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6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7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8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9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10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2.xml" ContentType="application/vnd.openxmlformats-officedocument.theme+xml"/>
  <Override PartName="/ppt/slideLayouts/slideLayout37.xml" ContentType="application/vnd.openxmlformats-officedocument.presentationml.slideLayout+xml"/>
  <Override PartName="/ppt/theme/theme13.xml" ContentType="application/vnd.openxmlformats-officedocument.theme+xml"/>
  <Override PartName="/ppt/slideLayouts/slideLayout38.xml" ContentType="application/vnd.openxmlformats-officedocument.presentationml.slideLayout+xml"/>
  <Override PartName="/ppt/theme/theme1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89" r:id="rId3"/>
    <p:sldMasterId id="2147483697" r:id="rId4"/>
    <p:sldMasterId id="2147483710" r:id="rId5"/>
    <p:sldMasterId id="2147483662" r:id="rId6"/>
    <p:sldMasterId id="2147483674" r:id="rId7"/>
    <p:sldMasterId id="2147483693" r:id="rId8"/>
    <p:sldMasterId id="2147483718" r:id="rId9"/>
    <p:sldMasterId id="2147483731" r:id="rId10"/>
    <p:sldMasterId id="2147483735" r:id="rId11"/>
    <p:sldMasterId id="2147483739" r:id="rId12"/>
    <p:sldMasterId id="2147483742" r:id="rId13"/>
    <p:sldMasterId id="2147483744" r:id="rId14"/>
    <p:sldMasterId id="2147483746" r:id="rId15"/>
  </p:sldMasterIdLst>
  <p:notesMasterIdLst>
    <p:notesMasterId r:id="rId34"/>
  </p:notesMasterIdLst>
  <p:handoutMasterIdLst>
    <p:handoutMasterId r:id="rId35"/>
  </p:handoutMasterIdLst>
  <p:sldIdLst>
    <p:sldId id="296" r:id="rId16"/>
    <p:sldId id="297" r:id="rId17"/>
    <p:sldId id="298" r:id="rId18"/>
    <p:sldId id="259" r:id="rId19"/>
    <p:sldId id="263" r:id="rId20"/>
    <p:sldId id="274" r:id="rId21"/>
    <p:sldId id="279" r:id="rId22"/>
    <p:sldId id="280" r:id="rId23"/>
    <p:sldId id="294" r:id="rId24"/>
    <p:sldId id="284" r:id="rId25"/>
    <p:sldId id="283" r:id="rId26"/>
    <p:sldId id="295" r:id="rId27"/>
    <p:sldId id="293" r:id="rId28"/>
    <p:sldId id="285" r:id="rId29"/>
    <p:sldId id="286" r:id="rId30"/>
    <p:sldId id="292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816"/>
    <a:srgbClr val="0A3F5F"/>
    <a:srgbClr val="F7A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89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rabajo%20Vacaciones\2020\Nacional\Seguimiento\2do%20Trimestre\Evaluaciones\Consolidado%20Evaluaci&#243;n%20II%20Tr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Trabajo%20Vacaciones\2020\Nacional\Seguimiento\2do%20Trimestre\Evaluaciones\Consolidado%20Evaluaci&#243;n%20II%20Tr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EFICIENCIA</a:t>
            </a:r>
          </a:p>
        </c:rich>
      </c:tx>
      <c:layout>
        <c:manualLayout>
          <c:xMode val="edge"/>
          <c:yMode val="edge"/>
          <c:x val="0.35551532173128042"/>
          <c:y val="2.77778960062424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354564755838639E-2"/>
          <c:y val="0.10799567283819253"/>
          <c:w val="0.7839167795108416"/>
          <c:h val="0.84245477761225795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37-4C8E-8655-6F727D2A2C92}"/>
              </c:ext>
            </c:extLst>
          </c:dPt>
          <c:dPt>
            <c:idx val="1"/>
            <c:bubble3D val="0"/>
            <c:explosion val="22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37-4C8E-8655-6F727D2A2C9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37-4C8E-8655-6F727D2A2C92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Hoja1!$C$46:$C$48</c:f>
              <c:strCache>
                <c:ptCount val="3"/>
                <c:pt idx="0">
                  <c:v>Avance óptimo</c:v>
                </c:pt>
                <c:pt idx="1">
                  <c:v>Avance Moderado</c:v>
                </c:pt>
                <c:pt idx="2">
                  <c:v>Avance Crítico</c:v>
                </c:pt>
              </c:strCache>
            </c:strRef>
          </c:cat>
          <c:val>
            <c:numRef>
              <c:f>Hoja1!$D$46:$D$48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37-4C8E-8655-6F727D2A2C9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1523011852817764"/>
          <c:y val="0.40821664183868911"/>
          <c:w val="0.27116405035357843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GESTIÓN</a:t>
            </a:r>
          </a:p>
        </c:rich>
      </c:tx>
      <c:layout>
        <c:manualLayout>
          <c:xMode val="edge"/>
          <c:yMode val="edge"/>
          <c:x val="0.4255251501634044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9930244145490781E-3"/>
          <c:y val="6.0069626713327488E-2"/>
          <c:w val="0.86435993707064662"/>
          <c:h val="0.87974518810148727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508-4EB8-9300-3A34D282328E}"/>
              </c:ext>
            </c:extLst>
          </c:dPt>
          <c:dPt>
            <c:idx val="1"/>
            <c:bubble3D val="0"/>
            <c:explosion val="22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508-4EB8-9300-3A34D282328E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508-4EB8-9300-3A34D282328E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Hoja1!$C$76:$C$78</c:f>
              <c:strCache>
                <c:ptCount val="3"/>
                <c:pt idx="0">
                  <c:v>Avance óptimo</c:v>
                </c:pt>
                <c:pt idx="1">
                  <c:v>Avance Moderado</c:v>
                </c:pt>
                <c:pt idx="2">
                  <c:v>Avance Crítico</c:v>
                </c:pt>
              </c:strCache>
            </c:strRef>
          </c:cat>
          <c:val>
            <c:numRef>
              <c:f>Hoja1!$D$76:$D$78</c:f>
              <c:numCache>
                <c:formatCode>General</c:formatCode>
                <c:ptCount val="3"/>
                <c:pt idx="0">
                  <c:v>10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508-4EB8-9300-3A34D282328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811184476379911"/>
          <c:y val="0.40821668124817734"/>
          <c:w val="0.23082436570428697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REZAGO</a:t>
            </a:r>
          </a:p>
        </c:rich>
      </c:tx>
      <c:layout>
        <c:manualLayout>
          <c:xMode val="edge"/>
          <c:yMode val="edge"/>
          <c:x val="0.39606843402947839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3391812865497075E-2"/>
          <c:y val="9.2477034120734894E-2"/>
          <c:w val="0.82270630046842219"/>
          <c:h val="0.85659703995333913"/>
        </c:manualLayout>
      </c:layout>
      <c:pie3D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02-485D-9FC6-DE772754EED8}"/>
              </c:ext>
            </c:extLst>
          </c:dPt>
          <c:dPt>
            <c:idx val="1"/>
            <c:bubble3D val="0"/>
            <c:explosion val="22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602-485D-9FC6-DE772754EED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602-485D-9FC6-DE772754EED8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Hoja1!$C$57:$C$59</c:f>
              <c:strCache>
                <c:ptCount val="3"/>
                <c:pt idx="0">
                  <c:v>Sin rezago</c:v>
                </c:pt>
                <c:pt idx="1">
                  <c:v>Rezago Moderado</c:v>
                </c:pt>
                <c:pt idx="2">
                  <c:v> Rezago Crítico</c:v>
                </c:pt>
              </c:strCache>
            </c:strRef>
          </c:cat>
          <c:val>
            <c:numRef>
              <c:f>Hoja1!$D$57:$D$59</c:f>
              <c:numCache>
                <c:formatCode>General</c:formatCode>
                <c:ptCount val="3"/>
                <c:pt idx="0">
                  <c:v>6</c:v>
                </c:pt>
                <c:pt idx="1">
                  <c:v>6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602-485D-9FC6-DE772754EED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444683050982285"/>
          <c:y val="0.40821668124817734"/>
          <c:w val="0.23082436570428697"/>
          <c:h val="0.234376640419947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PRESUPUESTO</a:t>
            </a:r>
          </a:p>
        </c:rich>
      </c:tx>
      <c:layout>
        <c:manualLayout>
          <c:xMode val="edge"/>
          <c:yMode val="edge"/>
          <c:x val="0.262097112860892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44-4438-8846-606716A60EBB}"/>
              </c:ext>
            </c:extLst>
          </c:dPt>
          <c:dPt>
            <c:idx val="1"/>
            <c:invertIfNegative val="0"/>
            <c:bubble3D val="0"/>
            <c:explosion val="22"/>
            <c:spPr>
              <a:solidFill>
                <a:srgbClr val="FFFF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44-4438-8846-606716A60EBB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944-4438-8846-606716A60EBB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Hoja1!$C$95:$C$96</c:f>
              <c:strCache>
                <c:ptCount val="2"/>
                <c:pt idx="0">
                  <c:v>Funcionamiento</c:v>
                </c:pt>
                <c:pt idx="1">
                  <c:v>Inversión</c:v>
                </c:pt>
              </c:strCache>
            </c:strRef>
          </c:cat>
          <c:val>
            <c:numRef>
              <c:f>Hoja1!$D$95:$D$96</c:f>
              <c:numCache>
                <c:formatCode>0.0%</c:formatCode>
                <c:ptCount val="2"/>
                <c:pt idx="0">
                  <c:v>0.48722120956696635</c:v>
                </c:pt>
                <c:pt idx="1">
                  <c:v>0.15832276975307716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944-4438-8846-606716A60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91184960"/>
        <c:axId val="291183392"/>
      </c:barChart>
      <c:valAx>
        <c:axId val="2911833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1184960"/>
        <c:crosses val="autoZero"/>
        <c:crossBetween val="between"/>
      </c:valAx>
      <c:catAx>
        <c:axId val="2911849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11833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6D0AE-2646-46E4-8988-5D00FEFA9ED2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1DADC-9968-463C-9C20-337F1C96172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42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74DFE-DC97-470A-B157-516545CA8D7D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B025C-F74E-45B7-85BF-7EAC11198B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8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FEC3-FCB7-4AA1-A112-A6F7697368F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32A-FA45-41B3-960B-E77937F3231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49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4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0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1668-D578-40ED-9D09-9B29A89E9D0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4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61668-D578-40ED-9D09-9B29A89E9D0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3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9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4F-1F0C-44C6-A520-DBF303521B3B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04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1847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475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498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46DF-8012-432D-8417-390BEFEDEE9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559-210F-4736-909A-1D08AE1EA3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86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8463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6600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237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562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6518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777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158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909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9527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97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7354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95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ción de imagen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86475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3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28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103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313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60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184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9BFEC3-FCB7-4AA1-A112-A6F769736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E0A32A-FA45-41B3-960B-E77937F323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62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546DF-8012-432D-8417-390BEFEDE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C2559-210F-4736-909A-1D08AE1EA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559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81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1036F1-2ADC-4857-A699-7824680EBA31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FB8E9-1EB4-49D8-9477-EAA4B25CB1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46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6002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3728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22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885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45D2D2-C8CD-486E-9403-7870FC650293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0EAB67-D13E-4CCC-B7DC-17547C5CD3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98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3C2830-BC2E-4172-BCEB-0463D8889DA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C81DE80-C10D-47E0-8701-671CEF3E3B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2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37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68E93-FAA9-4282-8493-21CD7D3C643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62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png"/><Relationship Id="rId5" Type="http://schemas.openxmlformats.org/officeDocument/2006/relationships/image" Target="../media/image1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8.jpe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image" Target="../media/image12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37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.e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8.jpeg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1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FEC3-FCB7-4AA1-A112-A6F7697368F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A32A-FA45-41B3-960B-E77937F3231C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1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EEE6C821-C00C-4DCA-855D-7523957315A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0629" y="0"/>
            <a:ext cx="767137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58024"/>
          <a:stretch/>
        </p:blipFill>
        <p:spPr>
          <a:xfrm>
            <a:off x="0" y="0"/>
            <a:ext cx="5117910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94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65EFB-B522-40D9-8A58-91D962D1A0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B38FC-9E7C-4DB4-BEF5-353C14BDB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972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3624A97-6FBA-4FEB-9C1D-00F6C19DD8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065" y="0"/>
            <a:ext cx="7804936" cy="685799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58231"/>
          <a:stretch/>
        </p:blipFill>
        <p:spPr>
          <a:xfrm>
            <a:off x="0" y="0"/>
            <a:ext cx="5092700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0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BFEC3-FCB7-4AA1-A112-A6F7697368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A32A-FA45-41B3-960B-E77937F323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11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46DF-8012-432D-8417-390BEFEDEE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2559-210F-4736-909A-1D08AE1EA3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741" y="118753"/>
            <a:ext cx="1674035" cy="5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18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8E93-FAA9-4282-8493-21CD7D3C64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6AA4-8BB0-4EF9-A9C4-62F7C363017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68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546DF-8012-432D-8417-390BEFEDEE96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2559-210F-4736-909A-1D08AE1EA380}" type="slidenum">
              <a:rPr lang="en-US" smtClean="0"/>
              <a:t>‹Nº›</a:t>
            </a:fld>
            <a:endParaRPr 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2741" y="118753"/>
            <a:ext cx="1674035" cy="5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202" y="0"/>
            <a:ext cx="7596798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87"/>
          <a:stretch/>
        </p:blipFill>
        <p:spPr>
          <a:xfrm>
            <a:off x="0" y="0"/>
            <a:ext cx="5158854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3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E8E2A3C-11E4-45AF-B59A-9BCE86FBC4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822" y="0"/>
            <a:ext cx="7589177" cy="6858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58360"/>
          <a:stretch/>
        </p:blipFill>
        <p:spPr>
          <a:xfrm>
            <a:off x="0" y="0"/>
            <a:ext cx="5076967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2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F93E0E75-AC6F-40C6-9D10-2BC34D2A6A2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8162" y="0"/>
            <a:ext cx="77638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199" r="54442" b="-199"/>
          <a:stretch/>
        </p:blipFill>
        <p:spPr>
          <a:xfrm>
            <a:off x="245659" y="0"/>
            <a:ext cx="5117911" cy="685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4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68E93-FAA9-4282-8493-21CD7D3C643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96AA4-8BB0-4EF9-A9C4-62F7C36301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08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61668-D578-40ED-9D09-9B29A89E9D09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75D2B-6A60-4111-8234-695DD0C949D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56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F4E4F-1F0C-44C6-A520-DBF303521B3B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86643-8A3E-4348-9E01-0B40033D100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" y="283"/>
            <a:ext cx="12212533" cy="686955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6321668" y="153347"/>
            <a:ext cx="5571847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217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0EB698-3153-4418-B36E-AB05C80E3060}" type="datetimeFigureOut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22/09/2020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F7353-89B6-4A4B-997B-FEFD6CA55E2F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ángulo 13"/>
          <p:cNvSpPr/>
          <p:nvPr userDrawn="1"/>
        </p:nvSpPr>
        <p:spPr>
          <a:xfrm>
            <a:off x="3042598" y="153347"/>
            <a:ext cx="6134100" cy="761053"/>
          </a:xfrm>
          <a:prstGeom prst="rect">
            <a:avLst/>
          </a:prstGeom>
          <a:noFill/>
          <a:ln w="76200">
            <a:solidFill>
              <a:srgbClr val="F8A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84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605367" y="4633688"/>
            <a:ext cx="4314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JEFE OFICINA ASESORA DE PLANEACIÓN </a:t>
            </a:r>
          </a:p>
          <a:p>
            <a:pPr algn="ctr"/>
            <a:r>
              <a:rPr lang="es-CO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JUAN MANUEL RIAÑO VARGAS</a:t>
            </a:r>
          </a:p>
          <a:p>
            <a:pPr algn="ctr"/>
            <a:r>
              <a:rPr lang="es-CO" b="1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CORTE 30 JUNIO</a:t>
            </a:r>
            <a:endParaRPr lang="es-CO" b="1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795035" y="1803326"/>
            <a:ext cx="5935089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39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SEGUIMIENTO PLAN DE ACCIÓN INSTITUCIONAL </a:t>
            </a:r>
            <a:r>
              <a:rPr lang="es-CO" sz="3900" b="1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SEGUNDO </a:t>
            </a:r>
            <a:r>
              <a:rPr lang="es-CO" sz="39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TRIMESTRE </a:t>
            </a:r>
            <a:r>
              <a:rPr lang="es-CO" sz="3900" b="1" dirty="0">
                <a:solidFill>
                  <a:prstClr val="white"/>
                </a:solidFill>
                <a:latin typeface="Agency FB" panose="020B0503020202020204" pitchFamily="34" charset="0"/>
              </a:rPr>
              <a:t>                     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7403235" y="3584387"/>
            <a:ext cx="28445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dirty="0" smtClean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2020</a:t>
            </a:r>
            <a:r>
              <a:rPr lang="es-CO" sz="2600" dirty="0" smtClean="0">
                <a:solidFill>
                  <a:prstClr val="white"/>
                </a:solidFill>
                <a:latin typeface="Agency FB" panose="020B0503020202020204" pitchFamily="34" charset="0"/>
              </a:rPr>
              <a:t> </a:t>
            </a:r>
            <a:endParaRPr lang="es-CO" sz="2600" dirty="0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5" y="1953226"/>
            <a:ext cx="4613124" cy="3485852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63" y="1953226"/>
            <a:ext cx="4613125" cy="2525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157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8 Rectángulo"/>
          <p:cNvSpPr/>
          <p:nvPr/>
        </p:nvSpPr>
        <p:spPr>
          <a:xfrm>
            <a:off x="7288724" y="2405964"/>
            <a:ext cx="3436259" cy="258514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268" tIns="45634" rIns="91268" bIns="45634">
            <a:spAutoFit/>
          </a:bodyPr>
          <a:lstStyle/>
          <a:p>
            <a:pPr algn="just"/>
            <a:r>
              <a:rPr lang="es-CO" dirty="0">
                <a:latin typeface="Agency FB" panose="020B0503020202020204" pitchFamily="34" charset="0"/>
              </a:rPr>
              <a:t>El 67% de las dependencias del nivel central se ubican en rango ideal de cumplimiento en Gestión mayor o igual al 25% y un 33% de las mismas por debajo del porcentaje </a:t>
            </a:r>
            <a:r>
              <a:rPr lang="es-CO" dirty="0" err="1">
                <a:latin typeface="Agency FB" panose="020B0503020202020204" pitchFamily="34" charset="0"/>
              </a:rPr>
              <a:t>minimo</a:t>
            </a:r>
            <a:r>
              <a:rPr lang="es-CO" dirty="0">
                <a:latin typeface="Agency FB" panose="020B0503020202020204" pitchFamily="34" charset="0"/>
              </a:rPr>
              <a:t> a cumplir, corresponde a la Dirección de Atención y Tratamiento Penitenciario, la Dirección Escuela Penitenciaria, la Oficina de Control Interno, y la Subdirección de Talento humano.</a:t>
            </a:r>
            <a:endParaRPr lang="es-CO" dirty="0">
              <a:latin typeface="Agency FB" panose="020B0503020202020204" pitchFamily="34" charset="0"/>
            </a:endParaRP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2910013" y="298521"/>
            <a:ext cx="6503867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AVANCE GESTIÓN PLAN INSTITUCIONAL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00000000-0008-0000-0000-000006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3453279"/>
              </p:ext>
            </p:extLst>
          </p:nvPr>
        </p:nvGraphicFramePr>
        <p:xfrm>
          <a:off x="166687" y="1808018"/>
          <a:ext cx="6857568" cy="4010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hape">
            <a:extLst>
              <a:ext uri="{FF2B5EF4-FFF2-40B4-BE49-F238E27FC236}">
                <a16:creationId xmlns:a16="http://schemas.microsoft.com/office/drawing/2014/main" xmlns="" id="{4A7BF0A6-A156-9E48-9DA8-8C8EF9569E1A}"/>
              </a:ext>
            </a:extLst>
          </p:cNvPr>
          <p:cNvSpPr/>
          <p:nvPr/>
        </p:nvSpPr>
        <p:spPr>
          <a:xfrm rot="20262996" flipH="1">
            <a:off x="6393206" y="716007"/>
            <a:ext cx="5414334" cy="59650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08" extrusionOk="0">
                <a:moveTo>
                  <a:pt x="6052" y="1636"/>
                </a:moveTo>
                <a:cubicBezTo>
                  <a:pt x="6362" y="1636"/>
                  <a:pt x="6703" y="1923"/>
                  <a:pt x="6997" y="2294"/>
                </a:cubicBezTo>
                <a:cubicBezTo>
                  <a:pt x="7059" y="2378"/>
                  <a:pt x="7230" y="2429"/>
                  <a:pt x="7323" y="2395"/>
                </a:cubicBezTo>
                <a:cubicBezTo>
                  <a:pt x="9383" y="1687"/>
                  <a:pt x="11429" y="945"/>
                  <a:pt x="13474" y="237"/>
                </a:cubicBezTo>
                <a:cubicBezTo>
                  <a:pt x="13815" y="119"/>
                  <a:pt x="14171" y="18"/>
                  <a:pt x="14512" y="1"/>
                </a:cubicBezTo>
                <a:cubicBezTo>
                  <a:pt x="14636" y="-16"/>
                  <a:pt x="14853" y="169"/>
                  <a:pt x="14915" y="321"/>
                </a:cubicBezTo>
                <a:cubicBezTo>
                  <a:pt x="15303" y="1215"/>
                  <a:pt x="15612" y="2159"/>
                  <a:pt x="16015" y="3053"/>
                </a:cubicBezTo>
                <a:cubicBezTo>
                  <a:pt x="16651" y="4486"/>
                  <a:pt x="17301" y="5919"/>
                  <a:pt x="17999" y="7319"/>
                </a:cubicBezTo>
                <a:cubicBezTo>
                  <a:pt x="18556" y="8415"/>
                  <a:pt x="19161" y="9494"/>
                  <a:pt x="19781" y="10556"/>
                </a:cubicBezTo>
                <a:cubicBezTo>
                  <a:pt x="20183" y="11248"/>
                  <a:pt x="20679" y="11888"/>
                  <a:pt x="21098" y="12580"/>
                </a:cubicBezTo>
                <a:cubicBezTo>
                  <a:pt x="21516" y="13271"/>
                  <a:pt x="21485" y="13625"/>
                  <a:pt x="20958" y="14249"/>
                </a:cubicBezTo>
                <a:cubicBezTo>
                  <a:pt x="20586" y="14688"/>
                  <a:pt x="20183" y="15126"/>
                  <a:pt x="19750" y="15497"/>
                </a:cubicBezTo>
                <a:cubicBezTo>
                  <a:pt x="18897" y="16239"/>
                  <a:pt x="18030" y="16947"/>
                  <a:pt x="17146" y="17638"/>
                </a:cubicBezTo>
                <a:cubicBezTo>
                  <a:pt x="16496" y="18144"/>
                  <a:pt x="15860" y="18667"/>
                  <a:pt x="15148" y="19021"/>
                </a:cubicBezTo>
                <a:cubicBezTo>
                  <a:pt x="13815" y="19679"/>
                  <a:pt x="12451" y="20218"/>
                  <a:pt x="11088" y="20775"/>
                </a:cubicBezTo>
                <a:cubicBezTo>
                  <a:pt x="10484" y="21028"/>
                  <a:pt x="9848" y="21230"/>
                  <a:pt x="9228" y="21466"/>
                </a:cubicBezTo>
                <a:cubicBezTo>
                  <a:pt x="8888" y="21584"/>
                  <a:pt x="8686" y="21449"/>
                  <a:pt x="8500" y="21112"/>
                </a:cubicBezTo>
                <a:cubicBezTo>
                  <a:pt x="7741" y="19830"/>
                  <a:pt x="6920" y="18566"/>
                  <a:pt x="6145" y="17284"/>
                </a:cubicBezTo>
                <a:cubicBezTo>
                  <a:pt x="5634" y="16441"/>
                  <a:pt x="5107" y="15615"/>
                  <a:pt x="4626" y="14738"/>
                </a:cubicBezTo>
                <a:cubicBezTo>
                  <a:pt x="3604" y="12850"/>
                  <a:pt x="2612" y="10944"/>
                  <a:pt x="1605" y="9039"/>
                </a:cubicBezTo>
                <a:cubicBezTo>
                  <a:pt x="1078" y="8044"/>
                  <a:pt x="582" y="7015"/>
                  <a:pt x="71" y="6021"/>
                </a:cubicBezTo>
                <a:cubicBezTo>
                  <a:pt x="-84" y="5700"/>
                  <a:pt x="24" y="5515"/>
                  <a:pt x="288" y="5380"/>
                </a:cubicBezTo>
                <a:cubicBezTo>
                  <a:pt x="1187" y="4975"/>
                  <a:pt x="2070" y="4570"/>
                  <a:pt x="2969" y="4166"/>
                </a:cubicBezTo>
                <a:cubicBezTo>
                  <a:pt x="3387" y="3980"/>
                  <a:pt x="3805" y="3845"/>
                  <a:pt x="4224" y="3660"/>
                </a:cubicBezTo>
                <a:cubicBezTo>
                  <a:pt x="4286" y="3626"/>
                  <a:pt x="4379" y="3542"/>
                  <a:pt x="4379" y="3491"/>
                </a:cubicBezTo>
                <a:cubicBezTo>
                  <a:pt x="4379" y="2530"/>
                  <a:pt x="5014" y="1721"/>
                  <a:pt x="6052" y="1636"/>
                </a:cubicBezTo>
                <a:close/>
                <a:moveTo>
                  <a:pt x="1264" y="5110"/>
                </a:moveTo>
                <a:cubicBezTo>
                  <a:pt x="1016" y="5194"/>
                  <a:pt x="753" y="5279"/>
                  <a:pt x="474" y="5380"/>
                </a:cubicBezTo>
                <a:cubicBezTo>
                  <a:pt x="784" y="6021"/>
                  <a:pt x="1047" y="6611"/>
                  <a:pt x="1342" y="7184"/>
                </a:cubicBezTo>
                <a:cubicBezTo>
                  <a:pt x="2643" y="9663"/>
                  <a:pt x="3914" y="12175"/>
                  <a:pt x="5308" y="14603"/>
                </a:cubicBezTo>
                <a:cubicBezTo>
                  <a:pt x="6455" y="16627"/>
                  <a:pt x="7741" y="18583"/>
                  <a:pt x="8981" y="20539"/>
                </a:cubicBezTo>
                <a:cubicBezTo>
                  <a:pt x="9043" y="20640"/>
                  <a:pt x="9275" y="20724"/>
                  <a:pt x="9399" y="20673"/>
                </a:cubicBezTo>
                <a:cubicBezTo>
                  <a:pt x="10220" y="20387"/>
                  <a:pt x="11010" y="20016"/>
                  <a:pt x="11832" y="19746"/>
                </a:cubicBezTo>
                <a:cubicBezTo>
                  <a:pt x="12947" y="19358"/>
                  <a:pt x="13970" y="18819"/>
                  <a:pt x="14683" y="17790"/>
                </a:cubicBezTo>
                <a:cubicBezTo>
                  <a:pt x="15303" y="16880"/>
                  <a:pt x="15907" y="15969"/>
                  <a:pt x="16434" y="14991"/>
                </a:cubicBezTo>
                <a:cubicBezTo>
                  <a:pt x="16744" y="14418"/>
                  <a:pt x="16883" y="13726"/>
                  <a:pt x="17115" y="13086"/>
                </a:cubicBezTo>
                <a:cubicBezTo>
                  <a:pt x="17239" y="12748"/>
                  <a:pt x="17456" y="12681"/>
                  <a:pt x="17720" y="12850"/>
                </a:cubicBezTo>
                <a:cubicBezTo>
                  <a:pt x="17890" y="12951"/>
                  <a:pt x="18014" y="13187"/>
                  <a:pt x="18200" y="13254"/>
                </a:cubicBezTo>
                <a:cubicBezTo>
                  <a:pt x="18944" y="13524"/>
                  <a:pt x="19672" y="13457"/>
                  <a:pt x="20354" y="13035"/>
                </a:cubicBezTo>
                <a:cubicBezTo>
                  <a:pt x="20400" y="13001"/>
                  <a:pt x="20400" y="12782"/>
                  <a:pt x="20338" y="12681"/>
                </a:cubicBezTo>
                <a:cubicBezTo>
                  <a:pt x="20059" y="12192"/>
                  <a:pt x="19719" y="11754"/>
                  <a:pt x="19455" y="11265"/>
                </a:cubicBezTo>
                <a:cubicBezTo>
                  <a:pt x="18727" y="9899"/>
                  <a:pt x="17999" y="8533"/>
                  <a:pt x="17332" y="7133"/>
                </a:cubicBezTo>
                <a:cubicBezTo>
                  <a:pt x="16434" y="5228"/>
                  <a:pt x="15550" y="3323"/>
                  <a:pt x="14729" y="1367"/>
                </a:cubicBezTo>
                <a:cubicBezTo>
                  <a:pt x="14466" y="743"/>
                  <a:pt x="14249" y="692"/>
                  <a:pt x="13707" y="878"/>
                </a:cubicBezTo>
                <a:cubicBezTo>
                  <a:pt x="11646" y="1586"/>
                  <a:pt x="9554" y="2260"/>
                  <a:pt x="7462" y="2952"/>
                </a:cubicBezTo>
                <a:cubicBezTo>
                  <a:pt x="7369" y="2985"/>
                  <a:pt x="7230" y="3103"/>
                  <a:pt x="7214" y="3205"/>
                </a:cubicBezTo>
                <a:cubicBezTo>
                  <a:pt x="7106" y="3997"/>
                  <a:pt x="7059" y="4806"/>
                  <a:pt x="6935" y="5599"/>
                </a:cubicBezTo>
                <a:cubicBezTo>
                  <a:pt x="6842" y="6223"/>
                  <a:pt x="6749" y="6847"/>
                  <a:pt x="6548" y="7437"/>
                </a:cubicBezTo>
                <a:cubicBezTo>
                  <a:pt x="6315" y="8111"/>
                  <a:pt x="5789" y="8280"/>
                  <a:pt x="5122" y="8061"/>
                </a:cubicBezTo>
                <a:cubicBezTo>
                  <a:pt x="4735" y="7926"/>
                  <a:pt x="4394" y="7201"/>
                  <a:pt x="4487" y="6678"/>
                </a:cubicBezTo>
                <a:cubicBezTo>
                  <a:pt x="4596" y="6071"/>
                  <a:pt x="4719" y="5481"/>
                  <a:pt x="4874" y="4891"/>
                </a:cubicBezTo>
                <a:cubicBezTo>
                  <a:pt x="4921" y="4739"/>
                  <a:pt x="5076" y="4537"/>
                  <a:pt x="5215" y="4520"/>
                </a:cubicBezTo>
                <a:cubicBezTo>
                  <a:pt x="5324" y="4503"/>
                  <a:pt x="5510" y="4688"/>
                  <a:pt x="5572" y="4840"/>
                </a:cubicBezTo>
                <a:cubicBezTo>
                  <a:pt x="5634" y="4975"/>
                  <a:pt x="5603" y="5177"/>
                  <a:pt x="5556" y="5329"/>
                </a:cubicBezTo>
                <a:cubicBezTo>
                  <a:pt x="5401" y="5818"/>
                  <a:pt x="5200" y="6273"/>
                  <a:pt x="5076" y="6762"/>
                </a:cubicBezTo>
                <a:cubicBezTo>
                  <a:pt x="5029" y="6948"/>
                  <a:pt x="5169" y="7218"/>
                  <a:pt x="5262" y="7403"/>
                </a:cubicBezTo>
                <a:cubicBezTo>
                  <a:pt x="5308" y="7471"/>
                  <a:pt x="5556" y="7521"/>
                  <a:pt x="5603" y="7471"/>
                </a:cubicBezTo>
                <a:cubicBezTo>
                  <a:pt x="5789" y="7251"/>
                  <a:pt x="6021" y="7015"/>
                  <a:pt x="6099" y="6746"/>
                </a:cubicBezTo>
                <a:cubicBezTo>
                  <a:pt x="6253" y="6155"/>
                  <a:pt x="6315" y="5548"/>
                  <a:pt x="6408" y="4941"/>
                </a:cubicBezTo>
                <a:cubicBezTo>
                  <a:pt x="6486" y="4419"/>
                  <a:pt x="6548" y="3913"/>
                  <a:pt x="6625" y="3340"/>
                </a:cubicBezTo>
                <a:cubicBezTo>
                  <a:pt x="4719" y="4065"/>
                  <a:pt x="2907" y="4756"/>
                  <a:pt x="954" y="5498"/>
                </a:cubicBezTo>
                <a:cubicBezTo>
                  <a:pt x="1140" y="5262"/>
                  <a:pt x="1187" y="5177"/>
                  <a:pt x="1264" y="5110"/>
                </a:cubicBezTo>
                <a:cubicBezTo>
                  <a:pt x="1326" y="5093"/>
                  <a:pt x="1404" y="5093"/>
                  <a:pt x="1466" y="5076"/>
                </a:cubicBezTo>
                <a:cubicBezTo>
                  <a:pt x="1450" y="5043"/>
                  <a:pt x="1450" y="5026"/>
                  <a:pt x="1435" y="4992"/>
                </a:cubicBezTo>
                <a:cubicBezTo>
                  <a:pt x="1373" y="5043"/>
                  <a:pt x="1311" y="5076"/>
                  <a:pt x="1264" y="5110"/>
                </a:cubicBezTo>
                <a:close/>
                <a:moveTo>
                  <a:pt x="20152" y="14182"/>
                </a:moveTo>
                <a:cubicBezTo>
                  <a:pt x="20137" y="14131"/>
                  <a:pt x="20106" y="14097"/>
                  <a:pt x="20090" y="14047"/>
                </a:cubicBezTo>
                <a:cubicBezTo>
                  <a:pt x="19982" y="14047"/>
                  <a:pt x="19874" y="14030"/>
                  <a:pt x="19765" y="14030"/>
                </a:cubicBezTo>
                <a:cubicBezTo>
                  <a:pt x="19223" y="13996"/>
                  <a:pt x="18665" y="13996"/>
                  <a:pt x="18138" y="13895"/>
                </a:cubicBezTo>
                <a:cubicBezTo>
                  <a:pt x="17766" y="13828"/>
                  <a:pt x="17611" y="14013"/>
                  <a:pt x="17456" y="14317"/>
                </a:cubicBezTo>
                <a:cubicBezTo>
                  <a:pt x="17146" y="14991"/>
                  <a:pt x="16837" y="15682"/>
                  <a:pt x="16480" y="16323"/>
                </a:cubicBezTo>
                <a:cubicBezTo>
                  <a:pt x="16201" y="16829"/>
                  <a:pt x="15860" y="17301"/>
                  <a:pt x="15535" y="17790"/>
                </a:cubicBezTo>
                <a:cubicBezTo>
                  <a:pt x="15566" y="17824"/>
                  <a:pt x="15597" y="17858"/>
                  <a:pt x="15628" y="17891"/>
                </a:cubicBezTo>
                <a:cubicBezTo>
                  <a:pt x="17131" y="16677"/>
                  <a:pt x="18649" y="15429"/>
                  <a:pt x="20152" y="14182"/>
                </a:cubicBezTo>
                <a:close/>
                <a:moveTo>
                  <a:pt x="6610" y="2682"/>
                </a:moveTo>
                <a:cubicBezTo>
                  <a:pt x="6362" y="2260"/>
                  <a:pt x="6021" y="2243"/>
                  <a:pt x="5696" y="2362"/>
                </a:cubicBezTo>
                <a:cubicBezTo>
                  <a:pt x="5262" y="2513"/>
                  <a:pt x="5045" y="2901"/>
                  <a:pt x="4874" y="3441"/>
                </a:cubicBezTo>
                <a:cubicBezTo>
                  <a:pt x="5494" y="3171"/>
                  <a:pt x="6037" y="2935"/>
                  <a:pt x="6610" y="2682"/>
                </a:cubicBezTo>
                <a:close/>
              </a:path>
            </a:pathLst>
          </a:custGeom>
          <a:solidFill>
            <a:srgbClr val="0A3F5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51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8 Rectángulo"/>
          <p:cNvSpPr/>
          <p:nvPr/>
        </p:nvSpPr>
        <p:spPr>
          <a:xfrm>
            <a:off x="1465613" y="2953205"/>
            <a:ext cx="3418116" cy="258514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268" tIns="45634" rIns="91268" bIns="45634">
            <a:spAutoFit/>
          </a:bodyPr>
          <a:lstStyle/>
          <a:p>
            <a:pPr algn="just"/>
            <a:r>
              <a:rPr lang="es-CO" dirty="0">
                <a:latin typeface="Agency FB" panose="020B0503020202020204" pitchFamily="34" charset="0"/>
              </a:rPr>
              <a:t>El 40% de las dependencias del nivel central se ubican en rango ideal no presentan rezago en sus actividades y un 340% de las mismas con incumplimiento moderado, y un 20% de las mismas con incumplimiento critico, que corresponde a la Dirección de Custodia y Vigilancia, Dirección de Gestión Corporativa</a:t>
            </a:r>
            <a:r>
              <a:rPr lang="es-CO" dirty="0" smtClean="0">
                <a:latin typeface="Agency FB" panose="020B0503020202020204" pitchFamily="34" charset="0"/>
              </a:rPr>
              <a:t>, y </a:t>
            </a:r>
            <a:r>
              <a:rPr lang="es-CO" dirty="0">
                <a:latin typeface="Agency FB" panose="020B0503020202020204" pitchFamily="34" charset="0"/>
              </a:rPr>
              <a:t>el Grupo de Atención al Ciudadano.</a:t>
            </a:r>
            <a:endParaRPr lang="es-CO" dirty="0">
              <a:latin typeface="Agency FB" panose="020B0503020202020204" pitchFamily="34" charset="0"/>
            </a:endParaRP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2774305" y="271995"/>
            <a:ext cx="6735879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REZAGO PLAN INSTITUCIONAL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00000000-0008-0000-00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257849"/>
              </p:ext>
            </p:extLst>
          </p:nvPr>
        </p:nvGraphicFramePr>
        <p:xfrm>
          <a:off x="4779818" y="1652155"/>
          <a:ext cx="70866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hape">
            <a:extLst>
              <a:ext uri="{FF2B5EF4-FFF2-40B4-BE49-F238E27FC236}">
                <a16:creationId xmlns:a16="http://schemas.microsoft.com/office/drawing/2014/main" xmlns="" id="{4A7BF0A6-A156-9E48-9DA8-8C8EF9569E1A}"/>
              </a:ext>
            </a:extLst>
          </p:cNvPr>
          <p:cNvSpPr/>
          <p:nvPr/>
        </p:nvSpPr>
        <p:spPr>
          <a:xfrm rot="1423612">
            <a:off x="226266" y="1141064"/>
            <a:ext cx="5522733" cy="5727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08" extrusionOk="0">
                <a:moveTo>
                  <a:pt x="6052" y="1636"/>
                </a:moveTo>
                <a:cubicBezTo>
                  <a:pt x="6362" y="1636"/>
                  <a:pt x="6703" y="1923"/>
                  <a:pt x="6997" y="2294"/>
                </a:cubicBezTo>
                <a:cubicBezTo>
                  <a:pt x="7059" y="2378"/>
                  <a:pt x="7230" y="2429"/>
                  <a:pt x="7323" y="2395"/>
                </a:cubicBezTo>
                <a:cubicBezTo>
                  <a:pt x="9383" y="1687"/>
                  <a:pt x="11429" y="945"/>
                  <a:pt x="13474" y="237"/>
                </a:cubicBezTo>
                <a:cubicBezTo>
                  <a:pt x="13815" y="119"/>
                  <a:pt x="14171" y="18"/>
                  <a:pt x="14512" y="1"/>
                </a:cubicBezTo>
                <a:cubicBezTo>
                  <a:pt x="14636" y="-16"/>
                  <a:pt x="14853" y="169"/>
                  <a:pt x="14915" y="321"/>
                </a:cubicBezTo>
                <a:cubicBezTo>
                  <a:pt x="15303" y="1215"/>
                  <a:pt x="15612" y="2159"/>
                  <a:pt x="16015" y="3053"/>
                </a:cubicBezTo>
                <a:cubicBezTo>
                  <a:pt x="16651" y="4486"/>
                  <a:pt x="17301" y="5919"/>
                  <a:pt x="17999" y="7319"/>
                </a:cubicBezTo>
                <a:cubicBezTo>
                  <a:pt x="18556" y="8415"/>
                  <a:pt x="19161" y="9494"/>
                  <a:pt x="19781" y="10556"/>
                </a:cubicBezTo>
                <a:cubicBezTo>
                  <a:pt x="20183" y="11248"/>
                  <a:pt x="20679" y="11888"/>
                  <a:pt x="21098" y="12580"/>
                </a:cubicBezTo>
                <a:cubicBezTo>
                  <a:pt x="21516" y="13271"/>
                  <a:pt x="21485" y="13625"/>
                  <a:pt x="20958" y="14249"/>
                </a:cubicBezTo>
                <a:cubicBezTo>
                  <a:pt x="20586" y="14688"/>
                  <a:pt x="20183" y="15126"/>
                  <a:pt x="19750" y="15497"/>
                </a:cubicBezTo>
                <a:cubicBezTo>
                  <a:pt x="18897" y="16239"/>
                  <a:pt x="18030" y="16947"/>
                  <a:pt x="17146" y="17638"/>
                </a:cubicBezTo>
                <a:cubicBezTo>
                  <a:pt x="16496" y="18144"/>
                  <a:pt x="15860" y="18667"/>
                  <a:pt x="15148" y="19021"/>
                </a:cubicBezTo>
                <a:cubicBezTo>
                  <a:pt x="13815" y="19679"/>
                  <a:pt x="12451" y="20218"/>
                  <a:pt x="11088" y="20775"/>
                </a:cubicBezTo>
                <a:cubicBezTo>
                  <a:pt x="10484" y="21028"/>
                  <a:pt x="9848" y="21230"/>
                  <a:pt x="9228" y="21466"/>
                </a:cubicBezTo>
                <a:cubicBezTo>
                  <a:pt x="8888" y="21584"/>
                  <a:pt x="8686" y="21449"/>
                  <a:pt x="8500" y="21112"/>
                </a:cubicBezTo>
                <a:cubicBezTo>
                  <a:pt x="7741" y="19830"/>
                  <a:pt x="6920" y="18566"/>
                  <a:pt x="6145" y="17284"/>
                </a:cubicBezTo>
                <a:cubicBezTo>
                  <a:pt x="5634" y="16441"/>
                  <a:pt x="5107" y="15615"/>
                  <a:pt x="4626" y="14738"/>
                </a:cubicBezTo>
                <a:cubicBezTo>
                  <a:pt x="3604" y="12850"/>
                  <a:pt x="2612" y="10944"/>
                  <a:pt x="1605" y="9039"/>
                </a:cubicBezTo>
                <a:cubicBezTo>
                  <a:pt x="1078" y="8044"/>
                  <a:pt x="582" y="7015"/>
                  <a:pt x="71" y="6021"/>
                </a:cubicBezTo>
                <a:cubicBezTo>
                  <a:pt x="-84" y="5700"/>
                  <a:pt x="24" y="5515"/>
                  <a:pt x="288" y="5380"/>
                </a:cubicBezTo>
                <a:cubicBezTo>
                  <a:pt x="1187" y="4975"/>
                  <a:pt x="2070" y="4570"/>
                  <a:pt x="2969" y="4166"/>
                </a:cubicBezTo>
                <a:cubicBezTo>
                  <a:pt x="3387" y="3980"/>
                  <a:pt x="3805" y="3845"/>
                  <a:pt x="4224" y="3660"/>
                </a:cubicBezTo>
                <a:cubicBezTo>
                  <a:pt x="4286" y="3626"/>
                  <a:pt x="4379" y="3542"/>
                  <a:pt x="4379" y="3491"/>
                </a:cubicBezTo>
                <a:cubicBezTo>
                  <a:pt x="4379" y="2530"/>
                  <a:pt x="5014" y="1721"/>
                  <a:pt x="6052" y="1636"/>
                </a:cubicBezTo>
                <a:close/>
                <a:moveTo>
                  <a:pt x="1264" y="5110"/>
                </a:moveTo>
                <a:cubicBezTo>
                  <a:pt x="1016" y="5194"/>
                  <a:pt x="753" y="5279"/>
                  <a:pt x="474" y="5380"/>
                </a:cubicBezTo>
                <a:cubicBezTo>
                  <a:pt x="784" y="6021"/>
                  <a:pt x="1047" y="6611"/>
                  <a:pt x="1342" y="7184"/>
                </a:cubicBezTo>
                <a:cubicBezTo>
                  <a:pt x="2643" y="9663"/>
                  <a:pt x="3914" y="12175"/>
                  <a:pt x="5308" y="14603"/>
                </a:cubicBezTo>
                <a:cubicBezTo>
                  <a:pt x="6455" y="16627"/>
                  <a:pt x="7741" y="18583"/>
                  <a:pt x="8981" y="20539"/>
                </a:cubicBezTo>
                <a:cubicBezTo>
                  <a:pt x="9043" y="20640"/>
                  <a:pt x="9275" y="20724"/>
                  <a:pt x="9399" y="20673"/>
                </a:cubicBezTo>
                <a:cubicBezTo>
                  <a:pt x="10220" y="20387"/>
                  <a:pt x="11010" y="20016"/>
                  <a:pt x="11832" y="19746"/>
                </a:cubicBezTo>
                <a:cubicBezTo>
                  <a:pt x="12947" y="19358"/>
                  <a:pt x="13970" y="18819"/>
                  <a:pt x="14683" y="17790"/>
                </a:cubicBezTo>
                <a:cubicBezTo>
                  <a:pt x="15303" y="16880"/>
                  <a:pt x="15907" y="15969"/>
                  <a:pt x="16434" y="14991"/>
                </a:cubicBezTo>
                <a:cubicBezTo>
                  <a:pt x="16744" y="14418"/>
                  <a:pt x="16883" y="13726"/>
                  <a:pt x="17115" y="13086"/>
                </a:cubicBezTo>
                <a:cubicBezTo>
                  <a:pt x="17239" y="12748"/>
                  <a:pt x="17456" y="12681"/>
                  <a:pt x="17720" y="12850"/>
                </a:cubicBezTo>
                <a:cubicBezTo>
                  <a:pt x="17890" y="12951"/>
                  <a:pt x="18014" y="13187"/>
                  <a:pt x="18200" y="13254"/>
                </a:cubicBezTo>
                <a:cubicBezTo>
                  <a:pt x="18944" y="13524"/>
                  <a:pt x="19672" y="13457"/>
                  <a:pt x="20354" y="13035"/>
                </a:cubicBezTo>
                <a:cubicBezTo>
                  <a:pt x="20400" y="13001"/>
                  <a:pt x="20400" y="12782"/>
                  <a:pt x="20338" y="12681"/>
                </a:cubicBezTo>
                <a:cubicBezTo>
                  <a:pt x="20059" y="12192"/>
                  <a:pt x="19719" y="11754"/>
                  <a:pt x="19455" y="11265"/>
                </a:cubicBezTo>
                <a:cubicBezTo>
                  <a:pt x="18727" y="9899"/>
                  <a:pt x="17999" y="8533"/>
                  <a:pt x="17332" y="7133"/>
                </a:cubicBezTo>
                <a:cubicBezTo>
                  <a:pt x="16434" y="5228"/>
                  <a:pt x="15550" y="3323"/>
                  <a:pt x="14729" y="1367"/>
                </a:cubicBezTo>
                <a:cubicBezTo>
                  <a:pt x="14466" y="743"/>
                  <a:pt x="14249" y="692"/>
                  <a:pt x="13707" y="878"/>
                </a:cubicBezTo>
                <a:cubicBezTo>
                  <a:pt x="11646" y="1586"/>
                  <a:pt x="9554" y="2260"/>
                  <a:pt x="7462" y="2952"/>
                </a:cubicBezTo>
                <a:cubicBezTo>
                  <a:pt x="7369" y="2985"/>
                  <a:pt x="7230" y="3103"/>
                  <a:pt x="7214" y="3205"/>
                </a:cubicBezTo>
                <a:cubicBezTo>
                  <a:pt x="7106" y="3997"/>
                  <a:pt x="7059" y="4806"/>
                  <a:pt x="6935" y="5599"/>
                </a:cubicBezTo>
                <a:cubicBezTo>
                  <a:pt x="6842" y="6223"/>
                  <a:pt x="6749" y="6847"/>
                  <a:pt x="6548" y="7437"/>
                </a:cubicBezTo>
                <a:cubicBezTo>
                  <a:pt x="6315" y="8111"/>
                  <a:pt x="5789" y="8280"/>
                  <a:pt x="5122" y="8061"/>
                </a:cubicBezTo>
                <a:cubicBezTo>
                  <a:pt x="4735" y="7926"/>
                  <a:pt x="4394" y="7201"/>
                  <a:pt x="4487" y="6678"/>
                </a:cubicBezTo>
                <a:cubicBezTo>
                  <a:pt x="4596" y="6071"/>
                  <a:pt x="4719" y="5481"/>
                  <a:pt x="4874" y="4891"/>
                </a:cubicBezTo>
                <a:cubicBezTo>
                  <a:pt x="4921" y="4739"/>
                  <a:pt x="5076" y="4537"/>
                  <a:pt x="5215" y="4520"/>
                </a:cubicBezTo>
                <a:cubicBezTo>
                  <a:pt x="5324" y="4503"/>
                  <a:pt x="5510" y="4688"/>
                  <a:pt x="5572" y="4840"/>
                </a:cubicBezTo>
                <a:cubicBezTo>
                  <a:pt x="5634" y="4975"/>
                  <a:pt x="5603" y="5177"/>
                  <a:pt x="5556" y="5329"/>
                </a:cubicBezTo>
                <a:cubicBezTo>
                  <a:pt x="5401" y="5818"/>
                  <a:pt x="5200" y="6273"/>
                  <a:pt x="5076" y="6762"/>
                </a:cubicBezTo>
                <a:cubicBezTo>
                  <a:pt x="5029" y="6948"/>
                  <a:pt x="5169" y="7218"/>
                  <a:pt x="5262" y="7403"/>
                </a:cubicBezTo>
                <a:cubicBezTo>
                  <a:pt x="5308" y="7471"/>
                  <a:pt x="5556" y="7521"/>
                  <a:pt x="5603" y="7471"/>
                </a:cubicBezTo>
                <a:cubicBezTo>
                  <a:pt x="5789" y="7251"/>
                  <a:pt x="6021" y="7015"/>
                  <a:pt x="6099" y="6746"/>
                </a:cubicBezTo>
                <a:cubicBezTo>
                  <a:pt x="6253" y="6155"/>
                  <a:pt x="6315" y="5548"/>
                  <a:pt x="6408" y="4941"/>
                </a:cubicBezTo>
                <a:cubicBezTo>
                  <a:pt x="6486" y="4419"/>
                  <a:pt x="6548" y="3913"/>
                  <a:pt x="6625" y="3340"/>
                </a:cubicBezTo>
                <a:cubicBezTo>
                  <a:pt x="4719" y="4065"/>
                  <a:pt x="2907" y="4756"/>
                  <a:pt x="954" y="5498"/>
                </a:cubicBezTo>
                <a:cubicBezTo>
                  <a:pt x="1140" y="5262"/>
                  <a:pt x="1187" y="5177"/>
                  <a:pt x="1264" y="5110"/>
                </a:cubicBezTo>
                <a:cubicBezTo>
                  <a:pt x="1326" y="5093"/>
                  <a:pt x="1404" y="5093"/>
                  <a:pt x="1466" y="5076"/>
                </a:cubicBezTo>
                <a:cubicBezTo>
                  <a:pt x="1450" y="5043"/>
                  <a:pt x="1450" y="5026"/>
                  <a:pt x="1435" y="4992"/>
                </a:cubicBezTo>
                <a:cubicBezTo>
                  <a:pt x="1373" y="5043"/>
                  <a:pt x="1311" y="5076"/>
                  <a:pt x="1264" y="5110"/>
                </a:cubicBezTo>
                <a:close/>
                <a:moveTo>
                  <a:pt x="20152" y="14182"/>
                </a:moveTo>
                <a:cubicBezTo>
                  <a:pt x="20137" y="14131"/>
                  <a:pt x="20106" y="14097"/>
                  <a:pt x="20090" y="14047"/>
                </a:cubicBezTo>
                <a:cubicBezTo>
                  <a:pt x="19982" y="14047"/>
                  <a:pt x="19874" y="14030"/>
                  <a:pt x="19765" y="14030"/>
                </a:cubicBezTo>
                <a:cubicBezTo>
                  <a:pt x="19223" y="13996"/>
                  <a:pt x="18665" y="13996"/>
                  <a:pt x="18138" y="13895"/>
                </a:cubicBezTo>
                <a:cubicBezTo>
                  <a:pt x="17766" y="13828"/>
                  <a:pt x="17611" y="14013"/>
                  <a:pt x="17456" y="14317"/>
                </a:cubicBezTo>
                <a:cubicBezTo>
                  <a:pt x="17146" y="14991"/>
                  <a:pt x="16837" y="15682"/>
                  <a:pt x="16480" y="16323"/>
                </a:cubicBezTo>
                <a:cubicBezTo>
                  <a:pt x="16201" y="16829"/>
                  <a:pt x="15860" y="17301"/>
                  <a:pt x="15535" y="17790"/>
                </a:cubicBezTo>
                <a:cubicBezTo>
                  <a:pt x="15566" y="17824"/>
                  <a:pt x="15597" y="17858"/>
                  <a:pt x="15628" y="17891"/>
                </a:cubicBezTo>
                <a:cubicBezTo>
                  <a:pt x="17131" y="16677"/>
                  <a:pt x="18649" y="15429"/>
                  <a:pt x="20152" y="14182"/>
                </a:cubicBezTo>
                <a:close/>
                <a:moveTo>
                  <a:pt x="6610" y="2682"/>
                </a:moveTo>
                <a:cubicBezTo>
                  <a:pt x="6362" y="2260"/>
                  <a:pt x="6021" y="2243"/>
                  <a:pt x="5696" y="2362"/>
                </a:cubicBezTo>
                <a:cubicBezTo>
                  <a:pt x="5262" y="2513"/>
                  <a:pt x="5045" y="2901"/>
                  <a:pt x="4874" y="3441"/>
                </a:cubicBezTo>
                <a:cubicBezTo>
                  <a:pt x="5494" y="3171"/>
                  <a:pt x="6037" y="2935"/>
                  <a:pt x="6610" y="2682"/>
                </a:cubicBezTo>
                <a:close/>
              </a:path>
            </a:pathLst>
          </a:custGeom>
          <a:solidFill>
            <a:srgbClr val="0A3F5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57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787184" y="310631"/>
            <a:ext cx="6735879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PRESUPUESTO PLAN INSTITUCIONAL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148460"/>
              </p:ext>
            </p:extLst>
          </p:nvPr>
        </p:nvGraphicFramePr>
        <p:xfrm>
          <a:off x="1309257" y="1049487"/>
          <a:ext cx="9528461" cy="5282621"/>
        </p:xfrm>
        <a:graphic>
          <a:graphicData uri="http://schemas.openxmlformats.org/drawingml/2006/table">
            <a:tbl>
              <a:tblPr firstRow="1" firstCol="1" bandRow="1"/>
              <a:tblGrid>
                <a:gridCol w="1703517"/>
                <a:gridCol w="1553757"/>
                <a:gridCol w="1778398"/>
                <a:gridCol w="1553757"/>
                <a:gridCol w="1666076"/>
                <a:gridCol w="1272956"/>
              </a:tblGrid>
              <a:tr h="20253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PRESUPUESTO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791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Presupuesto Final  Funcionamiento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Presupuesto Final  Inversión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Presupuesto funcionamiento Ejecutado 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Presupuesto Inversión Ejecutado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Presupuesto funcionamiento Ejecutado 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Presupuesto Inversión Ejecutado 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$ 2.816.960.246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$ 643.443.492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$ 918.407.044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32,60%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$ 3.509.343.716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$ 148.525.353,00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4,23%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$ 163.436.797.501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296.400.000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$ 81.918.095.115,00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50,12%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$ 30.000.000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#¡DIV/0!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$ 530.000.000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989.283.296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$ 334.999.453,00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33,86%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$       186.800.400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$ 0,00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39369" marR="39369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39369" marR="39369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39369" marR="39369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39369" marR="39369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39369" marR="39369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39369" marR="39369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$ 170.323.101.463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$ 2.115.927.188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$ 82.985.027.512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$ 334.999.453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48,7%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15,8%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69" marR="39369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5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787184" y="310631"/>
            <a:ext cx="6735879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PRESUPUESTO PLAN INSTITUCIONAL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00000000-0008-0000-0000-000007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456138"/>
              </p:ext>
            </p:extLst>
          </p:nvPr>
        </p:nvGraphicFramePr>
        <p:xfrm>
          <a:off x="1330037" y="1163782"/>
          <a:ext cx="8936182" cy="4977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36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1036894" y="3847363"/>
            <a:ext cx="3622425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PROMEDIO GENERAL</a:t>
            </a: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4" name="Rectángulo 3"/>
          <p:cNvSpPr/>
          <p:nvPr/>
        </p:nvSpPr>
        <p:spPr>
          <a:xfrm>
            <a:off x="921449" y="4604033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prstClr val="white"/>
              </a:solidFill>
              <a:latin typeface="Agency FB" panose="020B0503020202020204" pitchFamily="34" charset="0"/>
            </a:endParaRPr>
          </a:p>
          <a:p>
            <a:pPr algn="ctr"/>
            <a:r>
              <a:rPr lang="es-CO" dirty="0">
                <a:solidFill>
                  <a:prstClr val="white"/>
                </a:solidFill>
                <a:latin typeface="Agency FB" panose="020B050302020202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3604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872146" y="292563"/>
            <a:ext cx="6503867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GENERAL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471836"/>
              </p:ext>
            </p:extLst>
          </p:nvPr>
        </p:nvGraphicFramePr>
        <p:xfrm>
          <a:off x="880187" y="1849582"/>
          <a:ext cx="10487784" cy="2792727"/>
        </p:xfrm>
        <a:graphic>
          <a:graphicData uri="http://schemas.openxmlformats.org/drawingml/2006/table">
            <a:tbl>
              <a:tblPr firstRow="1" firstCol="1" bandRow="1"/>
              <a:tblGrid>
                <a:gridCol w="1361931"/>
                <a:gridCol w="938628"/>
                <a:gridCol w="1104268"/>
                <a:gridCol w="957032"/>
                <a:gridCol w="938628"/>
                <a:gridCol w="438027"/>
                <a:gridCol w="701210"/>
                <a:gridCol w="1049054"/>
                <a:gridCol w="652438"/>
                <a:gridCol w="1173284"/>
                <a:gridCol w="1173284"/>
              </a:tblGrid>
              <a:tr h="34686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EFICACIA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EFICIENCIA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REZAGO 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40527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Cumplidas Umbral Eficiencia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cumplidas Umbral Eficiencia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 sin iniciar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 cumplidas al 100%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</a:tr>
              <a:tr h="3468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CO" sz="1400">
                        <a:effectLst/>
                        <a:latin typeface="Agency FB" panose="020B050302020202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INPEC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54.38%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94.59%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5.41%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52.00%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460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88.2%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11.8%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148</a:t>
                      </a:r>
                      <a:endParaRPr lang="es-CO" sz="14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287</a:t>
                      </a:r>
                      <a:endParaRPr lang="es-CO" sz="14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0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799999" y="3965812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>
                <a:solidFill>
                  <a:prstClr val="white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21449" y="4604033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prstClr val="white"/>
              </a:solidFill>
              <a:latin typeface="Agency FB" panose="020B0503020202020204" pitchFamily="34" charset="0"/>
            </a:endParaRPr>
          </a:p>
          <a:p>
            <a:pPr algn="ctr"/>
            <a:r>
              <a:rPr lang="es-CO" dirty="0">
                <a:solidFill>
                  <a:prstClr val="white"/>
                </a:solidFill>
                <a:latin typeface="Agency FB" panose="020B050302020202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24362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3"/>
          <p:cNvSpPr txBox="1">
            <a:spLocks/>
          </p:cNvSpPr>
          <p:nvPr/>
        </p:nvSpPr>
        <p:spPr>
          <a:xfrm>
            <a:off x="2872146" y="292563"/>
            <a:ext cx="6503867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5" name="18 Rectángulo"/>
          <p:cNvSpPr/>
          <p:nvPr/>
        </p:nvSpPr>
        <p:spPr>
          <a:xfrm>
            <a:off x="3060859" y="1591344"/>
            <a:ext cx="6731080" cy="923156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/>
            <a:r>
              <a:rPr lang="es-CO" dirty="0" smtClean="0">
                <a:latin typeface="Agency FB" panose="020B0503020202020204" pitchFamily="34" charset="0"/>
              </a:rPr>
              <a:t>Se </a:t>
            </a:r>
            <a:r>
              <a:rPr lang="es-CO" dirty="0">
                <a:latin typeface="Agency FB" panose="020B0503020202020204" pitchFamily="34" charset="0"/>
              </a:rPr>
              <a:t>lidera un total de 288 productos alineados a 670 actividades, las cuales hacen parte del Plan de Direccionamiento Estratégico “Humanizando y Transformando Vidas 2019-2022.</a:t>
            </a:r>
            <a:endParaRPr lang="es-CO" dirty="0">
              <a:latin typeface="Agency FB" panose="020B0503020202020204" pitchFamily="34" charset="0"/>
            </a:endParaRPr>
          </a:p>
        </p:txBody>
      </p:sp>
      <p:sp>
        <p:nvSpPr>
          <p:cNvPr id="7" name="18 Rectángulo"/>
          <p:cNvSpPr/>
          <p:nvPr/>
        </p:nvSpPr>
        <p:spPr>
          <a:xfrm>
            <a:off x="2179917" y="2845854"/>
            <a:ext cx="6731081" cy="1200155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/>
            <a:r>
              <a:rPr lang="es-CO" dirty="0" smtClean="0">
                <a:latin typeface="Agency FB" panose="020B0503020202020204" pitchFamily="34" charset="0"/>
              </a:rPr>
              <a:t>Se </a:t>
            </a:r>
            <a:r>
              <a:rPr lang="es-CO" dirty="0">
                <a:latin typeface="Agency FB" panose="020B0503020202020204" pitchFamily="34" charset="0"/>
              </a:rPr>
              <a:t>refleja un rezago del 5.41% en el plan institucional, correspondiente al rezago de un total de (62) actividades corresponde a la Dirección de Custodia y Vigilancia, Dirección de Gestión Corporativa, la Subdirección de Talento </a:t>
            </a:r>
            <a:r>
              <a:rPr lang="es-CO" dirty="0" err="1">
                <a:latin typeface="Agency FB" panose="020B0503020202020204" pitchFamily="34" charset="0"/>
              </a:rPr>
              <a:t>humno</a:t>
            </a:r>
            <a:r>
              <a:rPr lang="es-CO" dirty="0">
                <a:latin typeface="Agency FB" panose="020B0503020202020204" pitchFamily="34" charset="0"/>
              </a:rPr>
              <a:t> y el Grupo de Atención al Ciudadano.</a:t>
            </a:r>
            <a:endParaRPr lang="es-ES" dirty="0">
              <a:latin typeface="Agency FB" panose="020B0503020202020204" pitchFamily="34" charset="0"/>
            </a:endParaRPr>
          </a:p>
        </p:txBody>
      </p:sp>
      <p:sp>
        <p:nvSpPr>
          <p:cNvPr id="14" name="18 Rectángulo"/>
          <p:cNvSpPr/>
          <p:nvPr/>
        </p:nvSpPr>
        <p:spPr>
          <a:xfrm>
            <a:off x="3060859" y="4427167"/>
            <a:ext cx="6731081" cy="923156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lIns="91268" tIns="45634" rIns="91268" bIns="45634">
            <a:spAutoFit/>
          </a:bodyPr>
          <a:lstStyle/>
          <a:p>
            <a:pPr lvl="0"/>
            <a:r>
              <a:rPr lang="es-CO" dirty="0" smtClean="0">
                <a:latin typeface="Agency FB" panose="020B0503020202020204" pitchFamily="34" charset="0"/>
              </a:rPr>
              <a:t>El </a:t>
            </a:r>
            <a:r>
              <a:rPr lang="es-CO" dirty="0">
                <a:latin typeface="Agency FB" panose="020B0503020202020204" pitchFamily="34" charset="0"/>
              </a:rPr>
              <a:t>plan Institucional en términos de promedio general presenta una eficacia optima, una eficiencia moderada y una gestión optima, con una ejecución eficiente en funcionamiento, pero critica en inversión.</a:t>
            </a:r>
            <a:endParaRPr lang="es-CO" dirty="0">
              <a:latin typeface="Agency FB" panose="020B0503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372911" y="1683503"/>
            <a:ext cx="52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F8A816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9194403" y="3030434"/>
            <a:ext cx="52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0A3F5F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2342617" y="4473246"/>
            <a:ext cx="529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F8A816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xmlns="" id="{CCD65414-5A58-2A4F-A6EE-B1BDED5E687B}"/>
              </a:ext>
            </a:extLst>
          </p:cNvPr>
          <p:cNvSpPr/>
          <p:nvPr/>
        </p:nvSpPr>
        <p:spPr>
          <a:xfrm flipH="1">
            <a:off x="2038910" y="4252802"/>
            <a:ext cx="1039579" cy="1172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8" h="21471" extrusionOk="0">
                <a:moveTo>
                  <a:pt x="7792" y="294"/>
                </a:moveTo>
                <a:cubicBezTo>
                  <a:pt x="8983" y="498"/>
                  <a:pt x="9067" y="481"/>
                  <a:pt x="9420" y="1638"/>
                </a:cubicBezTo>
                <a:cubicBezTo>
                  <a:pt x="9437" y="1706"/>
                  <a:pt x="9571" y="1808"/>
                  <a:pt x="9621" y="1808"/>
                </a:cubicBezTo>
                <a:cubicBezTo>
                  <a:pt x="9873" y="1740"/>
                  <a:pt x="10259" y="1706"/>
                  <a:pt x="10343" y="1553"/>
                </a:cubicBezTo>
                <a:cubicBezTo>
                  <a:pt x="10964" y="243"/>
                  <a:pt x="12390" y="-97"/>
                  <a:pt x="13464" y="855"/>
                </a:cubicBezTo>
                <a:cubicBezTo>
                  <a:pt x="13548" y="940"/>
                  <a:pt x="13599" y="1060"/>
                  <a:pt x="13683" y="1145"/>
                </a:cubicBezTo>
                <a:cubicBezTo>
                  <a:pt x="13750" y="1230"/>
                  <a:pt x="13867" y="1366"/>
                  <a:pt x="13901" y="1349"/>
                </a:cubicBezTo>
                <a:cubicBezTo>
                  <a:pt x="14018" y="1298"/>
                  <a:pt x="14153" y="1213"/>
                  <a:pt x="14186" y="1094"/>
                </a:cubicBezTo>
                <a:cubicBezTo>
                  <a:pt x="14371" y="379"/>
                  <a:pt x="14857" y="56"/>
                  <a:pt x="15529" y="5"/>
                </a:cubicBezTo>
                <a:cubicBezTo>
                  <a:pt x="16116" y="-46"/>
                  <a:pt x="16536" y="311"/>
                  <a:pt x="16905" y="753"/>
                </a:cubicBezTo>
                <a:cubicBezTo>
                  <a:pt x="17039" y="906"/>
                  <a:pt x="17291" y="1009"/>
                  <a:pt x="17492" y="1060"/>
                </a:cubicBezTo>
                <a:cubicBezTo>
                  <a:pt x="18231" y="1247"/>
                  <a:pt x="18802" y="1553"/>
                  <a:pt x="18986" y="2403"/>
                </a:cubicBezTo>
                <a:cubicBezTo>
                  <a:pt x="19406" y="4325"/>
                  <a:pt x="19926" y="6230"/>
                  <a:pt x="20312" y="8169"/>
                </a:cubicBezTo>
                <a:cubicBezTo>
                  <a:pt x="20681" y="10057"/>
                  <a:pt x="20950" y="11962"/>
                  <a:pt x="21252" y="13849"/>
                </a:cubicBezTo>
                <a:cubicBezTo>
                  <a:pt x="21470" y="15227"/>
                  <a:pt x="21554" y="16605"/>
                  <a:pt x="21252" y="17965"/>
                </a:cubicBezTo>
                <a:cubicBezTo>
                  <a:pt x="21084" y="18680"/>
                  <a:pt x="20782" y="19377"/>
                  <a:pt x="20530" y="20074"/>
                </a:cubicBezTo>
                <a:cubicBezTo>
                  <a:pt x="20513" y="20125"/>
                  <a:pt x="20463" y="20176"/>
                  <a:pt x="20413" y="20176"/>
                </a:cubicBezTo>
                <a:cubicBezTo>
                  <a:pt x="19876" y="20278"/>
                  <a:pt x="19339" y="20398"/>
                  <a:pt x="18802" y="20466"/>
                </a:cubicBezTo>
                <a:cubicBezTo>
                  <a:pt x="17694" y="20585"/>
                  <a:pt x="16553" y="20363"/>
                  <a:pt x="15478" y="20840"/>
                </a:cubicBezTo>
                <a:cubicBezTo>
                  <a:pt x="15227" y="20942"/>
                  <a:pt x="14908" y="20891"/>
                  <a:pt x="14623" y="20908"/>
                </a:cubicBezTo>
                <a:cubicBezTo>
                  <a:pt x="13515" y="20959"/>
                  <a:pt x="12407" y="21027"/>
                  <a:pt x="11299" y="21078"/>
                </a:cubicBezTo>
                <a:cubicBezTo>
                  <a:pt x="9739" y="21163"/>
                  <a:pt x="8161" y="21248"/>
                  <a:pt x="6600" y="21333"/>
                </a:cubicBezTo>
                <a:cubicBezTo>
                  <a:pt x="5795" y="21384"/>
                  <a:pt x="5006" y="21435"/>
                  <a:pt x="4200" y="21469"/>
                </a:cubicBezTo>
                <a:cubicBezTo>
                  <a:pt x="3546" y="21503"/>
                  <a:pt x="3059" y="21078"/>
                  <a:pt x="2941" y="20397"/>
                </a:cubicBezTo>
                <a:cubicBezTo>
                  <a:pt x="2908" y="20159"/>
                  <a:pt x="2874" y="19921"/>
                  <a:pt x="2874" y="19683"/>
                </a:cubicBezTo>
                <a:cubicBezTo>
                  <a:pt x="2857" y="18901"/>
                  <a:pt x="2169" y="18986"/>
                  <a:pt x="1733" y="18765"/>
                </a:cubicBezTo>
                <a:cubicBezTo>
                  <a:pt x="1196" y="18510"/>
                  <a:pt x="642" y="18289"/>
                  <a:pt x="122" y="18016"/>
                </a:cubicBezTo>
                <a:cubicBezTo>
                  <a:pt x="21" y="17965"/>
                  <a:pt x="-46" y="17608"/>
                  <a:pt x="38" y="17523"/>
                </a:cubicBezTo>
                <a:cubicBezTo>
                  <a:pt x="441" y="16979"/>
                  <a:pt x="911" y="16503"/>
                  <a:pt x="1313" y="15975"/>
                </a:cubicBezTo>
                <a:cubicBezTo>
                  <a:pt x="2304" y="14615"/>
                  <a:pt x="2639" y="13118"/>
                  <a:pt x="2220" y="11468"/>
                </a:cubicBezTo>
                <a:cubicBezTo>
                  <a:pt x="2102" y="11026"/>
                  <a:pt x="2102" y="10550"/>
                  <a:pt x="2035" y="10091"/>
                </a:cubicBezTo>
                <a:cubicBezTo>
                  <a:pt x="1834" y="8832"/>
                  <a:pt x="1599" y="7574"/>
                  <a:pt x="1414" y="6315"/>
                </a:cubicBezTo>
                <a:cubicBezTo>
                  <a:pt x="1263" y="5175"/>
                  <a:pt x="1146" y="4036"/>
                  <a:pt x="1062" y="2896"/>
                </a:cubicBezTo>
                <a:cubicBezTo>
                  <a:pt x="1062" y="2794"/>
                  <a:pt x="1280" y="2624"/>
                  <a:pt x="1414" y="2590"/>
                </a:cubicBezTo>
                <a:cubicBezTo>
                  <a:pt x="1666" y="2539"/>
                  <a:pt x="1901" y="2590"/>
                  <a:pt x="1817" y="2165"/>
                </a:cubicBezTo>
                <a:cubicBezTo>
                  <a:pt x="1733" y="1740"/>
                  <a:pt x="2354" y="889"/>
                  <a:pt x="2757" y="753"/>
                </a:cubicBezTo>
                <a:cubicBezTo>
                  <a:pt x="3814" y="379"/>
                  <a:pt x="4871" y="940"/>
                  <a:pt x="5140" y="1961"/>
                </a:cubicBezTo>
                <a:cubicBezTo>
                  <a:pt x="5157" y="2029"/>
                  <a:pt x="5308" y="2114"/>
                  <a:pt x="5392" y="2114"/>
                </a:cubicBezTo>
                <a:cubicBezTo>
                  <a:pt x="5610" y="2114"/>
                  <a:pt x="5828" y="2097"/>
                  <a:pt x="6030" y="2063"/>
                </a:cubicBezTo>
                <a:cubicBezTo>
                  <a:pt x="6097" y="2046"/>
                  <a:pt x="6214" y="1927"/>
                  <a:pt x="6214" y="1859"/>
                </a:cubicBezTo>
                <a:cubicBezTo>
                  <a:pt x="6080" y="974"/>
                  <a:pt x="7070" y="192"/>
                  <a:pt x="7792" y="294"/>
                </a:cubicBezTo>
                <a:close/>
                <a:moveTo>
                  <a:pt x="659" y="17659"/>
                </a:moveTo>
                <a:cubicBezTo>
                  <a:pt x="793" y="17744"/>
                  <a:pt x="877" y="17812"/>
                  <a:pt x="961" y="17846"/>
                </a:cubicBezTo>
                <a:cubicBezTo>
                  <a:pt x="2505" y="18544"/>
                  <a:pt x="4183" y="18748"/>
                  <a:pt x="5845" y="18901"/>
                </a:cubicBezTo>
                <a:cubicBezTo>
                  <a:pt x="7070" y="19020"/>
                  <a:pt x="8329" y="19003"/>
                  <a:pt x="9554" y="18969"/>
                </a:cubicBezTo>
                <a:cubicBezTo>
                  <a:pt x="10662" y="18935"/>
                  <a:pt x="11786" y="18799"/>
                  <a:pt x="12894" y="18680"/>
                </a:cubicBezTo>
                <a:cubicBezTo>
                  <a:pt x="14052" y="18561"/>
                  <a:pt x="15227" y="18425"/>
                  <a:pt x="16385" y="18272"/>
                </a:cubicBezTo>
                <a:cubicBezTo>
                  <a:pt x="16687" y="18237"/>
                  <a:pt x="17106" y="18186"/>
                  <a:pt x="17257" y="17982"/>
                </a:cubicBezTo>
                <a:cubicBezTo>
                  <a:pt x="18097" y="16741"/>
                  <a:pt x="18650" y="15380"/>
                  <a:pt x="18885" y="13849"/>
                </a:cubicBezTo>
                <a:cubicBezTo>
                  <a:pt x="19120" y="12268"/>
                  <a:pt x="18986" y="10771"/>
                  <a:pt x="18567" y="9257"/>
                </a:cubicBezTo>
                <a:cubicBezTo>
                  <a:pt x="18365" y="8560"/>
                  <a:pt x="18231" y="7829"/>
                  <a:pt x="18097" y="7114"/>
                </a:cubicBezTo>
                <a:cubicBezTo>
                  <a:pt x="17912" y="6213"/>
                  <a:pt x="17744" y="5294"/>
                  <a:pt x="17576" y="4393"/>
                </a:cubicBezTo>
                <a:cubicBezTo>
                  <a:pt x="17425" y="4410"/>
                  <a:pt x="17325" y="4444"/>
                  <a:pt x="17207" y="4444"/>
                </a:cubicBezTo>
                <a:cubicBezTo>
                  <a:pt x="15864" y="4529"/>
                  <a:pt x="14505" y="4580"/>
                  <a:pt x="13162" y="4682"/>
                </a:cubicBezTo>
                <a:cubicBezTo>
                  <a:pt x="11165" y="4835"/>
                  <a:pt x="9151" y="5039"/>
                  <a:pt x="7154" y="5209"/>
                </a:cubicBezTo>
                <a:cubicBezTo>
                  <a:pt x="5560" y="5346"/>
                  <a:pt x="3965" y="5499"/>
                  <a:pt x="2371" y="5635"/>
                </a:cubicBezTo>
                <a:cubicBezTo>
                  <a:pt x="2102" y="5652"/>
                  <a:pt x="1968" y="5737"/>
                  <a:pt x="2018" y="6060"/>
                </a:cubicBezTo>
                <a:cubicBezTo>
                  <a:pt x="2220" y="7165"/>
                  <a:pt x="2421" y="8254"/>
                  <a:pt x="2606" y="9359"/>
                </a:cubicBezTo>
                <a:cubicBezTo>
                  <a:pt x="2740" y="10176"/>
                  <a:pt x="2774" y="11009"/>
                  <a:pt x="2941" y="11809"/>
                </a:cubicBezTo>
                <a:cubicBezTo>
                  <a:pt x="3294" y="13526"/>
                  <a:pt x="2857" y="15040"/>
                  <a:pt x="1834" y="16401"/>
                </a:cubicBezTo>
                <a:cubicBezTo>
                  <a:pt x="1498" y="16894"/>
                  <a:pt x="1062" y="17234"/>
                  <a:pt x="659" y="17659"/>
                </a:cubicBezTo>
                <a:close/>
                <a:moveTo>
                  <a:pt x="3277" y="19241"/>
                </a:moveTo>
                <a:cubicBezTo>
                  <a:pt x="3378" y="19700"/>
                  <a:pt x="3445" y="20108"/>
                  <a:pt x="3579" y="20483"/>
                </a:cubicBezTo>
                <a:cubicBezTo>
                  <a:pt x="3630" y="20619"/>
                  <a:pt x="3831" y="20823"/>
                  <a:pt x="3965" y="20806"/>
                </a:cubicBezTo>
                <a:cubicBezTo>
                  <a:pt x="5123" y="20755"/>
                  <a:pt x="6281" y="20670"/>
                  <a:pt x="7439" y="20585"/>
                </a:cubicBezTo>
                <a:cubicBezTo>
                  <a:pt x="8816" y="20483"/>
                  <a:pt x="10175" y="20398"/>
                  <a:pt x="11551" y="20295"/>
                </a:cubicBezTo>
                <a:cubicBezTo>
                  <a:pt x="13129" y="20176"/>
                  <a:pt x="14723" y="20176"/>
                  <a:pt x="16284" y="19836"/>
                </a:cubicBezTo>
                <a:cubicBezTo>
                  <a:pt x="17224" y="19632"/>
                  <a:pt x="18231" y="19700"/>
                  <a:pt x="19204" y="19598"/>
                </a:cubicBezTo>
                <a:cubicBezTo>
                  <a:pt x="19490" y="19564"/>
                  <a:pt x="19943" y="19445"/>
                  <a:pt x="20010" y="19258"/>
                </a:cubicBezTo>
                <a:cubicBezTo>
                  <a:pt x="20295" y="18408"/>
                  <a:pt x="20681" y="17523"/>
                  <a:pt x="20664" y="16673"/>
                </a:cubicBezTo>
                <a:cubicBezTo>
                  <a:pt x="20648" y="15074"/>
                  <a:pt x="20430" y="13458"/>
                  <a:pt x="20195" y="11860"/>
                </a:cubicBezTo>
                <a:cubicBezTo>
                  <a:pt x="19943" y="10108"/>
                  <a:pt x="19590" y="8356"/>
                  <a:pt x="19255" y="6621"/>
                </a:cubicBezTo>
                <a:cubicBezTo>
                  <a:pt x="19020" y="5397"/>
                  <a:pt x="18768" y="4155"/>
                  <a:pt x="18499" y="2930"/>
                </a:cubicBezTo>
                <a:cubicBezTo>
                  <a:pt x="18382" y="2437"/>
                  <a:pt x="18298" y="1859"/>
                  <a:pt x="17593" y="1825"/>
                </a:cubicBezTo>
                <a:cubicBezTo>
                  <a:pt x="17593" y="1842"/>
                  <a:pt x="17576" y="1876"/>
                  <a:pt x="17576" y="1893"/>
                </a:cubicBezTo>
                <a:cubicBezTo>
                  <a:pt x="18046" y="3781"/>
                  <a:pt x="18533" y="5669"/>
                  <a:pt x="18986" y="7557"/>
                </a:cubicBezTo>
                <a:cubicBezTo>
                  <a:pt x="19120" y="8118"/>
                  <a:pt x="19154" y="8713"/>
                  <a:pt x="19271" y="9291"/>
                </a:cubicBezTo>
                <a:cubicBezTo>
                  <a:pt x="19574" y="10720"/>
                  <a:pt x="19842" y="12132"/>
                  <a:pt x="19674" y="13628"/>
                </a:cubicBezTo>
                <a:cubicBezTo>
                  <a:pt x="19473" y="15278"/>
                  <a:pt x="18936" y="16775"/>
                  <a:pt x="18097" y="18187"/>
                </a:cubicBezTo>
                <a:cubicBezTo>
                  <a:pt x="17912" y="18510"/>
                  <a:pt x="17560" y="18884"/>
                  <a:pt x="17241" y="18935"/>
                </a:cubicBezTo>
                <a:cubicBezTo>
                  <a:pt x="15848" y="19156"/>
                  <a:pt x="14438" y="19292"/>
                  <a:pt x="13045" y="19445"/>
                </a:cubicBezTo>
                <a:cubicBezTo>
                  <a:pt x="12189" y="19530"/>
                  <a:pt x="11333" y="19649"/>
                  <a:pt x="10477" y="19666"/>
                </a:cubicBezTo>
                <a:cubicBezTo>
                  <a:pt x="9000" y="19700"/>
                  <a:pt x="7506" y="19700"/>
                  <a:pt x="6030" y="19632"/>
                </a:cubicBezTo>
                <a:cubicBezTo>
                  <a:pt x="5123" y="19598"/>
                  <a:pt x="4217" y="19394"/>
                  <a:pt x="3277" y="19241"/>
                </a:cubicBezTo>
                <a:close/>
                <a:moveTo>
                  <a:pt x="2505" y="2896"/>
                </a:moveTo>
                <a:cubicBezTo>
                  <a:pt x="2488" y="2964"/>
                  <a:pt x="2471" y="3032"/>
                  <a:pt x="2438" y="3100"/>
                </a:cubicBezTo>
                <a:cubicBezTo>
                  <a:pt x="2690" y="3220"/>
                  <a:pt x="2941" y="3305"/>
                  <a:pt x="3160" y="3458"/>
                </a:cubicBezTo>
                <a:cubicBezTo>
                  <a:pt x="3344" y="3577"/>
                  <a:pt x="3546" y="3713"/>
                  <a:pt x="3630" y="3900"/>
                </a:cubicBezTo>
                <a:cubicBezTo>
                  <a:pt x="3680" y="4019"/>
                  <a:pt x="3546" y="4342"/>
                  <a:pt x="3445" y="4376"/>
                </a:cubicBezTo>
                <a:cubicBezTo>
                  <a:pt x="3260" y="4444"/>
                  <a:pt x="2941" y="4427"/>
                  <a:pt x="2841" y="4308"/>
                </a:cubicBezTo>
                <a:cubicBezTo>
                  <a:pt x="2539" y="3968"/>
                  <a:pt x="2320" y="3543"/>
                  <a:pt x="2035" y="3169"/>
                </a:cubicBezTo>
                <a:cubicBezTo>
                  <a:pt x="1951" y="3066"/>
                  <a:pt x="1800" y="3032"/>
                  <a:pt x="1666" y="2964"/>
                </a:cubicBezTo>
                <a:cubicBezTo>
                  <a:pt x="1632" y="3049"/>
                  <a:pt x="1532" y="3151"/>
                  <a:pt x="1548" y="3237"/>
                </a:cubicBezTo>
                <a:cubicBezTo>
                  <a:pt x="1632" y="3781"/>
                  <a:pt x="1716" y="4325"/>
                  <a:pt x="1834" y="4869"/>
                </a:cubicBezTo>
                <a:cubicBezTo>
                  <a:pt x="1850" y="4971"/>
                  <a:pt x="1985" y="5124"/>
                  <a:pt x="2052" y="5124"/>
                </a:cubicBezTo>
                <a:cubicBezTo>
                  <a:pt x="2992" y="5039"/>
                  <a:pt x="3915" y="4920"/>
                  <a:pt x="4855" y="4818"/>
                </a:cubicBezTo>
                <a:cubicBezTo>
                  <a:pt x="7406" y="4546"/>
                  <a:pt x="9957" y="4240"/>
                  <a:pt x="12508" y="4019"/>
                </a:cubicBezTo>
                <a:cubicBezTo>
                  <a:pt x="14119" y="3883"/>
                  <a:pt x="15730" y="3849"/>
                  <a:pt x="17358" y="3764"/>
                </a:cubicBezTo>
                <a:cubicBezTo>
                  <a:pt x="17241" y="3168"/>
                  <a:pt x="17106" y="2556"/>
                  <a:pt x="16972" y="1944"/>
                </a:cubicBezTo>
                <a:cubicBezTo>
                  <a:pt x="16955" y="1876"/>
                  <a:pt x="16871" y="1740"/>
                  <a:pt x="16821" y="1757"/>
                </a:cubicBezTo>
                <a:cubicBezTo>
                  <a:pt x="16116" y="1808"/>
                  <a:pt x="15411" y="1876"/>
                  <a:pt x="14706" y="1927"/>
                </a:cubicBezTo>
                <a:cubicBezTo>
                  <a:pt x="14690" y="1995"/>
                  <a:pt x="14673" y="2046"/>
                  <a:pt x="14673" y="2114"/>
                </a:cubicBezTo>
                <a:cubicBezTo>
                  <a:pt x="14925" y="2233"/>
                  <a:pt x="15193" y="2318"/>
                  <a:pt x="15428" y="2454"/>
                </a:cubicBezTo>
                <a:cubicBezTo>
                  <a:pt x="15562" y="2539"/>
                  <a:pt x="15764" y="2709"/>
                  <a:pt x="15747" y="2811"/>
                </a:cubicBezTo>
                <a:cubicBezTo>
                  <a:pt x="15713" y="3049"/>
                  <a:pt x="15596" y="3305"/>
                  <a:pt x="15428" y="3441"/>
                </a:cubicBezTo>
                <a:cubicBezTo>
                  <a:pt x="15344" y="3509"/>
                  <a:pt x="14992" y="3390"/>
                  <a:pt x="14874" y="3254"/>
                </a:cubicBezTo>
                <a:cubicBezTo>
                  <a:pt x="14589" y="2930"/>
                  <a:pt x="14388" y="2522"/>
                  <a:pt x="14136" y="2165"/>
                </a:cubicBezTo>
                <a:cubicBezTo>
                  <a:pt x="14085" y="2097"/>
                  <a:pt x="13968" y="2012"/>
                  <a:pt x="13884" y="2029"/>
                </a:cubicBezTo>
                <a:cubicBezTo>
                  <a:pt x="12978" y="2114"/>
                  <a:pt x="12088" y="2199"/>
                  <a:pt x="11182" y="2301"/>
                </a:cubicBezTo>
                <a:cubicBezTo>
                  <a:pt x="11132" y="2301"/>
                  <a:pt x="11064" y="2335"/>
                  <a:pt x="11014" y="2369"/>
                </a:cubicBezTo>
                <a:cubicBezTo>
                  <a:pt x="10997" y="2420"/>
                  <a:pt x="10981" y="2471"/>
                  <a:pt x="10964" y="2539"/>
                </a:cubicBezTo>
                <a:cubicBezTo>
                  <a:pt x="11182" y="2607"/>
                  <a:pt x="11400" y="2658"/>
                  <a:pt x="11618" y="2743"/>
                </a:cubicBezTo>
                <a:cubicBezTo>
                  <a:pt x="11837" y="2828"/>
                  <a:pt x="12105" y="2913"/>
                  <a:pt x="12256" y="3066"/>
                </a:cubicBezTo>
                <a:cubicBezTo>
                  <a:pt x="12340" y="3151"/>
                  <a:pt x="12306" y="3509"/>
                  <a:pt x="12206" y="3594"/>
                </a:cubicBezTo>
                <a:cubicBezTo>
                  <a:pt x="12071" y="3713"/>
                  <a:pt x="11753" y="3781"/>
                  <a:pt x="11618" y="3696"/>
                </a:cubicBezTo>
                <a:cubicBezTo>
                  <a:pt x="11283" y="3509"/>
                  <a:pt x="10947" y="3254"/>
                  <a:pt x="10712" y="2947"/>
                </a:cubicBezTo>
                <a:cubicBezTo>
                  <a:pt x="10410" y="2539"/>
                  <a:pt x="10141" y="2301"/>
                  <a:pt x="9604" y="2437"/>
                </a:cubicBezTo>
                <a:cubicBezTo>
                  <a:pt x="9269" y="2522"/>
                  <a:pt x="8899" y="2505"/>
                  <a:pt x="8530" y="2539"/>
                </a:cubicBezTo>
                <a:cubicBezTo>
                  <a:pt x="8060" y="2573"/>
                  <a:pt x="7607" y="2607"/>
                  <a:pt x="7137" y="2641"/>
                </a:cubicBezTo>
                <a:cubicBezTo>
                  <a:pt x="7288" y="2794"/>
                  <a:pt x="7506" y="2811"/>
                  <a:pt x="7607" y="2930"/>
                </a:cubicBezTo>
                <a:cubicBezTo>
                  <a:pt x="7792" y="3134"/>
                  <a:pt x="7943" y="3407"/>
                  <a:pt x="8043" y="3662"/>
                </a:cubicBezTo>
                <a:cubicBezTo>
                  <a:pt x="8060" y="3730"/>
                  <a:pt x="7859" y="3951"/>
                  <a:pt x="7725" y="3985"/>
                </a:cubicBezTo>
                <a:cubicBezTo>
                  <a:pt x="7406" y="4087"/>
                  <a:pt x="7204" y="3900"/>
                  <a:pt x="7070" y="3594"/>
                </a:cubicBezTo>
                <a:cubicBezTo>
                  <a:pt x="6785" y="2913"/>
                  <a:pt x="6030" y="2590"/>
                  <a:pt x="5274" y="2743"/>
                </a:cubicBezTo>
                <a:cubicBezTo>
                  <a:pt x="5174" y="2760"/>
                  <a:pt x="5056" y="2760"/>
                  <a:pt x="4939" y="2777"/>
                </a:cubicBezTo>
                <a:cubicBezTo>
                  <a:pt x="4133" y="2828"/>
                  <a:pt x="3327" y="2862"/>
                  <a:pt x="2505" y="2896"/>
                </a:cubicBezTo>
                <a:close/>
                <a:moveTo>
                  <a:pt x="7171" y="2080"/>
                </a:moveTo>
                <a:cubicBezTo>
                  <a:pt x="7540" y="2046"/>
                  <a:pt x="7876" y="1995"/>
                  <a:pt x="8211" y="1961"/>
                </a:cubicBezTo>
                <a:cubicBezTo>
                  <a:pt x="8782" y="1910"/>
                  <a:pt x="8849" y="1842"/>
                  <a:pt x="8547" y="1332"/>
                </a:cubicBezTo>
                <a:cubicBezTo>
                  <a:pt x="8446" y="1162"/>
                  <a:pt x="8127" y="940"/>
                  <a:pt x="7976" y="991"/>
                </a:cubicBezTo>
                <a:cubicBezTo>
                  <a:pt x="7607" y="1094"/>
                  <a:pt x="7271" y="1332"/>
                  <a:pt x="6953" y="1553"/>
                </a:cubicBezTo>
                <a:cubicBezTo>
                  <a:pt x="6852" y="1621"/>
                  <a:pt x="6869" y="1859"/>
                  <a:pt x="6835" y="2012"/>
                </a:cubicBezTo>
                <a:cubicBezTo>
                  <a:pt x="6953" y="2029"/>
                  <a:pt x="7070" y="2063"/>
                  <a:pt x="7171" y="2080"/>
                </a:cubicBezTo>
                <a:close/>
                <a:moveTo>
                  <a:pt x="4452" y="2250"/>
                </a:moveTo>
                <a:cubicBezTo>
                  <a:pt x="4351" y="1638"/>
                  <a:pt x="3898" y="1264"/>
                  <a:pt x="3378" y="1366"/>
                </a:cubicBezTo>
                <a:cubicBezTo>
                  <a:pt x="2757" y="1485"/>
                  <a:pt x="2304" y="2080"/>
                  <a:pt x="2421" y="2454"/>
                </a:cubicBezTo>
                <a:cubicBezTo>
                  <a:pt x="3092" y="2386"/>
                  <a:pt x="3781" y="2318"/>
                  <a:pt x="4452" y="2250"/>
                </a:cubicBezTo>
                <a:close/>
                <a:moveTo>
                  <a:pt x="10997" y="1723"/>
                </a:moveTo>
                <a:cubicBezTo>
                  <a:pt x="11719" y="1638"/>
                  <a:pt x="12407" y="1553"/>
                  <a:pt x="13129" y="1451"/>
                </a:cubicBezTo>
                <a:cubicBezTo>
                  <a:pt x="12609" y="753"/>
                  <a:pt x="11333" y="923"/>
                  <a:pt x="10997" y="1723"/>
                </a:cubicBezTo>
                <a:close/>
                <a:moveTo>
                  <a:pt x="16284" y="1094"/>
                </a:moveTo>
                <a:cubicBezTo>
                  <a:pt x="15932" y="515"/>
                  <a:pt x="15193" y="600"/>
                  <a:pt x="14857" y="1230"/>
                </a:cubicBezTo>
                <a:cubicBezTo>
                  <a:pt x="15327" y="1179"/>
                  <a:pt x="15781" y="1145"/>
                  <a:pt x="16284" y="1094"/>
                </a:cubicBezTo>
                <a:close/>
              </a:path>
            </a:pathLst>
          </a:custGeom>
          <a:solidFill>
            <a:srgbClr val="0A3F5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Shape">
            <a:extLst>
              <a:ext uri="{FF2B5EF4-FFF2-40B4-BE49-F238E27FC236}">
                <a16:creationId xmlns:a16="http://schemas.microsoft.com/office/drawing/2014/main" xmlns="" id="{CCD65414-5A58-2A4F-A6EE-B1BDED5E687B}"/>
              </a:ext>
            </a:extLst>
          </p:cNvPr>
          <p:cNvSpPr/>
          <p:nvPr/>
        </p:nvSpPr>
        <p:spPr>
          <a:xfrm>
            <a:off x="8910998" y="2845854"/>
            <a:ext cx="1073623" cy="1172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8" h="21471" extrusionOk="0">
                <a:moveTo>
                  <a:pt x="7792" y="294"/>
                </a:moveTo>
                <a:cubicBezTo>
                  <a:pt x="8983" y="498"/>
                  <a:pt x="9067" y="481"/>
                  <a:pt x="9420" y="1638"/>
                </a:cubicBezTo>
                <a:cubicBezTo>
                  <a:pt x="9437" y="1706"/>
                  <a:pt x="9571" y="1808"/>
                  <a:pt x="9621" y="1808"/>
                </a:cubicBezTo>
                <a:cubicBezTo>
                  <a:pt x="9873" y="1740"/>
                  <a:pt x="10259" y="1706"/>
                  <a:pt x="10343" y="1553"/>
                </a:cubicBezTo>
                <a:cubicBezTo>
                  <a:pt x="10964" y="243"/>
                  <a:pt x="12390" y="-97"/>
                  <a:pt x="13464" y="855"/>
                </a:cubicBezTo>
                <a:cubicBezTo>
                  <a:pt x="13548" y="940"/>
                  <a:pt x="13599" y="1060"/>
                  <a:pt x="13683" y="1145"/>
                </a:cubicBezTo>
                <a:cubicBezTo>
                  <a:pt x="13750" y="1230"/>
                  <a:pt x="13867" y="1366"/>
                  <a:pt x="13901" y="1349"/>
                </a:cubicBezTo>
                <a:cubicBezTo>
                  <a:pt x="14018" y="1298"/>
                  <a:pt x="14153" y="1213"/>
                  <a:pt x="14186" y="1094"/>
                </a:cubicBezTo>
                <a:cubicBezTo>
                  <a:pt x="14371" y="379"/>
                  <a:pt x="14857" y="56"/>
                  <a:pt x="15529" y="5"/>
                </a:cubicBezTo>
                <a:cubicBezTo>
                  <a:pt x="16116" y="-46"/>
                  <a:pt x="16536" y="311"/>
                  <a:pt x="16905" y="753"/>
                </a:cubicBezTo>
                <a:cubicBezTo>
                  <a:pt x="17039" y="906"/>
                  <a:pt x="17291" y="1009"/>
                  <a:pt x="17492" y="1060"/>
                </a:cubicBezTo>
                <a:cubicBezTo>
                  <a:pt x="18231" y="1247"/>
                  <a:pt x="18802" y="1553"/>
                  <a:pt x="18986" y="2403"/>
                </a:cubicBezTo>
                <a:cubicBezTo>
                  <a:pt x="19406" y="4325"/>
                  <a:pt x="19926" y="6230"/>
                  <a:pt x="20312" y="8169"/>
                </a:cubicBezTo>
                <a:cubicBezTo>
                  <a:pt x="20681" y="10057"/>
                  <a:pt x="20950" y="11962"/>
                  <a:pt x="21252" y="13849"/>
                </a:cubicBezTo>
                <a:cubicBezTo>
                  <a:pt x="21470" y="15227"/>
                  <a:pt x="21554" y="16605"/>
                  <a:pt x="21252" y="17965"/>
                </a:cubicBezTo>
                <a:cubicBezTo>
                  <a:pt x="21084" y="18680"/>
                  <a:pt x="20782" y="19377"/>
                  <a:pt x="20530" y="20074"/>
                </a:cubicBezTo>
                <a:cubicBezTo>
                  <a:pt x="20513" y="20125"/>
                  <a:pt x="20463" y="20176"/>
                  <a:pt x="20413" y="20176"/>
                </a:cubicBezTo>
                <a:cubicBezTo>
                  <a:pt x="19876" y="20278"/>
                  <a:pt x="19339" y="20398"/>
                  <a:pt x="18802" y="20466"/>
                </a:cubicBezTo>
                <a:cubicBezTo>
                  <a:pt x="17694" y="20585"/>
                  <a:pt x="16553" y="20363"/>
                  <a:pt x="15478" y="20840"/>
                </a:cubicBezTo>
                <a:cubicBezTo>
                  <a:pt x="15227" y="20942"/>
                  <a:pt x="14908" y="20891"/>
                  <a:pt x="14623" y="20908"/>
                </a:cubicBezTo>
                <a:cubicBezTo>
                  <a:pt x="13515" y="20959"/>
                  <a:pt x="12407" y="21027"/>
                  <a:pt x="11299" y="21078"/>
                </a:cubicBezTo>
                <a:cubicBezTo>
                  <a:pt x="9739" y="21163"/>
                  <a:pt x="8161" y="21248"/>
                  <a:pt x="6600" y="21333"/>
                </a:cubicBezTo>
                <a:cubicBezTo>
                  <a:pt x="5795" y="21384"/>
                  <a:pt x="5006" y="21435"/>
                  <a:pt x="4200" y="21469"/>
                </a:cubicBezTo>
                <a:cubicBezTo>
                  <a:pt x="3546" y="21503"/>
                  <a:pt x="3059" y="21078"/>
                  <a:pt x="2941" y="20397"/>
                </a:cubicBezTo>
                <a:cubicBezTo>
                  <a:pt x="2908" y="20159"/>
                  <a:pt x="2874" y="19921"/>
                  <a:pt x="2874" y="19683"/>
                </a:cubicBezTo>
                <a:cubicBezTo>
                  <a:pt x="2857" y="18901"/>
                  <a:pt x="2169" y="18986"/>
                  <a:pt x="1733" y="18765"/>
                </a:cubicBezTo>
                <a:cubicBezTo>
                  <a:pt x="1196" y="18510"/>
                  <a:pt x="642" y="18289"/>
                  <a:pt x="122" y="18016"/>
                </a:cubicBezTo>
                <a:cubicBezTo>
                  <a:pt x="21" y="17965"/>
                  <a:pt x="-46" y="17608"/>
                  <a:pt x="38" y="17523"/>
                </a:cubicBezTo>
                <a:cubicBezTo>
                  <a:pt x="441" y="16979"/>
                  <a:pt x="911" y="16503"/>
                  <a:pt x="1313" y="15975"/>
                </a:cubicBezTo>
                <a:cubicBezTo>
                  <a:pt x="2304" y="14615"/>
                  <a:pt x="2639" y="13118"/>
                  <a:pt x="2220" y="11468"/>
                </a:cubicBezTo>
                <a:cubicBezTo>
                  <a:pt x="2102" y="11026"/>
                  <a:pt x="2102" y="10550"/>
                  <a:pt x="2035" y="10091"/>
                </a:cubicBezTo>
                <a:cubicBezTo>
                  <a:pt x="1834" y="8832"/>
                  <a:pt x="1599" y="7574"/>
                  <a:pt x="1414" y="6315"/>
                </a:cubicBezTo>
                <a:cubicBezTo>
                  <a:pt x="1263" y="5175"/>
                  <a:pt x="1146" y="4036"/>
                  <a:pt x="1062" y="2896"/>
                </a:cubicBezTo>
                <a:cubicBezTo>
                  <a:pt x="1062" y="2794"/>
                  <a:pt x="1280" y="2624"/>
                  <a:pt x="1414" y="2590"/>
                </a:cubicBezTo>
                <a:cubicBezTo>
                  <a:pt x="1666" y="2539"/>
                  <a:pt x="1901" y="2590"/>
                  <a:pt x="1817" y="2165"/>
                </a:cubicBezTo>
                <a:cubicBezTo>
                  <a:pt x="1733" y="1740"/>
                  <a:pt x="2354" y="889"/>
                  <a:pt x="2757" y="753"/>
                </a:cubicBezTo>
                <a:cubicBezTo>
                  <a:pt x="3814" y="379"/>
                  <a:pt x="4871" y="940"/>
                  <a:pt x="5140" y="1961"/>
                </a:cubicBezTo>
                <a:cubicBezTo>
                  <a:pt x="5157" y="2029"/>
                  <a:pt x="5308" y="2114"/>
                  <a:pt x="5392" y="2114"/>
                </a:cubicBezTo>
                <a:cubicBezTo>
                  <a:pt x="5610" y="2114"/>
                  <a:pt x="5828" y="2097"/>
                  <a:pt x="6030" y="2063"/>
                </a:cubicBezTo>
                <a:cubicBezTo>
                  <a:pt x="6097" y="2046"/>
                  <a:pt x="6214" y="1927"/>
                  <a:pt x="6214" y="1859"/>
                </a:cubicBezTo>
                <a:cubicBezTo>
                  <a:pt x="6080" y="974"/>
                  <a:pt x="7070" y="192"/>
                  <a:pt x="7792" y="294"/>
                </a:cubicBezTo>
                <a:close/>
                <a:moveTo>
                  <a:pt x="659" y="17659"/>
                </a:moveTo>
                <a:cubicBezTo>
                  <a:pt x="793" y="17744"/>
                  <a:pt x="877" y="17812"/>
                  <a:pt x="961" y="17846"/>
                </a:cubicBezTo>
                <a:cubicBezTo>
                  <a:pt x="2505" y="18544"/>
                  <a:pt x="4183" y="18748"/>
                  <a:pt x="5845" y="18901"/>
                </a:cubicBezTo>
                <a:cubicBezTo>
                  <a:pt x="7070" y="19020"/>
                  <a:pt x="8329" y="19003"/>
                  <a:pt x="9554" y="18969"/>
                </a:cubicBezTo>
                <a:cubicBezTo>
                  <a:pt x="10662" y="18935"/>
                  <a:pt x="11786" y="18799"/>
                  <a:pt x="12894" y="18680"/>
                </a:cubicBezTo>
                <a:cubicBezTo>
                  <a:pt x="14052" y="18561"/>
                  <a:pt x="15227" y="18425"/>
                  <a:pt x="16385" y="18272"/>
                </a:cubicBezTo>
                <a:cubicBezTo>
                  <a:pt x="16687" y="18237"/>
                  <a:pt x="17106" y="18186"/>
                  <a:pt x="17257" y="17982"/>
                </a:cubicBezTo>
                <a:cubicBezTo>
                  <a:pt x="18097" y="16741"/>
                  <a:pt x="18650" y="15380"/>
                  <a:pt x="18885" y="13849"/>
                </a:cubicBezTo>
                <a:cubicBezTo>
                  <a:pt x="19120" y="12268"/>
                  <a:pt x="18986" y="10771"/>
                  <a:pt x="18567" y="9257"/>
                </a:cubicBezTo>
                <a:cubicBezTo>
                  <a:pt x="18365" y="8560"/>
                  <a:pt x="18231" y="7829"/>
                  <a:pt x="18097" y="7114"/>
                </a:cubicBezTo>
                <a:cubicBezTo>
                  <a:pt x="17912" y="6213"/>
                  <a:pt x="17744" y="5294"/>
                  <a:pt x="17576" y="4393"/>
                </a:cubicBezTo>
                <a:cubicBezTo>
                  <a:pt x="17425" y="4410"/>
                  <a:pt x="17325" y="4444"/>
                  <a:pt x="17207" y="4444"/>
                </a:cubicBezTo>
                <a:cubicBezTo>
                  <a:pt x="15864" y="4529"/>
                  <a:pt x="14505" y="4580"/>
                  <a:pt x="13162" y="4682"/>
                </a:cubicBezTo>
                <a:cubicBezTo>
                  <a:pt x="11165" y="4835"/>
                  <a:pt x="9151" y="5039"/>
                  <a:pt x="7154" y="5209"/>
                </a:cubicBezTo>
                <a:cubicBezTo>
                  <a:pt x="5560" y="5346"/>
                  <a:pt x="3965" y="5499"/>
                  <a:pt x="2371" y="5635"/>
                </a:cubicBezTo>
                <a:cubicBezTo>
                  <a:pt x="2102" y="5652"/>
                  <a:pt x="1968" y="5737"/>
                  <a:pt x="2018" y="6060"/>
                </a:cubicBezTo>
                <a:cubicBezTo>
                  <a:pt x="2220" y="7165"/>
                  <a:pt x="2421" y="8254"/>
                  <a:pt x="2606" y="9359"/>
                </a:cubicBezTo>
                <a:cubicBezTo>
                  <a:pt x="2740" y="10176"/>
                  <a:pt x="2774" y="11009"/>
                  <a:pt x="2941" y="11809"/>
                </a:cubicBezTo>
                <a:cubicBezTo>
                  <a:pt x="3294" y="13526"/>
                  <a:pt x="2857" y="15040"/>
                  <a:pt x="1834" y="16401"/>
                </a:cubicBezTo>
                <a:cubicBezTo>
                  <a:pt x="1498" y="16894"/>
                  <a:pt x="1062" y="17234"/>
                  <a:pt x="659" y="17659"/>
                </a:cubicBezTo>
                <a:close/>
                <a:moveTo>
                  <a:pt x="3277" y="19241"/>
                </a:moveTo>
                <a:cubicBezTo>
                  <a:pt x="3378" y="19700"/>
                  <a:pt x="3445" y="20108"/>
                  <a:pt x="3579" y="20483"/>
                </a:cubicBezTo>
                <a:cubicBezTo>
                  <a:pt x="3630" y="20619"/>
                  <a:pt x="3831" y="20823"/>
                  <a:pt x="3965" y="20806"/>
                </a:cubicBezTo>
                <a:cubicBezTo>
                  <a:pt x="5123" y="20755"/>
                  <a:pt x="6281" y="20670"/>
                  <a:pt x="7439" y="20585"/>
                </a:cubicBezTo>
                <a:cubicBezTo>
                  <a:pt x="8816" y="20483"/>
                  <a:pt x="10175" y="20398"/>
                  <a:pt x="11551" y="20295"/>
                </a:cubicBezTo>
                <a:cubicBezTo>
                  <a:pt x="13129" y="20176"/>
                  <a:pt x="14723" y="20176"/>
                  <a:pt x="16284" y="19836"/>
                </a:cubicBezTo>
                <a:cubicBezTo>
                  <a:pt x="17224" y="19632"/>
                  <a:pt x="18231" y="19700"/>
                  <a:pt x="19204" y="19598"/>
                </a:cubicBezTo>
                <a:cubicBezTo>
                  <a:pt x="19490" y="19564"/>
                  <a:pt x="19943" y="19445"/>
                  <a:pt x="20010" y="19258"/>
                </a:cubicBezTo>
                <a:cubicBezTo>
                  <a:pt x="20295" y="18408"/>
                  <a:pt x="20681" y="17523"/>
                  <a:pt x="20664" y="16673"/>
                </a:cubicBezTo>
                <a:cubicBezTo>
                  <a:pt x="20648" y="15074"/>
                  <a:pt x="20430" y="13458"/>
                  <a:pt x="20195" y="11860"/>
                </a:cubicBezTo>
                <a:cubicBezTo>
                  <a:pt x="19943" y="10108"/>
                  <a:pt x="19590" y="8356"/>
                  <a:pt x="19255" y="6621"/>
                </a:cubicBezTo>
                <a:cubicBezTo>
                  <a:pt x="19020" y="5397"/>
                  <a:pt x="18768" y="4155"/>
                  <a:pt x="18499" y="2930"/>
                </a:cubicBezTo>
                <a:cubicBezTo>
                  <a:pt x="18382" y="2437"/>
                  <a:pt x="18298" y="1859"/>
                  <a:pt x="17593" y="1825"/>
                </a:cubicBezTo>
                <a:cubicBezTo>
                  <a:pt x="17593" y="1842"/>
                  <a:pt x="17576" y="1876"/>
                  <a:pt x="17576" y="1893"/>
                </a:cubicBezTo>
                <a:cubicBezTo>
                  <a:pt x="18046" y="3781"/>
                  <a:pt x="18533" y="5669"/>
                  <a:pt x="18986" y="7557"/>
                </a:cubicBezTo>
                <a:cubicBezTo>
                  <a:pt x="19120" y="8118"/>
                  <a:pt x="19154" y="8713"/>
                  <a:pt x="19271" y="9291"/>
                </a:cubicBezTo>
                <a:cubicBezTo>
                  <a:pt x="19574" y="10720"/>
                  <a:pt x="19842" y="12132"/>
                  <a:pt x="19674" y="13628"/>
                </a:cubicBezTo>
                <a:cubicBezTo>
                  <a:pt x="19473" y="15278"/>
                  <a:pt x="18936" y="16775"/>
                  <a:pt x="18097" y="18187"/>
                </a:cubicBezTo>
                <a:cubicBezTo>
                  <a:pt x="17912" y="18510"/>
                  <a:pt x="17560" y="18884"/>
                  <a:pt x="17241" y="18935"/>
                </a:cubicBezTo>
                <a:cubicBezTo>
                  <a:pt x="15848" y="19156"/>
                  <a:pt x="14438" y="19292"/>
                  <a:pt x="13045" y="19445"/>
                </a:cubicBezTo>
                <a:cubicBezTo>
                  <a:pt x="12189" y="19530"/>
                  <a:pt x="11333" y="19649"/>
                  <a:pt x="10477" y="19666"/>
                </a:cubicBezTo>
                <a:cubicBezTo>
                  <a:pt x="9000" y="19700"/>
                  <a:pt x="7506" y="19700"/>
                  <a:pt x="6030" y="19632"/>
                </a:cubicBezTo>
                <a:cubicBezTo>
                  <a:pt x="5123" y="19598"/>
                  <a:pt x="4217" y="19394"/>
                  <a:pt x="3277" y="19241"/>
                </a:cubicBezTo>
                <a:close/>
                <a:moveTo>
                  <a:pt x="2505" y="2896"/>
                </a:moveTo>
                <a:cubicBezTo>
                  <a:pt x="2488" y="2964"/>
                  <a:pt x="2471" y="3032"/>
                  <a:pt x="2438" y="3100"/>
                </a:cubicBezTo>
                <a:cubicBezTo>
                  <a:pt x="2690" y="3220"/>
                  <a:pt x="2941" y="3305"/>
                  <a:pt x="3160" y="3458"/>
                </a:cubicBezTo>
                <a:cubicBezTo>
                  <a:pt x="3344" y="3577"/>
                  <a:pt x="3546" y="3713"/>
                  <a:pt x="3630" y="3900"/>
                </a:cubicBezTo>
                <a:cubicBezTo>
                  <a:pt x="3680" y="4019"/>
                  <a:pt x="3546" y="4342"/>
                  <a:pt x="3445" y="4376"/>
                </a:cubicBezTo>
                <a:cubicBezTo>
                  <a:pt x="3260" y="4444"/>
                  <a:pt x="2941" y="4427"/>
                  <a:pt x="2841" y="4308"/>
                </a:cubicBezTo>
                <a:cubicBezTo>
                  <a:pt x="2539" y="3968"/>
                  <a:pt x="2320" y="3543"/>
                  <a:pt x="2035" y="3169"/>
                </a:cubicBezTo>
                <a:cubicBezTo>
                  <a:pt x="1951" y="3066"/>
                  <a:pt x="1800" y="3032"/>
                  <a:pt x="1666" y="2964"/>
                </a:cubicBezTo>
                <a:cubicBezTo>
                  <a:pt x="1632" y="3049"/>
                  <a:pt x="1532" y="3151"/>
                  <a:pt x="1548" y="3237"/>
                </a:cubicBezTo>
                <a:cubicBezTo>
                  <a:pt x="1632" y="3781"/>
                  <a:pt x="1716" y="4325"/>
                  <a:pt x="1834" y="4869"/>
                </a:cubicBezTo>
                <a:cubicBezTo>
                  <a:pt x="1850" y="4971"/>
                  <a:pt x="1985" y="5124"/>
                  <a:pt x="2052" y="5124"/>
                </a:cubicBezTo>
                <a:cubicBezTo>
                  <a:pt x="2992" y="5039"/>
                  <a:pt x="3915" y="4920"/>
                  <a:pt x="4855" y="4818"/>
                </a:cubicBezTo>
                <a:cubicBezTo>
                  <a:pt x="7406" y="4546"/>
                  <a:pt x="9957" y="4240"/>
                  <a:pt x="12508" y="4019"/>
                </a:cubicBezTo>
                <a:cubicBezTo>
                  <a:pt x="14119" y="3883"/>
                  <a:pt x="15730" y="3849"/>
                  <a:pt x="17358" y="3764"/>
                </a:cubicBezTo>
                <a:cubicBezTo>
                  <a:pt x="17241" y="3168"/>
                  <a:pt x="17106" y="2556"/>
                  <a:pt x="16972" y="1944"/>
                </a:cubicBezTo>
                <a:cubicBezTo>
                  <a:pt x="16955" y="1876"/>
                  <a:pt x="16871" y="1740"/>
                  <a:pt x="16821" y="1757"/>
                </a:cubicBezTo>
                <a:cubicBezTo>
                  <a:pt x="16116" y="1808"/>
                  <a:pt x="15411" y="1876"/>
                  <a:pt x="14706" y="1927"/>
                </a:cubicBezTo>
                <a:cubicBezTo>
                  <a:pt x="14690" y="1995"/>
                  <a:pt x="14673" y="2046"/>
                  <a:pt x="14673" y="2114"/>
                </a:cubicBezTo>
                <a:cubicBezTo>
                  <a:pt x="14925" y="2233"/>
                  <a:pt x="15193" y="2318"/>
                  <a:pt x="15428" y="2454"/>
                </a:cubicBezTo>
                <a:cubicBezTo>
                  <a:pt x="15562" y="2539"/>
                  <a:pt x="15764" y="2709"/>
                  <a:pt x="15747" y="2811"/>
                </a:cubicBezTo>
                <a:cubicBezTo>
                  <a:pt x="15713" y="3049"/>
                  <a:pt x="15596" y="3305"/>
                  <a:pt x="15428" y="3441"/>
                </a:cubicBezTo>
                <a:cubicBezTo>
                  <a:pt x="15344" y="3509"/>
                  <a:pt x="14992" y="3390"/>
                  <a:pt x="14874" y="3254"/>
                </a:cubicBezTo>
                <a:cubicBezTo>
                  <a:pt x="14589" y="2930"/>
                  <a:pt x="14388" y="2522"/>
                  <a:pt x="14136" y="2165"/>
                </a:cubicBezTo>
                <a:cubicBezTo>
                  <a:pt x="14085" y="2097"/>
                  <a:pt x="13968" y="2012"/>
                  <a:pt x="13884" y="2029"/>
                </a:cubicBezTo>
                <a:cubicBezTo>
                  <a:pt x="12978" y="2114"/>
                  <a:pt x="12088" y="2199"/>
                  <a:pt x="11182" y="2301"/>
                </a:cubicBezTo>
                <a:cubicBezTo>
                  <a:pt x="11132" y="2301"/>
                  <a:pt x="11064" y="2335"/>
                  <a:pt x="11014" y="2369"/>
                </a:cubicBezTo>
                <a:cubicBezTo>
                  <a:pt x="10997" y="2420"/>
                  <a:pt x="10981" y="2471"/>
                  <a:pt x="10964" y="2539"/>
                </a:cubicBezTo>
                <a:cubicBezTo>
                  <a:pt x="11182" y="2607"/>
                  <a:pt x="11400" y="2658"/>
                  <a:pt x="11618" y="2743"/>
                </a:cubicBezTo>
                <a:cubicBezTo>
                  <a:pt x="11837" y="2828"/>
                  <a:pt x="12105" y="2913"/>
                  <a:pt x="12256" y="3066"/>
                </a:cubicBezTo>
                <a:cubicBezTo>
                  <a:pt x="12340" y="3151"/>
                  <a:pt x="12306" y="3509"/>
                  <a:pt x="12206" y="3594"/>
                </a:cubicBezTo>
                <a:cubicBezTo>
                  <a:pt x="12071" y="3713"/>
                  <a:pt x="11753" y="3781"/>
                  <a:pt x="11618" y="3696"/>
                </a:cubicBezTo>
                <a:cubicBezTo>
                  <a:pt x="11283" y="3509"/>
                  <a:pt x="10947" y="3254"/>
                  <a:pt x="10712" y="2947"/>
                </a:cubicBezTo>
                <a:cubicBezTo>
                  <a:pt x="10410" y="2539"/>
                  <a:pt x="10141" y="2301"/>
                  <a:pt x="9604" y="2437"/>
                </a:cubicBezTo>
                <a:cubicBezTo>
                  <a:pt x="9269" y="2522"/>
                  <a:pt x="8899" y="2505"/>
                  <a:pt x="8530" y="2539"/>
                </a:cubicBezTo>
                <a:cubicBezTo>
                  <a:pt x="8060" y="2573"/>
                  <a:pt x="7607" y="2607"/>
                  <a:pt x="7137" y="2641"/>
                </a:cubicBezTo>
                <a:cubicBezTo>
                  <a:pt x="7288" y="2794"/>
                  <a:pt x="7506" y="2811"/>
                  <a:pt x="7607" y="2930"/>
                </a:cubicBezTo>
                <a:cubicBezTo>
                  <a:pt x="7792" y="3134"/>
                  <a:pt x="7943" y="3407"/>
                  <a:pt x="8043" y="3662"/>
                </a:cubicBezTo>
                <a:cubicBezTo>
                  <a:pt x="8060" y="3730"/>
                  <a:pt x="7859" y="3951"/>
                  <a:pt x="7725" y="3985"/>
                </a:cubicBezTo>
                <a:cubicBezTo>
                  <a:pt x="7406" y="4087"/>
                  <a:pt x="7204" y="3900"/>
                  <a:pt x="7070" y="3594"/>
                </a:cubicBezTo>
                <a:cubicBezTo>
                  <a:pt x="6785" y="2913"/>
                  <a:pt x="6030" y="2590"/>
                  <a:pt x="5274" y="2743"/>
                </a:cubicBezTo>
                <a:cubicBezTo>
                  <a:pt x="5174" y="2760"/>
                  <a:pt x="5056" y="2760"/>
                  <a:pt x="4939" y="2777"/>
                </a:cubicBezTo>
                <a:cubicBezTo>
                  <a:pt x="4133" y="2828"/>
                  <a:pt x="3327" y="2862"/>
                  <a:pt x="2505" y="2896"/>
                </a:cubicBezTo>
                <a:close/>
                <a:moveTo>
                  <a:pt x="7171" y="2080"/>
                </a:moveTo>
                <a:cubicBezTo>
                  <a:pt x="7540" y="2046"/>
                  <a:pt x="7876" y="1995"/>
                  <a:pt x="8211" y="1961"/>
                </a:cubicBezTo>
                <a:cubicBezTo>
                  <a:pt x="8782" y="1910"/>
                  <a:pt x="8849" y="1842"/>
                  <a:pt x="8547" y="1332"/>
                </a:cubicBezTo>
                <a:cubicBezTo>
                  <a:pt x="8446" y="1162"/>
                  <a:pt x="8127" y="940"/>
                  <a:pt x="7976" y="991"/>
                </a:cubicBezTo>
                <a:cubicBezTo>
                  <a:pt x="7607" y="1094"/>
                  <a:pt x="7271" y="1332"/>
                  <a:pt x="6953" y="1553"/>
                </a:cubicBezTo>
                <a:cubicBezTo>
                  <a:pt x="6852" y="1621"/>
                  <a:pt x="6869" y="1859"/>
                  <a:pt x="6835" y="2012"/>
                </a:cubicBezTo>
                <a:cubicBezTo>
                  <a:pt x="6953" y="2029"/>
                  <a:pt x="7070" y="2063"/>
                  <a:pt x="7171" y="2080"/>
                </a:cubicBezTo>
                <a:close/>
                <a:moveTo>
                  <a:pt x="4452" y="2250"/>
                </a:moveTo>
                <a:cubicBezTo>
                  <a:pt x="4351" y="1638"/>
                  <a:pt x="3898" y="1264"/>
                  <a:pt x="3378" y="1366"/>
                </a:cubicBezTo>
                <a:cubicBezTo>
                  <a:pt x="2757" y="1485"/>
                  <a:pt x="2304" y="2080"/>
                  <a:pt x="2421" y="2454"/>
                </a:cubicBezTo>
                <a:cubicBezTo>
                  <a:pt x="3092" y="2386"/>
                  <a:pt x="3781" y="2318"/>
                  <a:pt x="4452" y="2250"/>
                </a:cubicBezTo>
                <a:close/>
                <a:moveTo>
                  <a:pt x="10997" y="1723"/>
                </a:moveTo>
                <a:cubicBezTo>
                  <a:pt x="11719" y="1638"/>
                  <a:pt x="12407" y="1553"/>
                  <a:pt x="13129" y="1451"/>
                </a:cubicBezTo>
                <a:cubicBezTo>
                  <a:pt x="12609" y="753"/>
                  <a:pt x="11333" y="923"/>
                  <a:pt x="10997" y="1723"/>
                </a:cubicBezTo>
                <a:close/>
                <a:moveTo>
                  <a:pt x="16284" y="1094"/>
                </a:moveTo>
                <a:cubicBezTo>
                  <a:pt x="15932" y="515"/>
                  <a:pt x="15193" y="600"/>
                  <a:pt x="14857" y="1230"/>
                </a:cubicBezTo>
                <a:cubicBezTo>
                  <a:pt x="15327" y="1179"/>
                  <a:pt x="15781" y="1145"/>
                  <a:pt x="16284" y="1094"/>
                </a:cubicBezTo>
                <a:close/>
              </a:path>
            </a:pathLst>
          </a:custGeom>
          <a:solidFill>
            <a:srgbClr val="F7A91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" name="Shape">
            <a:extLst>
              <a:ext uri="{FF2B5EF4-FFF2-40B4-BE49-F238E27FC236}">
                <a16:creationId xmlns:a16="http://schemas.microsoft.com/office/drawing/2014/main" xmlns="" id="{CCD65414-5A58-2A4F-A6EE-B1BDED5E687B}"/>
              </a:ext>
            </a:extLst>
          </p:cNvPr>
          <p:cNvSpPr/>
          <p:nvPr/>
        </p:nvSpPr>
        <p:spPr>
          <a:xfrm flipH="1">
            <a:off x="2038911" y="1449896"/>
            <a:ext cx="1055167" cy="1172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8" h="21471" extrusionOk="0">
                <a:moveTo>
                  <a:pt x="7792" y="294"/>
                </a:moveTo>
                <a:cubicBezTo>
                  <a:pt x="8983" y="498"/>
                  <a:pt x="9067" y="481"/>
                  <a:pt x="9420" y="1638"/>
                </a:cubicBezTo>
                <a:cubicBezTo>
                  <a:pt x="9437" y="1706"/>
                  <a:pt x="9571" y="1808"/>
                  <a:pt x="9621" y="1808"/>
                </a:cubicBezTo>
                <a:cubicBezTo>
                  <a:pt x="9873" y="1740"/>
                  <a:pt x="10259" y="1706"/>
                  <a:pt x="10343" y="1553"/>
                </a:cubicBezTo>
                <a:cubicBezTo>
                  <a:pt x="10964" y="243"/>
                  <a:pt x="12390" y="-97"/>
                  <a:pt x="13464" y="855"/>
                </a:cubicBezTo>
                <a:cubicBezTo>
                  <a:pt x="13548" y="940"/>
                  <a:pt x="13599" y="1060"/>
                  <a:pt x="13683" y="1145"/>
                </a:cubicBezTo>
                <a:cubicBezTo>
                  <a:pt x="13750" y="1230"/>
                  <a:pt x="13867" y="1366"/>
                  <a:pt x="13901" y="1349"/>
                </a:cubicBezTo>
                <a:cubicBezTo>
                  <a:pt x="14018" y="1298"/>
                  <a:pt x="14153" y="1213"/>
                  <a:pt x="14186" y="1094"/>
                </a:cubicBezTo>
                <a:cubicBezTo>
                  <a:pt x="14371" y="379"/>
                  <a:pt x="14857" y="56"/>
                  <a:pt x="15529" y="5"/>
                </a:cubicBezTo>
                <a:cubicBezTo>
                  <a:pt x="16116" y="-46"/>
                  <a:pt x="16536" y="311"/>
                  <a:pt x="16905" y="753"/>
                </a:cubicBezTo>
                <a:cubicBezTo>
                  <a:pt x="17039" y="906"/>
                  <a:pt x="17291" y="1009"/>
                  <a:pt x="17492" y="1060"/>
                </a:cubicBezTo>
                <a:cubicBezTo>
                  <a:pt x="18231" y="1247"/>
                  <a:pt x="18802" y="1553"/>
                  <a:pt x="18986" y="2403"/>
                </a:cubicBezTo>
                <a:cubicBezTo>
                  <a:pt x="19406" y="4325"/>
                  <a:pt x="19926" y="6230"/>
                  <a:pt x="20312" y="8169"/>
                </a:cubicBezTo>
                <a:cubicBezTo>
                  <a:pt x="20681" y="10057"/>
                  <a:pt x="20950" y="11962"/>
                  <a:pt x="21252" y="13849"/>
                </a:cubicBezTo>
                <a:cubicBezTo>
                  <a:pt x="21470" y="15227"/>
                  <a:pt x="21554" y="16605"/>
                  <a:pt x="21252" y="17965"/>
                </a:cubicBezTo>
                <a:cubicBezTo>
                  <a:pt x="21084" y="18680"/>
                  <a:pt x="20782" y="19377"/>
                  <a:pt x="20530" y="20074"/>
                </a:cubicBezTo>
                <a:cubicBezTo>
                  <a:pt x="20513" y="20125"/>
                  <a:pt x="20463" y="20176"/>
                  <a:pt x="20413" y="20176"/>
                </a:cubicBezTo>
                <a:cubicBezTo>
                  <a:pt x="19876" y="20278"/>
                  <a:pt x="19339" y="20398"/>
                  <a:pt x="18802" y="20466"/>
                </a:cubicBezTo>
                <a:cubicBezTo>
                  <a:pt x="17694" y="20585"/>
                  <a:pt x="16553" y="20363"/>
                  <a:pt x="15478" y="20840"/>
                </a:cubicBezTo>
                <a:cubicBezTo>
                  <a:pt x="15227" y="20942"/>
                  <a:pt x="14908" y="20891"/>
                  <a:pt x="14623" y="20908"/>
                </a:cubicBezTo>
                <a:cubicBezTo>
                  <a:pt x="13515" y="20959"/>
                  <a:pt x="12407" y="21027"/>
                  <a:pt x="11299" y="21078"/>
                </a:cubicBezTo>
                <a:cubicBezTo>
                  <a:pt x="9739" y="21163"/>
                  <a:pt x="8161" y="21248"/>
                  <a:pt x="6600" y="21333"/>
                </a:cubicBezTo>
                <a:cubicBezTo>
                  <a:pt x="5795" y="21384"/>
                  <a:pt x="5006" y="21435"/>
                  <a:pt x="4200" y="21469"/>
                </a:cubicBezTo>
                <a:cubicBezTo>
                  <a:pt x="3546" y="21503"/>
                  <a:pt x="3059" y="21078"/>
                  <a:pt x="2941" y="20397"/>
                </a:cubicBezTo>
                <a:cubicBezTo>
                  <a:pt x="2908" y="20159"/>
                  <a:pt x="2874" y="19921"/>
                  <a:pt x="2874" y="19683"/>
                </a:cubicBezTo>
                <a:cubicBezTo>
                  <a:pt x="2857" y="18901"/>
                  <a:pt x="2169" y="18986"/>
                  <a:pt x="1733" y="18765"/>
                </a:cubicBezTo>
                <a:cubicBezTo>
                  <a:pt x="1196" y="18510"/>
                  <a:pt x="642" y="18289"/>
                  <a:pt x="122" y="18016"/>
                </a:cubicBezTo>
                <a:cubicBezTo>
                  <a:pt x="21" y="17965"/>
                  <a:pt x="-46" y="17608"/>
                  <a:pt x="38" y="17523"/>
                </a:cubicBezTo>
                <a:cubicBezTo>
                  <a:pt x="441" y="16979"/>
                  <a:pt x="911" y="16503"/>
                  <a:pt x="1313" y="15975"/>
                </a:cubicBezTo>
                <a:cubicBezTo>
                  <a:pt x="2304" y="14615"/>
                  <a:pt x="2639" y="13118"/>
                  <a:pt x="2220" y="11468"/>
                </a:cubicBezTo>
                <a:cubicBezTo>
                  <a:pt x="2102" y="11026"/>
                  <a:pt x="2102" y="10550"/>
                  <a:pt x="2035" y="10091"/>
                </a:cubicBezTo>
                <a:cubicBezTo>
                  <a:pt x="1834" y="8832"/>
                  <a:pt x="1599" y="7574"/>
                  <a:pt x="1414" y="6315"/>
                </a:cubicBezTo>
                <a:cubicBezTo>
                  <a:pt x="1263" y="5175"/>
                  <a:pt x="1146" y="4036"/>
                  <a:pt x="1062" y="2896"/>
                </a:cubicBezTo>
                <a:cubicBezTo>
                  <a:pt x="1062" y="2794"/>
                  <a:pt x="1280" y="2624"/>
                  <a:pt x="1414" y="2590"/>
                </a:cubicBezTo>
                <a:cubicBezTo>
                  <a:pt x="1666" y="2539"/>
                  <a:pt x="1901" y="2590"/>
                  <a:pt x="1817" y="2165"/>
                </a:cubicBezTo>
                <a:cubicBezTo>
                  <a:pt x="1733" y="1740"/>
                  <a:pt x="2354" y="889"/>
                  <a:pt x="2757" y="753"/>
                </a:cubicBezTo>
                <a:cubicBezTo>
                  <a:pt x="3814" y="379"/>
                  <a:pt x="4871" y="940"/>
                  <a:pt x="5140" y="1961"/>
                </a:cubicBezTo>
                <a:cubicBezTo>
                  <a:pt x="5157" y="2029"/>
                  <a:pt x="5308" y="2114"/>
                  <a:pt x="5392" y="2114"/>
                </a:cubicBezTo>
                <a:cubicBezTo>
                  <a:pt x="5610" y="2114"/>
                  <a:pt x="5828" y="2097"/>
                  <a:pt x="6030" y="2063"/>
                </a:cubicBezTo>
                <a:cubicBezTo>
                  <a:pt x="6097" y="2046"/>
                  <a:pt x="6214" y="1927"/>
                  <a:pt x="6214" y="1859"/>
                </a:cubicBezTo>
                <a:cubicBezTo>
                  <a:pt x="6080" y="974"/>
                  <a:pt x="7070" y="192"/>
                  <a:pt x="7792" y="294"/>
                </a:cubicBezTo>
                <a:close/>
                <a:moveTo>
                  <a:pt x="659" y="17659"/>
                </a:moveTo>
                <a:cubicBezTo>
                  <a:pt x="793" y="17744"/>
                  <a:pt x="877" y="17812"/>
                  <a:pt x="961" y="17846"/>
                </a:cubicBezTo>
                <a:cubicBezTo>
                  <a:pt x="2505" y="18544"/>
                  <a:pt x="4183" y="18748"/>
                  <a:pt x="5845" y="18901"/>
                </a:cubicBezTo>
                <a:cubicBezTo>
                  <a:pt x="7070" y="19020"/>
                  <a:pt x="8329" y="19003"/>
                  <a:pt x="9554" y="18969"/>
                </a:cubicBezTo>
                <a:cubicBezTo>
                  <a:pt x="10662" y="18935"/>
                  <a:pt x="11786" y="18799"/>
                  <a:pt x="12894" y="18680"/>
                </a:cubicBezTo>
                <a:cubicBezTo>
                  <a:pt x="14052" y="18561"/>
                  <a:pt x="15227" y="18425"/>
                  <a:pt x="16385" y="18272"/>
                </a:cubicBezTo>
                <a:cubicBezTo>
                  <a:pt x="16687" y="18237"/>
                  <a:pt x="17106" y="18186"/>
                  <a:pt x="17257" y="17982"/>
                </a:cubicBezTo>
                <a:cubicBezTo>
                  <a:pt x="18097" y="16741"/>
                  <a:pt x="18650" y="15380"/>
                  <a:pt x="18885" y="13849"/>
                </a:cubicBezTo>
                <a:cubicBezTo>
                  <a:pt x="19120" y="12268"/>
                  <a:pt x="18986" y="10771"/>
                  <a:pt x="18567" y="9257"/>
                </a:cubicBezTo>
                <a:cubicBezTo>
                  <a:pt x="18365" y="8560"/>
                  <a:pt x="18231" y="7829"/>
                  <a:pt x="18097" y="7114"/>
                </a:cubicBezTo>
                <a:cubicBezTo>
                  <a:pt x="17912" y="6213"/>
                  <a:pt x="17744" y="5294"/>
                  <a:pt x="17576" y="4393"/>
                </a:cubicBezTo>
                <a:cubicBezTo>
                  <a:pt x="17425" y="4410"/>
                  <a:pt x="17325" y="4444"/>
                  <a:pt x="17207" y="4444"/>
                </a:cubicBezTo>
                <a:cubicBezTo>
                  <a:pt x="15864" y="4529"/>
                  <a:pt x="14505" y="4580"/>
                  <a:pt x="13162" y="4682"/>
                </a:cubicBezTo>
                <a:cubicBezTo>
                  <a:pt x="11165" y="4835"/>
                  <a:pt x="9151" y="5039"/>
                  <a:pt x="7154" y="5209"/>
                </a:cubicBezTo>
                <a:cubicBezTo>
                  <a:pt x="5560" y="5346"/>
                  <a:pt x="3965" y="5499"/>
                  <a:pt x="2371" y="5635"/>
                </a:cubicBezTo>
                <a:cubicBezTo>
                  <a:pt x="2102" y="5652"/>
                  <a:pt x="1968" y="5737"/>
                  <a:pt x="2018" y="6060"/>
                </a:cubicBezTo>
                <a:cubicBezTo>
                  <a:pt x="2220" y="7165"/>
                  <a:pt x="2421" y="8254"/>
                  <a:pt x="2606" y="9359"/>
                </a:cubicBezTo>
                <a:cubicBezTo>
                  <a:pt x="2740" y="10176"/>
                  <a:pt x="2774" y="11009"/>
                  <a:pt x="2941" y="11809"/>
                </a:cubicBezTo>
                <a:cubicBezTo>
                  <a:pt x="3294" y="13526"/>
                  <a:pt x="2857" y="15040"/>
                  <a:pt x="1834" y="16401"/>
                </a:cubicBezTo>
                <a:cubicBezTo>
                  <a:pt x="1498" y="16894"/>
                  <a:pt x="1062" y="17234"/>
                  <a:pt x="659" y="17659"/>
                </a:cubicBezTo>
                <a:close/>
                <a:moveTo>
                  <a:pt x="3277" y="19241"/>
                </a:moveTo>
                <a:cubicBezTo>
                  <a:pt x="3378" y="19700"/>
                  <a:pt x="3445" y="20108"/>
                  <a:pt x="3579" y="20483"/>
                </a:cubicBezTo>
                <a:cubicBezTo>
                  <a:pt x="3630" y="20619"/>
                  <a:pt x="3831" y="20823"/>
                  <a:pt x="3965" y="20806"/>
                </a:cubicBezTo>
                <a:cubicBezTo>
                  <a:pt x="5123" y="20755"/>
                  <a:pt x="6281" y="20670"/>
                  <a:pt x="7439" y="20585"/>
                </a:cubicBezTo>
                <a:cubicBezTo>
                  <a:pt x="8816" y="20483"/>
                  <a:pt x="10175" y="20398"/>
                  <a:pt x="11551" y="20295"/>
                </a:cubicBezTo>
                <a:cubicBezTo>
                  <a:pt x="13129" y="20176"/>
                  <a:pt x="14723" y="20176"/>
                  <a:pt x="16284" y="19836"/>
                </a:cubicBezTo>
                <a:cubicBezTo>
                  <a:pt x="17224" y="19632"/>
                  <a:pt x="18231" y="19700"/>
                  <a:pt x="19204" y="19598"/>
                </a:cubicBezTo>
                <a:cubicBezTo>
                  <a:pt x="19490" y="19564"/>
                  <a:pt x="19943" y="19445"/>
                  <a:pt x="20010" y="19258"/>
                </a:cubicBezTo>
                <a:cubicBezTo>
                  <a:pt x="20295" y="18408"/>
                  <a:pt x="20681" y="17523"/>
                  <a:pt x="20664" y="16673"/>
                </a:cubicBezTo>
                <a:cubicBezTo>
                  <a:pt x="20648" y="15074"/>
                  <a:pt x="20430" y="13458"/>
                  <a:pt x="20195" y="11860"/>
                </a:cubicBezTo>
                <a:cubicBezTo>
                  <a:pt x="19943" y="10108"/>
                  <a:pt x="19590" y="8356"/>
                  <a:pt x="19255" y="6621"/>
                </a:cubicBezTo>
                <a:cubicBezTo>
                  <a:pt x="19020" y="5397"/>
                  <a:pt x="18768" y="4155"/>
                  <a:pt x="18499" y="2930"/>
                </a:cubicBezTo>
                <a:cubicBezTo>
                  <a:pt x="18382" y="2437"/>
                  <a:pt x="18298" y="1859"/>
                  <a:pt x="17593" y="1825"/>
                </a:cubicBezTo>
                <a:cubicBezTo>
                  <a:pt x="17593" y="1842"/>
                  <a:pt x="17576" y="1876"/>
                  <a:pt x="17576" y="1893"/>
                </a:cubicBezTo>
                <a:cubicBezTo>
                  <a:pt x="18046" y="3781"/>
                  <a:pt x="18533" y="5669"/>
                  <a:pt x="18986" y="7557"/>
                </a:cubicBezTo>
                <a:cubicBezTo>
                  <a:pt x="19120" y="8118"/>
                  <a:pt x="19154" y="8713"/>
                  <a:pt x="19271" y="9291"/>
                </a:cubicBezTo>
                <a:cubicBezTo>
                  <a:pt x="19574" y="10720"/>
                  <a:pt x="19842" y="12132"/>
                  <a:pt x="19674" y="13628"/>
                </a:cubicBezTo>
                <a:cubicBezTo>
                  <a:pt x="19473" y="15278"/>
                  <a:pt x="18936" y="16775"/>
                  <a:pt x="18097" y="18187"/>
                </a:cubicBezTo>
                <a:cubicBezTo>
                  <a:pt x="17912" y="18510"/>
                  <a:pt x="17560" y="18884"/>
                  <a:pt x="17241" y="18935"/>
                </a:cubicBezTo>
                <a:cubicBezTo>
                  <a:pt x="15848" y="19156"/>
                  <a:pt x="14438" y="19292"/>
                  <a:pt x="13045" y="19445"/>
                </a:cubicBezTo>
                <a:cubicBezTo>
                  <a:pt x="12189" y="19530"/>
                  <a:pt x="11333" y="19649"/>
                  <a:pt x="10477" y="19666"/>
                </a:cubicBezTo>
                <a:cubicBezTo>
                  <a:pt x="9000" y="19700"/>
                  <a:pt x="7506" y="19700"/>
                  <a:pt x="6030" y="19632"/>
                </a:cubicBezTo>
                <a:cubicBezTo>
                  <a:pt x="5123" y="19598"/>
                  <a:pt x="4217" y="19394"/>
                  <a:pt x="3277" y="19241"/>
                </a:cubicBezTo>
                <a:close/>
                <a:moveTo>
                  <a:pt x="2505" y="2896"/>
                </a:moveTo>
                <a:cubicBezTo>
                  <a:pt x="2488" y="2964"/>
                  <a:pt x="2471" y="3032"/>
                  <a:pt x="2438" y="3100"/>
                </a:cubicBezTo>
                <a:cubicBezTo>
                  <a:pt x="2690" y="3220"/>
                  <a:pt x="2941" y="3305"/>
                  <a:pt x="3160" y="3458"/>
                </a:cubicBezTo>
                <a:cubicBezTo>
                  <a:pt x="3344" y="3577"/>
                  <a:pt x="3546" y="3713"/>
                  <a:pt x="3630" y="3900"/>
                </a:cubicBezTo>
                <a:cubicBezTo>
                  <a:pt x="3680" y="4019"/>
                  <a:pt x="3546" y="4342"/>
                  <a:pt x="3445" y="4376"/>
                </a:cubicBezTo>
                <a:cubicBezTo>
                  <a:pt x="3260" y="4444"/>
                  <a:pt x="2941" y="4427"/>
                  <a:pt x="2841" y="4308"/>
                </a:cubicBezTo>
                <a:cubicBezTo>
                  <a:pt x="2539" y="3968"/>
                  <a:pt x="2320" y="3543"/>
                  <a:pt x="2035" y="3169"/>
                </a:cubicBezTo>
                <a:cubicBezTo>
                  <a:pt x="1951" y="3066"/>
                  <a:pt x="1800" y="3032"/>
                  <a:pt x="1666" y="2964"/>
                </a:cubicBezTo>
                <a:cubicBezTo>
                  <a:pt x="1632" y="3049"/>
                  <a:pt x="1532" y="3151"/>
                  <a:pt x="1548" y="3237"/>
                </a:cubicBezTo>
                <a:cubicBezTo>
                  <a:pt x="1632" y="3781"/>
                  <a:pt x="1716" y="4325"/>
                  <a:pt x="1834" y="4869"/>
                </a:cubicBezTo>
                <a:cubicBezTo>
                  <a:pt x="1850" y="4971"/>
                  <a:pt x="1985" y="5124"/>
                  <a:pt x="2052" y="5124"/>
                </a:cubicBezTo>
                <a:cubicBezTo>
                  <a:pt x="2992" y="5039"/>
                  <a:pt x="3915" y="4920"/>
                  <a:pt x="4855" y="4818"/>
                </a:cubicBezTo>
                <a:cubicBezTo>
                  <a:pt x="7406" y="4546"/>
                  <a:pt x="9957" y="4240"/>
                  <a:pt x="12508" y="4019"/>
                </a:cubicBezTo>
                <a:cubicBezTo>
                  <a:pt x="14119" y="3883"/>
                  <a:pt x="15730" y="3849"/>
                  <a:pt x="17358" y="3764"/>
                </a:cubicBezTo>
                <a:cubicBezTo>
                  <a:pt x="17241" y="3168"/>
                  <a:pt x="17106" y="2556"/>
                  <a:pt x="16972" y="1944"/>
                </a:cubicBezTo>
                <a:cubicBezTo>
                  <a:pt x="16955" y="1876"/>
                  <a:pt x="16871" y="1740"/>
                  <a:pt x="16821" y="1757"/>
                </a:cubicBezTo>
                <a:cubicBezTo>
                  <a:pt x="16116" y="1808"/>
                  <a:pt x="15411" y="1876"/>
                  <a:pt x="14706" y="1927"/>
                </a:cubicBezTo>
                <a:cubicBezTo>
                  <a:pt x="14690" y="1995"/>
                  <a:pt x="14673" y="2046"/>
                  <a:pt x="14673" y="2114"/>
                </a:cubicBezTo>
                <a:cubicBezTo>
                  <a:pt x="14925" y="2233"/>
                  <a:pt x="15193" y="2318"/>
                  <a:pt x="15428" y="2454"/>
                </a:cubicBezTo>
                <a:cubicBezTo>
                  <a:pt x="15562" y="2539"/>
                  <a:pt x="15764" y="2709"/>
                  <a:pt x="15747" y="2811"/>
                </a:cubicBezTo>
                <a:cubicBezTo>
                  <a:pt x="15713" y="3049"/>
                  <a:pt x="15596" y="3305"/>
                  <a:pt x="15428" y="3441"/>
                </a:cubicBezTo>
                <a:cubicBezTo>
                  <a:pt x="15344" y="3509"/>
                  <a:pt x="14992" y="3390"/>
                  <a:pt x="14874" y="3254"/>
                </a:cubicBezTo>
                <a:cubicBezTo>
                  <a:pt x="14589" y="2930"/>
                  <a:pt x="14388" y="2522"/>
                  <a:pt x="14136" y="2165"/>
                </a:cubicBezTo>
                <a:cubicBezTo>
                  <a:pt x="14085" y="2097"/>
                  <a:pt x="13968" y="2012"/>
                  <a:pt x="13884" y="2029"/>
                </a:cubicBezTo>
                <a:cubicBezTo>
                  <a:pt x="12978" y="2114"/>
                  <a:pt x="12088" y="2199"/>
                  <a:pt x="11182" y="2301"/>
                </a:cubicBezTo>
                <a:cubicBezTo>
                  <a:pt x="11132" y="2301"/>
                  <a:pt x="11064" y="2335"/>
                  <a:pt x="11014" y="2369"/>
                </a:cubicBezTo>
                <a:cubicBezTo>
                  <a:pt x="10997" y="2420"/>
                  <a:pt x="10981" y="2471"/>
                  <a:pt x="10964" y="2539"/>
                </a:cubicBezTo>
                <a:cubicBezTo>
                  <a:pt x="11182" y="2607"/>
                  <a:pt x="11400" y="2658"/>
                  <a:pt x="11618" y="2743"/>
                </a:cubicBezTo>
                <a:cubicBezTo>
                  <a:pt x="11837" y="2828"/>
                  <a:pt x="12105" y="2913"/>
                  <a:pt x="12256" y="3066"/>
                </a:cubicBezTo>
                <a:cubicBezTo>
                  <a:pt x="12340" y="3151"/>
                  <a:pt x="12306" y="3509"/>
                  <a:pt x="12206" y="3594"/>
                </a:cubicBezTo>
                <a:cubicBezTo>
                  <a:pt x="12071" y="3713"/>
                  <a:pt x="11753" y="3781"/>
                  <a:pt x="11618" y="3696"/>
                </a:cubicBezTo>
                <a:cubicBezTo>
                  <a:pt x="11283" y="3509"/>
                  <a:pt x="10947" y="3254"/>
                  <a:pt x="10712" y="2947"/>
                </a:cubicBezTo>
                <a:cubicBezTo>
                  <a:pt x="10410" y="2539"/>
                  <a:pt x="10141" y="2301"/>
                  <a:pt x="9604" y="2437"/>
                </a:cubicBezTo>
                <a:cubicBezTo>
                  <a:pt x="9269" y="2522"/>
                  <a:pt x="8899" y="2505"/>
                  <a:pt x="8530" y="2539"/>
                </a:cubicBezTo>
                <a:cubicBezTo>
                  <a:pt x="8060" y="2573"/>
                  <a:pt x="7607" y="2607"/>
                  <a:pt x="7137" y="2641"/>
                </a:cubicBezTo>
                <a:cubicBezTo>
                  <a:pt x="7288" y="2794"/>
                  <a:pt x="7506" y="2811"/>
                  <a:pt x="7607" y="2930"/>
                </a:cubicBezTo>
                <a:cubicBezTo>
                  <a:pt x="7792" y="3134"/>
                  <a:pt x="7943" y="3407"/>
                  <a:pt x="8043" y="3662"/>
                </a:cubicBezTo>
                <a:cubicBezTo>
                  <a:pt x="8060" y="3730"/>
                  <a:pt x="7859" y="3951"/>
                  <a:pt x="7725" y="3985"/>
                </a:cubicBezTo>
                <a:cubicBezTo>
                  <a:pt x="7406" y="4087"/>
                  <a:pt x="7204" y="3900"/>
                  <a:pt x="7070" y="3594"/>
                </a:cubicBezTo>
                <a:cubicBezTo>
                  <a:pt x="6785" y="2913"/>
                  <a:pt x="6030" y="2590"/>
                  <a:pt x="5274" y="2743"/>
                </a:cubicBezTo>
                <a:cubicBezTo>
                  <a:pt x="5174" y="2760"/>
                  <a:pt x="5056" y="2760"/>
                  <a:pt x="4939" y="2777"/>
                </a:cubicBezTo>
                <a:cubicBezTo>
                  <a:pt x="4133" y="2828"/>
                  <a:pt x="3327" y="2862"/>
                  <a:pt x="2505" y="2896"/>
                </a:cubicBezTo>
                <a:close/>
                <a:moveTo>
                  <a:pt x="7171" y="2080"/>
                </a:moveTo>
                <a:cubicBezTo>
                  <a:pt x="7540" y="2046"/>
                  <a:pt x="7876" y="1995"/>
                  <a:pt x="8211" y="1961"/>
                </a:cubicBezTo>
                <a:cubicBezTo>
                  <a:pt x="8782" y="1910"/>
                  <a:pt x="8849" y="1842"/>
                  <a:pt x="8547" y="1332"/>
                </a:cubicBezTo>
                <a:cubicBezTo>
                  <a:pt x="8446" y="1162"/>
                  <a:pt x="8127" y="940"/>
                  <a:pt x="7976" y="991"/>
                </a:cubicBezTo>
                <a:cubicBezTo>
                  <a:pt x="7607" y="1094"/>
                  <a:pt x="7271" y="1332"/>
                  <a:pt x="6953" y="1553"/>
                </a:cubicBezTo>
                <a:cubicBezTo>
                  <a:pt x="6852" y="1621"/>
                  <a:pt x="6869" y="1859"/>
                  <a:pt x="6835" y="2012"/>
                </a:cubicBezTo>
                <a:cubicBezTo>
                  <a:pt x="6953" y="2029"/>
                  <a:pt x="7070" y="2063"/>
                  <a:pt x="7171" y="2080"/>
                </a:cubicBezTo>
                <a:close/>
                <a:moveTo>
                  <a:pt x="4452" y="2250"/>
                </a:moveTo>
                <a:cubicBezTo>
                  <a:pt x="4351" y="1638"/>
                  <a:pt x="3898" y="1264"/>
                  <a:pt x="3378" y="1366"/>
                </a:cubicBezTo>
                <a:cubicBezTo>
                  <a:pt x="2757" y="1485"/>
                  <a:pt x="2304" y="2080"/>
                  <a:pt x="2421" y="2454"/>
                </a:cubicBezTo>
                <a:cubicBezTo>
                  <a:pt x="3092" y="2386"/>
                  <a:pt x="3781" y="2318"/>
                  <a:pt x="4452" y="2250"/>
                </a:cubicBezTo>
                <a:close/>
                <a:moveTo>
                  <a:pt x="10997" y="1723"/>
                </a:moveTo>
                <a:cubicBezTo>
                  <a:pt x="11719" y="1638"/>
                  <a:pt x="12407" y="1553"/>
                  <a:pt x="13129" y="1451"/>
                </a:cubicBezTo>
                <a:cubicBezTo>
                  <a:pt x="12609" y="753"/>
                  <a:pt x="11333" y="923"/>
                  <a:pt x="10997" y="1723"/>
                </a:cubicBezTo>
                <a:close/>
                <a:moveTo>
                  <a:pt x="16284" y="1094"/>
                </a:moveTo>
                <a:cubicBezTo>
                  <a:pt x="15932" y="515"/>
                  <a:pt x="15193" y="600"/>
                  <a:pt x="14857" y="1230"/>
                </a:cubicBezTo>
                <a:cubicBezTo>
                  <a:pt x="15327" y="1179"/>
                  <a:pt x="15781" y="1145"/>
                  <a:pt x="16284" y="1094"/>
                </a:cubicBezTo>
                <a:close/>
              </a:path>
            </a:pathLst>
          </a:custGeom>
          <a:solidFill>
            <a:srgbClr val="0A3F5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810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2667273" y="2877468"/>
            <a:ext cx="6664570" cy="9124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72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r>
              <a:rPr lang="es-CO" sz="7200" dirty="0">
                <a:solidFill>
                  <a:srgbClr val="0C4563"/>
                </a:solidFill>
                <a:latin typeface="Bebas Neue" panose="020B0606020202050201" pitchFamily="34" charset="0"/>
              </a:rPr>
              <a:t>  </a:t>
            </a:r>
            <a:endParaRPr lang="es-CO" sz="7200" dirty="0">
              <a:solidFill>
                <a:srgbClr val="F8AA16"/>
              </a:solidFill>
              <a:latin typeface="Bebas Neue" panose="020B0606020202050201" pitchFamily="34" charset="0"/>
            </a:endParaRP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2778368" y="3789947"/>
            <a:ext cx="6664570" cy="62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800" dirty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planeacion@inpec.gov.co</a:t>
            </a:r>
            <a:endParaRPr lang="es-CO" sz="3800" dirty="0">
              <a:solidFill>
                <a:srgbClr val="F8AA1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48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exágono 20"/>
          <p:cNvSpPr/>
          <p:nvPr/>
        </p:nvSpPr>
        <p:spPr>
          <a:xfrm>
            <a:off x="6253379" y="4849539"/>
            <a:ext cx="759477" cy="6202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20" name="Hexágono 19"/>
          <p:cNvSpPr/>
          <p:nvPr/>
        </p:nvSpPr>
        <p:spPr>
          <a:xfrm>
            <a:off x="6253378" y="4127485"/>
            <a:ext cx="759477" cy="6202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Hexágono 16"/>
          <p:cNvSpPr/>
          <p:nvPr/>
        </p:nvSpPr>
        <p:spPr>
          <a:xfrm>
            <a:off x="6267486" y="3405923"/>
            <a:ext cx="759477" cy="6202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Hexágono 15"/>
          <p:cNvSpPr/>
          <p:nvPr/>
        </p:nvSpPr>
        <p:spPr>
          <a:xfrm>
            <a:off x="6268856" y="2678226"/>
            <a:ext cx="759477" cy="6202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2" name="Hexágono 1"/>
          <p:cNvSpPr/>
          <p:nvPr/>
        </p:nvSpPr>
        <p:spPr>
          <a:xfrm>
            <a:off x="6253379" y="1941726"/>
            <a:ext cx="759477" cy="620235"/>
          </a:xfrm>
          <a:prstGeom prst="hexag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  <a:latin typeface="Agency FB" panose="020B0503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65423" y="2269920"/>
            <a:ext cx="414624" cy="339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lvl="0" indent="0" defTabSz="48006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None/>
              <a:defRPr sz="1600" b="1" baseline="0">
                <a:solidFill>
                  <a:srgbClr val="004C5A"/>
                </a:solidFill>
                <a:latin typeface="Agency FB" panose="020B0503020202020204" pitchFamily="34" charset="0"/>
              </a:defRPr>
            </a:lvl1pPr>
            <a:lvl2pPr marL="36004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260"/>
            </a:lvl2pPr>
            <a:lvl3pPr marL="60007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1050"/>
            </a:lvl3pPr>
            <a:lvl4pPr marL="84010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4pPr>
            <a:lvl5pPr marL="108013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5pPr>
            <a:lvl6pPr marL="132016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6pPr>
            <a:lvl7pPr marL="156019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7pPr>
            <a:lvl8pPr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8pPr>
            <a:lvl9pPr marL="2040255" indent="-120015" defTabSz="480060">
              <a:lnSpc>
                <a:spcPct val="90000"/>
              </a:lnSpc>
              <a:spcBef>
                <a:spcPts val="263"/>
              </a:spcBef>
              <a:buFont typeface="Arial" panose="020B0604020202020204" pitchFamily="34" charset="0"/>
              <a:buChar char="•"/>
              <a:defRPr sz="945"/>
            </a:lvl9pPr>
          </a:lstStyle>
          <a:p>
            <a:pPr algn="ctr"/>
            <a:endParaRPr lang="es-CO" sz="1200" dirty="0"/>
          </a:p>
        </p:txBody>
      </p:sp>
      <p:sp>
        <p:nvSpPr>
          <p:cNvPr id="8" name="Marcador de texto 33"/>
          <p:cNvSpPr>
            <a:spLocks noGrp="1"/>
          </p:cNvSpPr>
          <p:nvPr>
            <p:ph type="subTitle" idx="1"/>
          </p:nvPr>
        </p:nvSpPr>
        <p:spPr>
          <a:xfrm>
            <a:off x="7214837" y="3543734"/>
            <a:ext cx="3689825" cy="336038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600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AVANCE GESTIÓN PLAN INSTITUCIONAL </a:t>
            </a:r>
            <a:r>
              <a:rPr lang="es-CO" sz="1600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TERCER </a:t>
            </a:r>
            <a:r>
              <a:rPr lang="es-CO" sz="1600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TRIMESTRE</a:t>
            </a:r>
          </a:p>
        </p:txBody>
      </p:sp>
      <p:sp>
        <p:nvSpPr>
          <p:cNvPr id="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309301" y="3521896"/>
            <a:ext cx="7953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solidFill>
                  <a:srgbClr val="F8A816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10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55726" y="2731753"/>
            <a:ext cx="4135783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600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EVALUACIÓN PLAN INSTITUCIONAL </a:t>
            </a:r>
            <a:r>
              <a:rPr lang="es-CO" sz="1600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SEGUNDO TRIMESTRE</a:t>
            </a:r>
            <a:endParaRPr lang="es-CO" sz="1600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319478" y="2792512"/>
            <a:ext cx="749300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solidFill>
                  <a:srgbClr val="F8A816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2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81485" y="4155383"/>
            <a:ext cx="4129728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600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PROMEDIO GENERAL</a:t>
            </a:r>
          </a:p>
        </p:txBody>
      </p:sp>
      <p:sp>
        <p:nvSpPr>
          <p:cNvPr id="13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320050" y="4238511"/>
            <a:ext cx="8207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solidFill>
                  <a:srgbClr val="F8A816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18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342714" y="2056489"/>
            <a:ext cx="757237" cy="444500"/>
          </a:xfrm>
        </p:spPr>
        <p:txBody>
          <a:bodyPr anchor="ctr">
            <a:noAutofit/>
          </a:bodyPr>
          <a:lstStyle>
            <a:lvl1pPr marL="0" indent="0" algn="ctr">
              <a:buNone/>
              <a:defRPr sz="4000" b="1" baseline="0">
                <a:solidFill>
                  <a:srgbClr val="0C4563"/>
                </a:solidFill>
                <a:latin typeface="Bebas Neue" panose="020B0606020202050201" pitchFamily="34" charset="0"/>
              </a:defRPr>
            </a:lvl1pPr>
          </a:lstStyle>
          <a:p>
            <a:pPr lvl="0" algn="l"/>
            <a:r>
              <a:rPr lang="es-CO" dirty="0" smtClean="0">
                <a:solidFill>
                  <a:srgbClr val="F8A816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9" name="Marcador de texto 3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7155727" y="2076909"/>
            <a:ext cx="4232712" cy="444500"/>
          </a:xfrm>
        </p:spPr>
        <p:txBody>
          <a:bodyPr anchor="ctr">
            <a:noAutofit/>
          </a:bodyPr>
          <a:lstStyle>
            <a:lvl1pPr marL="0" indent="0" algn="l">
              <a:buNone/>
              <a:defRPr sz="1200" b="1" baseline="0">
                <a:solidFill>
                  <a:schemeClr val="tx1"/>
                </a:solidFill>
                <a:latin typeface="Work Sans" panose="00000500000000000000" pitchFamily="50" charset="0"/>
              </a:defRPr>
            </a:lvl1pPr>
          </a:lstStyle>
          <a:p>
            <a:r>
              <a:rPr lang="es-CO" sz="1600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CARACTERIZACIÓN PLAN DE ACCIÓN INSTITUCIONAL</a:t>
            </a:r>
            <a:endParaRPr lang="es-CO" sz="1600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Marcador de texto 33"/>
          <p:cNvSpPr txBox="1">
            <a:spLocks/>
          </p:cNvSpPr>
          <p:nvPr/>
        </p:nvSpPr>
        <p:spPr>
          <a:xfrm>
            <a:off x="7191304" y="4860463"/>
            <a:ext cx="4129728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 baseline="0">
                <a:solidFill>
                  <a:schemeClr val="tx1"/>
                </a:solidFill>
                <a:latin typeface="Work Sans" panose="00000500000000000000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600" dirty="0" smtClean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CONCLUSIONES</a:t>
            </a:r>
            <a:endParaRPr lang="es-CO" sz="1600" dirty="0">
              <a:solidFill>
                <a:srgbClr val="0C4563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Marcador de texto 33"/>
          <p:cNvSpPr txBox="1">
            <a:spLocks/>
          </p:cNvSpPr>
          <p:nvPr/>
        </p:nvSpPr>
        <p:spPr>
          <a:xfrm>
            <a:off x="6298696" y="4943591"/>
            <a:ext cx="820737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 baseline="0">
                <a:solidFill>
                  <a:srgbClr val="0C4563"/>
                </a:solidFill>
                <a:latin typeface="Bebas Neue" panose="020B0606020202050201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dirty="0" smtClean="0">
                <a:solidFill>
                  <a:srgbClr val="F8A816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28929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2696807" y="343590"/>
            <a:ext cx="6736040" cy="4376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 smtClean="0">
                <a:solidFill>
                  <a:srgbClr val="0C45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9" name="18 Rectángulo"/>
          <p:cNvSpPr/>
          <p:nvPr/>
        </p:nvSpPr>
        <p:spPr>
          <a:xfrm>
            <a:off x="7481454" y="2546568"/>
            <a:ext cx="3085419" cy="2862148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268" tIns="45634" rIns="91268" bIns="45634">
            <a:spAutoFit/>
          </a:bodyPr>
          <a:lstStyle/>
          <a:p>
            <a:pPr algn="just" defTabSz="513498"/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Dar a conocer a las partes interesadas del Inpec, los </a:t>
            </a:r>
            <a:r>
              <a:rPr lang="es-CO" sz="2000" b="1" dirty="0">
                <a:solidFill>
                  <a:srgbClr val="003C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resultados obtenidos </a:t>
            </a:r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en el seguimiento realizado por la Oficina Asesora de Planeación al Plan de Acción </a:t>
            </a:r>
            <a:r>
              <a:rPr lang="es-CO" sz="2000" b="1" dirty="0">
                <a:solidFill>
                  <a:srgbClr val="003C60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2020</a:t>
            </a:r>
            <a:r>
              <a:rPr lang="es-CO" sz="2000" dirty="0">
                <a:solidFill>
                  <a:prstClr val="black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, con base en las funciones que señale la Ley 152 de 1994, Art . 29, para la evaluación de resultados.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11" y="1888071"/>
            <a:ext cx="5823897" cy="3912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hape">
            <a:extLst>
              <a:ext uri="{FF2B5EF4-FFF2-40B4-BE49-F238E27FC236}">
                <a16:creationId xmlns:a16="http://schemas.microsoft.com/office/drawing/2014/main" xmlns="" id="{CCD65414-5A58-2A4F-A6EE-B1BDED5E687B}"/>
              </a:ext>
            </a:extLst>
          </p:cNvPr>
          <p:cNvSpPr/>
          <p:nvPr/>
        </p:nvSpPr>
        <p:spPr>
          <a:xfrm>
            <a:off x="6863508" y="1236519"/>
            <a:ext cx="4482873" cy="4873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8" h="21471" extrusionOk="0">
                <a:moveTo>
                  <a:pt x="7792" y="294"/>
                </a:moveTo>
                <a:cubicBezTo>
                  <a:pt x="8983" y="498"/>
                  <a:pt x="9067" y="481"/>
                  <a:pt x="9420" y="1638"/>
                </a:cubicBezTo>
                <a:cubicBezTo>
                  <a:pt x="9437" y="1706"/>
                  <a:pt x="9571" y="1808"/>
                  <a:pt x="9621" y="1808"/>
                </a:cubicBezTo>
                <a:cubicBezTo>
                  <a:pt x="9873" y="1740"/>
                  <a:pt x="10259" y="1706"/>
                  <a:pt x="10343" y="1553"/>
                </a:cubicBezTo>
                <a:cubicBezTo>
                  <a:pt x="10964" y="243"/>
                  <a:pt x="12390" y="-97"/>
                  <a:pt x="13464" y="855"/>
                </a:cubicBezTo>
                <a:cubicBezTo>
                  <a:pt x="13548" y="940"/>
                  <a:pt x="13599" y="1060"/>
                  <a:pt x="13683" y="1145"/>
                </a:cubicBezTo>
                <a:cubicBezTo>
                  <a:pt x="13750" y="1230"/>
                  <a:pt x="13867" y="1366"/>
                  <a:pt x="13901" y="1349"/>
                </a:cubicBezTo>
                <a:cubicBezTo>
                  <a:pt x="14018" y="1298"/>
                  <a:pt x="14153" y="1213"/>
                  <a:pt x="14186" y="1094"/>
                </a:cubicBezTo>
                <a:cubicBezTo>
                  <a:pt x="14371" y="379"/>
                  <a:pt x="14857" y="56"/>
                  <a:pt x="15529" y="5"/>
                </a:cubicBezTo>
                <a:cubicBezTo>
                  <a:pt x="16116" y="-46"/>
                  <a:pt x="16536" y="311"/>
                  <a:pt x="16905" y="753"/>
                </a:cubicBezTo>
                <a:cubicBezTo>
                  <a:pt x="17039" y="906"/>
                  <a:pt x="17291" y="1009"/>
                  <a:pt x="17492" y="1060"/>
                </a:cubicBezTo>
                <a:cubicBezTo>
                  <a:pt x="18231" y="1247"/>
                  <a:pt x="18802" y="1553"/>
                  <a:pt x="18986" y="2403"/>
                </a:cubicBezTo>
                <a:cubicBezTo>
                  <a:pt x="19406" y="4325"/>
                  <a:pt x="19926" y="6230"/>
                  <a:pt x="20312" y="8169"/>
                </a:cubicBezTo>
                <a:cubicBezTo>
                  <a:pt x="20681" y="10057"/>
                  <a:pt x="20950" y="11962"/>
                  <a:pt x="21252" y="13849"/>
                </a:cubicBezTo>
                <a:cubicBezTo>
                  <a:pt x="21470" y="15227"/>
                  <a:pt x="21554" y="16605"/>
                  <a:pt x="21252" y="17965"/>
                </a:cubicBezTo>
                <a:cubicBezTo>
                  <a:pt x="21084" y="18680"/>
                  <a:pt x="20782" y="19377"/>
                  <a:pt x="20530" y="20074"/>
                </a:cubicBezTo>
                <a:cubicBezTo>
                  <a:pt x="20513" y="20125"/>
                  <a:pt x="20463" y="20176"/>
                  <a:pt x="20413" y="20176"/>
                </a:cubicBezTo>
                <a:cubicBezTo>
                  <a:pt x="19876" y="20278"/>
                  <a:pt x="19339" y="20398"/>
                  <a:pt x="18802" y="20466"/>
                </a:cubicBezTo>
                <a:cubicBezTo>
                  <a:pt x="17694" y="20585"/>
                  <a:pt x="16553" y="20363"/>
                  <a:pt x="15478" y="20840"/>
                </a:cubicBezTo>
                <a:cubicBezTo>
                  <a:pt x="15227" y="20942"/>
                  <a:pt x="14908" y="20891"/>
                  <a:pt x="14623" y="20908"/>
                </a:cubicBezTo>
                <a:cubicBezTo>
                  <a:pt x="13515" y="20959"/>
                  <a:pt x="12407" y="21027"/>
                  <a:pt x="11299" y="21078"/>
                </a:cubicBezTo>
                <a:cubicBezTo>
                  <a:pt x="9739" y="21163"/>
                  <a:pt x="8161" y="21248"/>
                  <a:pt x="6600" y="21333"/>
                </a:cubicBezTo>
                <a:cubicBezTo>
                  <a:pt x="5795" y="21384"/>
                  <a:pt x="5006" y="21435"/>
                  <a:pt x="4200" y="21469"/>
                </a:cubicBezTo>
                <a:cubicBezTo>
                  <a:pt x="3546" y="21503"/>
                  <a:pt x="3059" y="21078"/>
                  <a:pt x="2941" y="20397"/>
                </a:cubicBezTo>
                <a:cubicBezTo>
                  <a:pt x="2908" y="20159"/>
                  <a:pt x="2874" y="19921"/>
                  <a:pt x="2874" y="19683"/>
                </a:cubicBezTo>
                <a:cubicBezTo>
                  <a:pt x="2857" y="18901"/>
                  <a:pt x="2169" y="18986"/>
                  <a:pt x="1733" y="18765"/>
                </a:cubicBezTo>
                <a:cubicBezTo>
                  <a:pt x="1196" y="18510"/>
                  <a:pt x="642" y="18289"/>
                  <a:pt x="122" y="18016"/>
                </a:cubicBezTo>
                <a:cubicBezTo>
                  <a:pt x="21" y="17965"/>
                  <a:pt x="-46" y="17608"/>
                  <a:pt x="38" y="17523"/>
                </a:cubicBezTo>
                <a:cubicBezTo>
                  <a:pt x="441" y="16979"/>
                  <a:pt x="911" y="16503"/>
                  <a:pt x="1313" y="15975"/>
                </a:cubicBezTo>
                <a:cubicBezTo>
                  <a:pt x="2304" y="14615"/>
                  <a:pt x="2639" y="13118"/>
                  <a:pt x="2220" y="11468"/>
                </a:cubicBezTo>
                <a:cubicBezTo>
                  <a:pt x="2102" y="11026"/>
                  <a:pt x="2102" y="10550"/>
                  <a:pt x="2035" y="10091"/>
                </a:cubicBezTo>
                <a:cubicBezTo>
                  <a:pt x="1834" y="8832"/>
                  <a:pt x="1599" y="7574"/>
                  <a:pt x="1414" y="6315"/>
                </a:cubicBezTo>
                <a:cubicBezTo>
                  <a:pt x="1263" y="5175"/>
                  <a:pt x="1146" y="4036"/>
                  <a:pt x="1062" y="2896"/>
                </a:cubicBezTo>
                <a:cubicBezTo>
                  <a:pt x="1062" y="2794"/>
                  <a:pt x="1280" y="2624"/>
                  <a:pt x="1414" y="2590"/>
                </a:cubicBezTo>
                <a:cubicBezTo>
                  <a:pt x="1666" y="2539"/>
                  <a:pt x="1901" y="2590"/>
                  <a:pt x="1817" y="2165"/>
                </a:cubicBezTo>
                <a:cubicBezTo>
                  <a:pt x="1733" y="1740"/>
                  <a:pt x="2354" y="889"/>
                  <a:pt x="2757" y="753"/>
                </a:cubicBezTo>
                <a:cubicBezTo>
                  <a:pt x="3814" y="379"/>
                  <a:pt x="4871" y="940"/>
                  <a:pt x="5140" y="1961"/>
                </a:cubicBezTo>
                <a:cubicBezTo>
                  <a:pt x="5157" y="2029"/>
                  <a:pt x="5308" y="2114"/>
                  <a:pt x="5392" y="2114"/>
                </a:cubicBezTo>
                <a:cubicBezTo>
                  <a:pt x="5610" y="2114"/>
                  <a:pt x="5828" y="2097"/>
                  <a:pt x="6030" y="2063"/>
                </a:cubicBezTo>
                <a:cubicBezTo>
                  <a:pt x="6097" y="2046"/>
                  <a:pt x="6214" y="1927"/>
                  <a:pt x="6214" y="1859"/>
                </a:cubicBezTo>
                <a:cubicBezTo>
                  <a:pt x="6080" y="974"/>
                  <a:pt x="7070" y="192"/>
                  <a:pt x="7792" y="294"/>
                </a:cubicBezTo>
                <a:close/>
                <a:moveTo>
                  <a:pt x="659" y="17659"/>
                </a:moveTo>
                <a:cubicBezTo>
                  <a:pt x="793" y="17744"/>
                  <a:pt x="877" y="17812"/>
                  <a:pt x="961" y="17846"/>
                </a:cubicBezTo>
                <a:cubicBezTo>
                  <a:pt x="2505" y="18544"/>
                  <a:pt x="4183" y="18748"/>
                  <a:pt x="5845" y="18901"/>
                </a:cubicBezTo>
                <a:cubicBezTo>
                  <a:pt x="7070" y="19020"/>
                  <a:pt x="8329" y="19003"/>
                  <a:pt x="9554" y="18969"/>
                </a:cubicBezTo>
                <a:cubicBezTo>
                  <a:pt x="10662" y="18935"/>
                  <a:pt x="11786" y="18799"/>
                  <a:pt x="12894" y="18680"/>
                </a:cubicBezTo>
                <a:cubicBezTo>
                  <a:pt x="14052" y="18561"/>
                  <a:pt x="15227" y="18425"/>
                  <a:pt x="16385" y="18272"/>
                </a:cubicBezTo>
                <a:cubicBezTo>
                  <a:pt x="16687" y="18237"/>
                  <a:pt x="17106" y="18186"/>
                  <a:pt x="17257" y="17982"/>
                </a:cubicBezTo>
                <a:cubicBezTo>
                  <a:pt x="18097" y="16741"/>
                  <a:pt x="18650" y="15380"/>
                  <a:pt x="18885" y="13849"/>
                </a:cubicBezTo>
                <a:cubicBezTo>
                  <a:pt x="19120" y="12268"/>
                  <a:pt x="18986" y="10771"/>
                  <a:pt x="18567" y="9257"/>
                </a:cubicBezTo>
                <a:cubicBezTo>
                  <a:pt x="18365" y="8560"/>
                  <a:pt x="18231" y="7829"/>
                  <a:pt x="18097" y="7114"/>
                </a:cubicBezTo>
                <a:cubicBezTo>
                  <a:pt x="17912" y="6213"/>
                  <a:pt x="17744" y="5294"/>
                  <a:pt x="17576" y="4393"/>
                </a:cubicBezTo>
                <a:cubicBezTo>
                  <a:pt x="17425" y="4410"/>
                  <a:pt x="17325" y="4444"/>
                  <a:pt x="17207" y="4444"/>
                </a:cubicBezTo>
                <a:cubicBezTo>
                  <a:pt x="15864" y="4529"/>
                  <a:pt x="14505" y="4580"/>
                  <a:pt x="13162" y="4682"/>
                </a:cubicBezTo>
                <a:cubicBezTo>
                  <a:pt x="11165" y="4835"/>
                  <a:pt x="9151" y="5039"/>
                  <a:pt x="7154" y="5209"/>
                </a:cubicBezTo>
                <a:cubicBezTo>
                  <a:pt x="5560" y="5346"/>
                  <a:pt x="3965" y="5499"/>
                  <a:pt x="2371" y="5635"/>
                </a:cubicBezTo>
                <a:cubicBezTo>
                  <a:pt x="2102" y="5652"/>
                  <a:pt x="1968" y="5737"/>
                  <a:pt x="2018" y="6060"/>
                </a:cubicBezTo>
                <a:cubicBezTo>
                  <a:pt x="2220" y="7165"/>
                  <a:pt x="2421" y="8254"/>
                  <a:pt x="2606" y="9359"/>
                </a:cubicBezTo>
                <a:cubicBezTo>
                  <a:pt x="2740" y="10176"/>
                  <a:pt x="2774" y="11009"/>
                  <a:pt x="2941" y="11809"/>
                </a:cubicBezTo>
                <a:cubicBezTo>
                  <a:pt x="3294" y="13526"/>
                  <a:pt x="2857" y="15040"/>
                  <a:pt x="1834" y="16401"/>
                </a:cubicBezTo>
                <a:cubicBezTo>
                  <a:pt x="1498" y="16894"/>
                  <a:pt x="1062" y="17234"/>
                  <a:pt x="659" y="17659"/>
                </a:cubicBezTo>
                <a:close/>
                <a:moveTo>
                  <a:pt x="3277" y="19241"/>
                </a:moveTo>
                <a:cubicBezTo>
                  <a:pt x="3378" y="19700"/>
                  <a:pt x="3445" y="20108"/>
                  <a:pt x="3579" y="20483"/>
                </a:cubicBezTo>
                <a:cubicBezTo>
                  <a:pt x="3630" y="20619"/>
                  <a:pt x="3831" y="20823"/>
                  <a:pt x="3965" y="20806"/>
                </a:cubicBezTo>
                <a:cubicBezTo>
                  <a:pt x="5123" y="20755"/>
                  <a:pt x="6281" y="20670"/>
                  <a:pt x="7439" y="20585"/>
                </a:cubicBezTo>
                <a:cubicBezTo>
                  <a:pt x="8816" y="20483"/>
                  <a:pt x="10175" y="20398"/>
                  <a:pt x="11551" y="20295"/>
                </a:cubicBezTo>
                <a:cubicBezTo>
                  <a:pt x="13129" y="20176"/>
                  <a:pt x="14723" y="20176"/>
                  <a:pt x="16284" y="19836"/>
                </a:cubicBezTo>
                <a:cubicBezTo>
                  <a:pt x="17224" y="19632"/>
                  <a:pt x="18231" y="19700"/>
                  <a:pt x="19204" y="19598"/>
                </a:cubicBezTo>
                <a:cubicBezTo>
                  <a:pt x="19490" y="19564"/>
                  <a:pt x="19943" y="19445"/>
                  <a:pt x="20010" y="19258"/>
                </a:cubicBezTo>
                <a:cubicBezTo>
                  <a:pt x="20295" y="18408"/>
                  <a:pt x="20681" y="17523"/>
                  <a:pt x="20664" y="16673"/>
                </a:cubicBezTo>
                <a:cubicBezTo>
                  <a:pt x="20648" y="15074"/>
                  <a:pt x="20430" y="13458"/>
                  <a:pt x="20195" y="11860"/>
                </a:cubicBezTo>
                <a:cubicBezTo>
                  <a:pt x="19943" y="10108"/>
                  <a:pt x="19590" y="8356"/>
                  <a:pt x="19255" y="6621"/>
                </a:cubicBezTo>
                <a:cubicBezTo>
                  <a:pt x="19020" y="5397"/>
                  <a:pt x="18768" y="4155"/>
                  <a:pt x="18499" y="2930"/>
                </a:cubicBezTo>
                <a:cubicBezTo>
                  <a:pt x="18382" y="2437"/>
                  <a:pt x="18298" y="1859"/>
                  <a:pt x="17593" y="1825"/>
                </a:cubicBezTo>
                <a:cubicBezTo>
                  <a:pt x="17593" y="1842"/>
                  <a:pt x="17576" y="1876"/>
                  <a:pt x="17576" y="1893"/>
                </a:cubicBezTo>
                <a:cubicBezTo>
                  <a:pt x="18046" y="3781"/>
                  <a:pt x="18533" y="5669"/>
                  <a:pt x="18986" y="7557"/>
                </a:cubicBezTo>
                <a:cubicBezTo>
                  <a:pt x="19120" y="8118"/>
                  <a:pt x="19154" y="8713"/>
                  <a:pt x="19271" y="9291"/>
                </a:cubicBezTo>
                <a:cubicBezTo>
                  <a:pt x="19574" y="10720"/>
                  <a:pt x="19842" y="12132"/>
                  <a:pt x="19674" y="13628"/>
                </a:cubicBezTo>
                <a:cubicBezTo>
                  <a:pt x="19473" y="15278"/>
                  <a:pt x="18936" y="16775"/>
                  <a:pt x="18097" y="18187"/>
                </a:cubicBezTo>
                <a:cubicBezTo>
                  <a:pt x="17912" y="18510"/>
                  <a:pt x="17560" y="18884"/>
                  <a:pt x="17241" y="18935"/>
                </a:cubicBezTo>
                <a:cubicBezTo>
                  <a:pt x="15848" y="19156"/>
                  <a:pt x="14438" y="19292"/>
                  <a:pt x="13045" y="19445"/>
                </a:cubicBezTo>
                <a:cubicBezTo>
                  <a:pt x="12189" y="19530"/>
                  <a:pt x="11333" y="19649"/>
                  <a:pt x="10477" y="19666"/>
                </a:cubicBezTo>
                <a:cubicBezTo>
                  <a:pt x="9000" y="19700"/>
                  <a:pt x="7506" y="19700"/>
                  <a:pt x="6030" y="19632"/>
                </a:cubicBezTo>
                <a:cubicBezTo>
                  <a:pt x="5123" y="19598"/>
                  <a:pt x="4217" y="19394"/>
                  <a:pt x="3277" y="19241"/>
                </a:cubicBezTo>
                <a:close/>
                <a:moveTo>
                  <a:pt x="2505" y="2896"/>
                </a:moveTo>
                <a:cubicBezTo>
                  <a:pt x="2488" y="2964"/>
                  <a:pt x="2471" y="3032"/>
                  <a:pt x="2438" y="3100"/>
                </a:cubicBezTo>
                <a:cubicBezTo>
                  <a:pt x="2690" y="3220"/>
                  <a:pt x="2941" y="3305"/>
                  <a:pt x="3160" y="3458"/>
                </a:cubicBezTo>
                <a:cubicBezTo>
                  <a:pt x="3344" y="3577"/>
                  <a:pt x="3546" y="3713"/>
                  <a:pt x="3630" y="3900"/>
                </a:cubicBezTo>
                <a:cubicBezTo>
                  <a:pt x="3680" y="4019"/>
                  <a:pt x="3546" y="4342"/>
                  <a:pt x="3445" y="4376"/>
                </a:cubicBezTo>
                <a:cubicBezTo>
                  <a:pt x="3260" y="4444"/>
                  <a:pt x="2941" y="4427"/>
                  <a:pt x="2841" y="4308"/>
                </a:cubicBezTo>
                <a:cubicBezTo>
                  <a:pt x="2539" y="3968"/>
                  <a:pt x="2320" y="3543"/>
                  <a:pt x="2035" y="3169"/>
                </a:cubicBezTo>
                <a:cubicBezTo>
                  <a:pt x="1951" y="3066"/>
                  <a:pt x="1800" y="3032"/>
                  <a:pt x="1666" y="2964"/>
                </a:cubicBezTo>
                <a:cubicBezTo>
                  <a:pt x="1632" y="3049"/>
                  <a:pt x="1532" y="3151"/>
                  <a:pt x="1548" y="3237"/>
                </a:cubicBezTo>
                <a:cubicBezTo>
                  <a:pt x="1632" y="3781"/>
                  <a:pt x="1716" y="4325"/>
                  <a:pt x="1834" y="4869"/>
                </a:cubicBezTo>
                <a:cubicBezTo>
                  <a:pt x="1850" y="4971"/>
                  <a:pt x="1985" y="5124"/>
                  <a:pt x="2052" y="5124"/>
                </a:cubicBezTo>
                <a:cubicBezTo>
                  <a:pt x="2992" y="5039"/>
                  <a:pt x="3915" y="4920"/>
                  <a:pt x="4855" y="4818"/>
                </a:cubicBezTo>
                <a:cubicBezTo>
                  <a:pt x="7406" y="4546"/>
                  <a:pt x="9957" y="4240"/>
                  <a:pt x="12508" y="4019"/>
                </a:cubicBezTo>
                <a:cubicBezTo>
                  <a:pt x="14119" y="3883"/>
                  <a:pt x="15730" y="3849"/>
                  <a:pt x="17358" y="3764"/>
                </a:cubicBezTo>
                <a:cubicBezTo>
                  <a:pt x="17241" y="3168"/>
                  <a:pt x="17106" y="2556"/>
                  <a:pt x="16972" y="1944"/>
                </a:cubicBezTo>
                <a:cubicBezTo>
                  <a:pt x="16955" y="1876"/>
                  <a:pt x="16871" y="1740"/>
                  <a:pt x="16821" y="1757"/>
                </a:cubicBezTo>
                <a:cubicBezTo>
                  <a:pt x="16116" y="1808"/>
                  <a:pt x="15411" y="1876"/>
                  <a:pt x="14706" y="1927"/>
                </a:cubicBezTo>
                <a:cubicBezTo>
                  <a:pt x="14690" y="1995"/>
                  <a:pt x="14673" y="2046"/>
                  <a:pt x="14673" y="2114"/>
                </a:cubicBezTo>
                <a:cubicBezTo>
                  <a:pt x="14925" y="2233"/>
                  <a:pt x="15193" y="2318"/>
                  <a:pt x="15428" y="2454"/>
                </a:cubicBezTo>
                <a:cubicBezTo>
                  <a:pt x="15562" y="2539"/>
                  <a:pt x="15764" y="2709"/>
                  <a:pt x="15747" y="2811"/>
                </a:cubicBezTo>
                <a:cubicBezTo>
                  <a:pt x="15713" y="3049"/>
                  <a:pt x="15596" y="3305"/>
                  <a:pt x="15428" y="3441"/>
                </a:cubicBezTo>
                <a:cubicBezTo>
                  <a:pt x="15344" y="3509"/>
                  <a:pt x="14992" y="3390"/>
                  <a:pt x="14874" y="3254"/>
                </a:cubicBezTo>
                <a:cubicBezTo>
                  <a:pt x="14589" y="2930"/>
                  <a:pt x="14388" y="2522"/>
                  <a:pt x="14136" y="2165"/>
                </a:cubicBezTo>
                <a:cubicBezTo>
                  <a:pt x="14085" y="2097"/>
                  <a:pt x="13968" y="2012"/>
                  <a:pt x="13884" y="2029"/>
                </a:cubicBezTo>
                <a:cubicBezTo>
                  <a:pt x="12978" y="2114"/>
                  <a:pt x="12088" y="2199"/>
                  <a:pt x="11182" y="2301"/>
                </a:cubicBezTo>
                <a:cubicBezTo>
                  <a:pt x="11132" y="2301"/>
                  <a:pt x="11064" y="2335"/>
                  <a:pt x="11014" y="2369"/>
                </a:cubicBezTo>
                <a:cubicBezTo>
                  <a:pt x="10997" y="2420"/>
                  <a:pt x="10981" y="2471"/>
                  <a:pt x="10964" y="2539"/>
                </a:cubicBezTo>
                <a:cubicBezTo>
                  <a:pt x="11182" y="2607"/>
                  <a:pt x="11400" y="2658"/>
                  <a:pt x="11618" y="2743"/>
                </a:cubicBezTo>
                <a:cubicBezTo>
                  <a:pt x="11837" y="2828"/>
                  <a:pt x="12105" y="2913"/>
                  <a:pt x="12256" y="3066"/>
                </a:cubicBezTo>
                <a:cubicBezTo>
                  <a:pt x="12340" y="3151"/>
                  <a:pt x="12306" y="3509"/>
                  <a:pt x="12206" y="3594"/>
                </a:cubicBezTo>
                <a:cubicBezTo>
                  <a:pt x="12071" y="3713"/>
                  <a:pt x="11753" y="3781"/>
                  <a:pt x="11618" y="3696"/>
                </a:cubicBezTo>
                <a:cubicBezTo>
                  <a:pt x="11283" y="3509"/>
                  <a:pt x="10947" y="3254"/>
                  <a:pt x="10712" y="2947"/>
                </a:cubicBezTo>
                <a:cubicBezTo>
                  <a:pt x="10410" y="2539"/>
                  <a:pt x="10141" y="2301"/>
                  <a:pt x="9604" y="2437"/>
                </a:cubicBezTo>
                <a:cubicBezTo>
                  <a:pt x="9269" y="2522"/>
                  <a:pt x="8899" y="2505"/>
                  <a:pt x="8530" y="2539"/>
                </a:cubicBezTo>
                <a:cubicBezTo>
                  <a:pt x="8060" y="2573"/>
                  <a:pt x="7607" y="2607"/>
                  <a:pt x="7137" y="2641"/>
                </a:cubicBezTo>
                <a:cubicBezTo>
                  <a:pt x="7288" y="2794"/>
                  <a:pt x="7506" y="2811"/>
                  <a:pt x="7607" y="2930"/>
                </a:cubicBezTo>
                <a:cubicBezTo>
                  <a:pt x="7792" y="3134"/>
                  <a:pt x="7943" y="3407"/>
                  <a:pt x="8043" y="3662"/>
                </a:cubicBezTo>
                <a:cubicBezTo>
                  <a:pt x="8060" y="3730"/>
                  <a:pt x="7859" y="3951"/>
                  <a:pt x="7725" y="3985"/>
                </a:cubicBezTo>
                <a:cubicBezTo>
                  <a:pt x="7406" y="4087"/>
                  <a:pt x="7204" y="3900"/>
                  <a:pt x="7070" y="3594"/>
                </a:cubicBezTo>
                <a:cubicBezTo>
                  <a:pt x="6785" y="2913"/>
                  <a:pt x="6030" y="2590"/>
                  <a:pt x="5274" y="2743"/>
                </a:cubicBezTo>
                <a:cubicBezTo>
                  <a:pt x="5174" y="2760"/>
                  <a:pt x="5056" y="2760"/>
                  <a:pt x="4939" y="2777"/>
                </a:cubicBezTo>
                <a:cubicBezTo>
                  <a:pt x="4133" y="2828"/>
                  <a:pt x="3327" y="2862"/>
                  <a:pt x="2505" y="2896"/>
                </a:cubicBezTo>
                <a:close/>
                <a:moveTo>
                  <a:pt x="7171" y="2080"/>
                </a:moveTo>
                <a:cubicBezTo>
                  <a:pt x="7540" y="2046"/>
                  <a:pt x="7876" y="1995"/>
                  <a:pt x="8211" y="1961"/>
                </a:cubicBezTo>
                <a:cubicBezTo>
                  <a:pt x="8782" y="1910"/>
                  <a:pt x="8849" y="1842"/>
                  <a:pt x="8547" y="1332"/>
                </a:cubicBezTo>
                <a:cubicBezTo>
                  <a:pt x="8446" y="1162"/>
                  <a:pt x="8127" y="940"/>
                  <a:pt x="7976" y="991"/>
                </a:cubicBezTo>
                <a:cubicBezTo>
                  <a:pt x="7607" y="1094"/>
                  <a:pt x="7271" y="1332"/>
                  <a:pt x="6953" y="1553"/>
                </a:cubicBezTo>
                <a:cubicBezTo>
                  <a:pt x="6852" y="1621"/>
                  <a:pt x="6869" y="1859"/>
                  <a:pt x="6835" y="2012"/>
                </a:cubicBezTo>
                <a:cubicBezTo>
                  <a:pt x="6953" y="2029"/>
                  <a:pt x="7070" y="2063"/>
                  <a:pt x="7171" y="2080"/>
                </a:cubicBezTo>
                <a:close/>
                <a:moveTo>
                  <a:pt x="4452" y="2250"/>
                </a:moveTo>
                <a:cubicBezTo>
                  <a:pt x="4351" y="1638"/>
                  <a:pt x="3898" y="1264"/>
                  <a:pt x="3378" y="1366"/>
                </a:cubicBezTo>
                <a:cubicBezTo>
                  <a:pt x="2757" y="1485"/>
                  <a:pt x="2304" y="2080"/>
                  <a:pt x="2421" y="2454"/>
                </a:cubicBezTo>
                <a:cubicBezTo>
                  <a:pt x="3092" y="2386"/>
                  <a:pt x="3781" y="2318"/>
                  <a:pt x="4452" y="2250"/>
                </a:cubicBezTo>
                <a:close/>
                <a:moveTo>
                  <a:pt x="10997" y="1723"/>
                </a:moveTo>
                <a:cubicBezTo>
                  <a:pt x="11719" y="1638"/>
                  <a:pt x="12407" y="1553"/>
                  <a:pt x="13129" y="1451"/>
                </a:cubicBezTo>
                <a:cubicBezTo>
                  <a:pt x="12609" y="753"/>
                  <a:pt x="11333" y="923"/>
                  <a:pt x="10997" y="1723"/>
                </a:cubicBezTo>
                <a:close/>
                <a:moveTo>
                  <a:pt x="16284" y="1094"/>
                </a:moveTo>
                <a:cubicBezTo>
                  <a:pt x="15932" y="515"/>
                  <a:pt x="15193" y="600"/>
                  <a:pt x="14857" y="1230"/>
                </a:cubicBezTo>
                <a:cubicBezTo>
                  <a:pt x="15327" y="1179"/>
                  <a:pt x="15781" y="1145"/>
                  <a:pt x="16284" y="1094"/>
                </a:cubicBezTo>
                <a:close/>
              </a:path>
            </a:pathLst>
          </a:custGeom>
          <a:solidFill>
            <a:srgbClr val="0A3F5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93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799999" y="3642647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CARACTERIZACIÓN PLAN DE ACCIÓN INSTITUCIONAL</a:t>
            </a:r>
          </a:p>
        </p:txBody>
      </p:sp>
      <p:sp>
        <p:nvSpPr>
          <p:cNvPr id="7" name="Marcador de texto 3"/>
          <p:cNvSpPr txBox="1">
            <a:spLocks/>
          </p:cNvSpPr>
          <p:nvPr/>
        </p:nvSpPr>
        <p:spPr>
          <a:xfrm>
            <a:off x="1862790" y="1946670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21449" y="4604033"/>
            <a:ext cx="3853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algn="ctr"/>
            <a:r>
              <a:rPr lang="es-CO" dirty="0">
                <a:solidFill>
                  <a:schemeClr val="bg1"/>
                </a:solidFill>
                <a:latin typeface="Agency FB" panose="020B0503020202020204" pitchFamily="34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86153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3088588" y="153844"/>
            <a:ext cx="608491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CARACTERIZACIÓN PLAN DE ACCIÓN INSTITUCIONAL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303202"/>
              </p:ext>
            </p:extLst>
          </p:nvPr>
        </p:nvGraphicFramePr>
        <p:xfrm>
          <a:off x="2356833" y="1326520"/>
          <a:ext cx="7481665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69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40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5275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378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1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Dependencia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CO" sz="16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° Productos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N° Actividades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DICUV 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60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DIRAT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8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DIRES 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DIGEC 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38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OFPLA 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106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OFIDI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OFICO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OFAJU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OFISI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SUTAH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154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GATEC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GODHU 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GREPU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42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dirty="0">
                          <a:solidFill>
                            <a:schemeClr val="bg1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CO" sz="1600" dirty="0">
                        <a:solidFill>
                          <a:schemeClr val="bg1"/>
                        </a:solidFill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A3F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GASUP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42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                  </a:t>
                      </a:r>
                      <a:r>
                        <a:rPr lang="es-CO" sz="2000" b="1" dirty="0">
                          <a:solidFill>
                            <a:schemeClr val="tx1"/>
                          </a:solidFill>
                          <a:effectLst/>
                          <a:latin typeface="Agency FB" panose="020B0503020202020204" pitchFamily="34" charset="0"/>
                          <a:cs typeface="Arial" panose="020B0604020202020204" pitchFamily="34" charset="0"/>
                        </a:rPr>
                        <a:t> TOTAL</a:t>
                      </a:r>
                    </a:p>
                  </a:txBody>
                  <a:tcPr marL="68580" marR="68580" marT="0" marB="0" anchor="ctr">
                    <a:solidFill>
                      <a:srgbClr val="F7A91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288</a:t>
                      </a:r>
                      <a:endParaRPr lang="es-CO" sz="16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7A91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670</a:t>
                      </a:r>
                      <a:endParaRPr lang="es-CO" sz="16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7A91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72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3"/>
          <p:cNvSpPr txBox="1">
            <a:spLocks/>
          </p:cNvSpPr>
          <p:nvPr/>
        </p:nvSpPr>
        <p:spPr>
          <a:xfrm>
            <a:off x="799998" y="3758816"/>
            <a:ext cx="409621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EVALUACIÓN PLAN INSTITUCIONAL</a:t>
            </a: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921447" y="4938884"/>
            <a:ext cx="3853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gency FB" panose="020B0503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97112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2998439" y="282632"/>
            <a:ext cx="6351626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8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EVALUACIÓN PLAN INSTITUCIONAL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662638"/>
              </p:ext>
            </p:extLst>
          </p:nvPr>
        </p:nvGraphicFramePr>
        <p:xfrm>
          <a:off x="1243306" y="1226127"/>
          <a:ext cx="10446466" cy="4981378"/>
        </p:xfrm>
        <a:graphic>
          <a:graphicData uri="http://schemas.openxmlformats.org/drawingml/2006/table">
            <a:tbl>
              <a:tblPr firstRow="1" firstCol="1" bandRow="1"/>
              <a:tblGrid>
                <a:gridCol w="647614"/>
                <a:gridCol w="1395082"/>
                <a:gridCol w="950975"/>
                <a:gridCol w="1086964"/>
                <a:gridCol w="854927"/>
                <a:gridCol w="906281"/>
                <a:gridCol w="466930"/>
                <a:gridCol w="759828"/>
                <a:gridCol w="950024"/>
                <a:gridCol w="809281"/>
                <a:gridCol w="950024"/>
                <a:gridCol w="668536"/>
              </a:tblGrid>
              <a:tr h="22088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N°</a:t>
                      </a:r>
                      <a:endParaRPr lang="es-CO" sz="12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DEPENDENCIA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EFICACIA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EFICIENCIA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REZAGO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GESTIÓN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</a:t>
                      </a:r>
                      <a:endParaRPr lang="es-CO" sz="12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92417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Cumplidas Umbral Eficiencia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cumplidas Umbral Eficiencia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 sin iniciar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FFFFFF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Actividades cumplidas al 100%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15967"/>
                    </a:solidFill>
                  </a:tcPr>
                </a:tc>
              </a:tr>
              <a:tr h="22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DICUV 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63,40%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79,88%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20,12%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53,40%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71,4%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28,6%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DIRAT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40,37%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40,37%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DIRES 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47,79%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90,19%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9,81%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47,79%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DIGEC 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63,35%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89,27%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10,73%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63,35%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79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82,3%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17,7%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OFPLA 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68,23%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95,08%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4,92%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68,23%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OFICI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46,45%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95,07%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4,93%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46,45%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71,4%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28,6%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OFIDI 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52,50%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52,50%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OFICO 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OFAJU 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67,75%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94,11%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5,89%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51,75%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91,7%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8,3%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OFISI 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53,96%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98,28%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1,72%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53,96%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94,7%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5,3%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SUTAH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47,43%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98,29%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1,71%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47,43%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86,2%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13,8%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GATEC 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55,70%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78,62%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21,38%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55,70%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53,3%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46,7%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GODHU 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44,27%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 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44,27%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GREPU GRURI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 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GASUP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52,50%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52,50%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0,0%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es-CO" sz="120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s-CO" sz="1200" dirty="0">
                        <a:effectLst/>
                        <a:latin typeface="Agency FB" panose="020B0503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57" marR="34857" marT="0" marB="0" anchor="ctr">
                    <a:lnL w="1270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4C5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58" y="2528075"/>
            <a:ext cx="1069217" cy="107757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1" y="4985059"/>
            <a:ext cx="1075094" cy="109189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966" y="3855027"/>
            <a:ext cx="889126" cy="878475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152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 txBox="1">
            <a:spLocks/>
          </p:cNvSpPr>
          <p:nvPr/>
        </p:nvSpPr>
        <p:spPr>
          <a:xfrm>
            <a:off x="700783" y="3733059"/>
            <a:ext cx="3872756" cy="961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7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AVANCE GESTIÓN PLAN INSTITUCIONAL</a:t>
            </a:r>
          </a:p>
        </p:txBody>
      </p:sp>
      <p:sp>
        <p:nvSpPr>
          <p:cNvPr id="5" name="Marcador de texto 3"/>
          <p:cNvSpPr txBox="1">
            <a:spLocks/>
          </p:cNvSpPr>
          <p:nvPr/>
        </p:nvSpPr>
        <p:spPr>
          <a:xfrm>
            <a:off x="1862790" y="1921574"/>
            <a:ext cx="1970635" cy="1154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6600" b="1" dirty="0">
                <a:solidFill>
                  <a:schemeClr val="bg1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6" name="Rectángulo 5"/>
          <p:cNvSpPr/>
          <p:nvPr/>
        </p:nvSpPr>
        <p:spPr>
          <a:xfrm>
            <a:off x="921447" y="4938884"/>
            <a:ext cx="38533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schemeClr val="bg1"/>
                </a:solidFill>
                <a:latin typeface="Agency FB" panose="020B0503020202020204" pitchFamily="34" charset="0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77932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8 Rectángulo"/>
          <p:cNvSpPr/>
          <p:nvPr/>
        </p:nvSpPr>
        <p:spPr>
          <a:xfrm>
            <a:off x="1631865" y="2818123"/>
            <a:ext cx="3522025" cy="2585149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lIns="91268" tIns="45634" rIns="91268" bIns="45634">
            <a:spAutoFit/>
          </a:bodyPr>
          <a:lstStyle/>
          <a:p>
            <a:pPr algn="just"/>
            <a:r>
              <a:rPr lang="es-CO" dirty="0">
                <a:latin typeface="Agency FB" panose="020B0503020202020204" pitchFamily="34" charset="0"/>
              </a:rPr>
              <a:t>El 40% de las dependencias del nivel central se ubican en rango ideal de eficiencia mayor o igual al 100% y un 40% de las mismas en un rango moderado, entre el 90 y 99% y un 20% de las mismas en un rango critico menor o igual a un 75% corresponde a la Dirección de Custodia y Vigilancia, Dirección de Gestión </a:t>
            </a:r>
            <a:r>
              <a:rPr lang="es-CO" dirty="0" err="1">
                <a:latin typeface="Agency FB" panose="020B0503020202020204" pitchFamily="34" charset="0"/>
              </a:rPr>
              <a:t>Corporativa,y</a:t>
            </a:r>
            <a:r>
              <a:rPr lang="es-CO" dirty="0">
                <a:latin typeface="Agency FB" panose="020B0503020202020204" pitchFamily="34" charset="0"/>
              </a:rPr>
              <a:t> el Grupo de Atención al Ciudadano.</a:t>
            </a:r>
          </a:p>
        </p:txBody>
      </p:sp>
      <p:sp>
        <p:nvSpPr>
          <p:cNvPr id="8" name="Marcador de texto 3"/>
          <p:cNvSpPr txBox="1">
            <a:spLocks/>
          </p:cNvSpPr>
          <p:nvPr/>
        </p:nvSpPr>
        <p:spPr>
          <a:xfrm>
            <a:off x="2774305" y="271995"/>
            <a:ext cx="6735879" cy="4987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500" b="1" dirty="0">
                <a:solidFill>
                  <a:srgbClr val="0C4563"/>
                </a:solidFill>
                <a:latin typeface="Agency FB" panose="020B0503020202020204" pitchFamily="34" charset="0"/>
                <a:cs typeface="Arial" panose="020B0604020202020204" pitchFamily="34" charset="0"/>
              </a:rPr>
              <a:t>EFICIENCIA PLAN INSTITUCIONAL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v="urn:schemas-microsoft-com:vml" xmlns:w10="urn:schemas-microsoft-com:office:word" xmlns:w="http://schemas.openxmlformats.org/wordprocessingml/2006/main" xmlns:w16cid="http://schemas.microsoft.com/office/word/2016/wordml/cid" xmlns:w16se="http://schemas.microsoft.com/office/word/2015/wordml/symex" xmlns:a16="http://schemas.microsoft.com/office/drawing/2014/main" xmlns:lc="http://schemas.openxmlformats.org/drawingml/2006/lockedCanvas" id="{00000000-0008-0000-0000-000003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1061497"/>
              </p:ext>
            </p:extLst>
          </p:nvPr>
        </p:nvGraphicFramePr>
        <p:xfrm>
          <a:off x="4975513" y="1383464"/>
          <a:ext cx="6579177" cy="4019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Shape">
            <a:extLst>
              <a:ext uri="{FF2B5EF4-FFF2-40B4-BE49-F238E27FC236}">
                <a16:creationId xmlns:a16="http://schemas.microsoft.com/office/drawing/2014/main" xmlns="" id="{4A7BF0A6-A156-9E48-9DA8-8C8EF9569E1A}"/>
              </a:ext>
            </a:extLst>
          </p:cNvPr>
          <p:cNvSpPr/>
          <p:nvPr/>
        </p:nvSpPr>
        <p:spPr>
          <a:xfrm rot="1423612">
            <a:off x="448621" y="1141064"/>
            <a:ext cx="5522733" cy="5727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6" h="21508" extrusionOk="0">
                <a:moveTo>
                  <a:pt x="6052" y="1636"/>
                </a:moveTo>
                <a:cubicBezTo>
                  <a:pt x="6362" y="1636"/>
                  <a:pt x="6703" y="1923"/>
                  <a:pt x="6997" y="2294"/>
                </a:cubicBezTo>
                <a:cubicBezTo>
                  <a:pt x="7059" y="2378"/>
                  <a:pt x="7230" y="2429"/>
                  <a:pt x="7323" y="2395"/>
                </a:cubicBezTo>
                <a:cubicBezTo>
                  <a:pt x="9383" y="1687"/>
                  <a:pt x="11429" y="945"/>
                  <a:pt x="13474" y="237"/>
                </a:cubicBezTo>
                <a:cubicBezTo>
                  <a:pt x="13815" y="119"/>
                  <a:pt x="14171" y="18"/>
                  <a:pt x="14512" y="1"/>
                </a:cubicBezTo>
                <a:cubicBezTo>
                  <a:pt x="14636" y="-16"/>
                  <a:pt x="14853" y="169"/>
                  <a:pt x="14915" y="321"/>
                </a:cubicBezTo>
                <a:cubicBezTo>
                  <a:pt x="15303" y="1215"/>
                  <a:pt x="15612" y="2159"/>
                  <a:pt x="16015" y="3053"/>
                </a:cubicBezTo>
                <a:cubicBezTo>
                  <a:pt x="16651" y="4486"/>
                  <a:pt x="17301" y="5919"/>
                  <a:pt x="17999" y="7319"/>
                </a:cubicBezTo>
                <a:cubicBezTo>
                  <a:pt x="18556" y="8415"/>
                  <a:pt x="19161" y="9494"/>
                  <a:pt x="19781" y="10556"/>
                </a:cubicBezTo>
                <a:cubicBezTo>
                  <a:pt x="20183" y="11248"/>
                  <a:pt x="20679" y="11888"/>
                  <a:pt x="21098" y="12580"/>
                </a:cubicBezTo>
                <a:cubicBezTo>
                  <a:pt x="21516" y="13271"/>
                  <a:pt x="21485" y="13625"/>
                  <a:pt x="20958" y="14249"/>
                </a:cubicBezTo>
                <a:cubicBezTo>
                  <a:pt x="20586" y="14688"/>
                  <a:pt x="20183" y="15126"/>
                  <a:pt x="19750" y="15497"/>
                </a:cubicBezTo>
                <a:cubicBezTo>
                  <a:pt x="18897" y="16239"/>
                  <a:pt x="18030" y="16947"/>
                  <a:pt x="17146" y="17638"/>
                </a:cubicBezTo>
                <a:cubicBezTo>
                  <a:pt x="16496" y="18144"/>
                  <a:pt x="15860" y="18667"/>
                  <a:pt x="15148" y="19021"/>
                </a:cubicBezTo>
                <a:cubicBezTo>
                  <a:pt x="13815" y="19679"/>
                  <a:pt x="12451" y="20218"/>
                  <a:pt x="11088" y="20775"/>
                </a:cubicBezTo>
                <a:cubicBezTo>
                  <a:pt x="10484" y="21028"/>
                  <a:pt x="9848" y="21230"/>
                  <a:pt x="9228" y="21466"/>
                </a:cubicBezTo>
                <a:cubicBezTo>
                  <a:pt x="8888" y="21584"/>
                  <a:pt x="8686" y="21449"/>
                  <a:pt x="8500" y="21112"/>
                </a:cubicBezTo>
                <a:cubicBezTo>
                  <a:pt x="7741" y="19830"/>
                  <a:pt x="6920" y="18566"/>
                  <a:pt x="6145" y="17284"/>
                </a:cubicBezTo>
                <a:cubicBezTo>
                  <a:pt x="5634" y="16441"/>
                  <a:pt x="5107" y="15615"/>
                  <a:pt x="4626" y="14738"/>
                </a:cubicBezTo>
                <a:cubicBezTo>
                  <a:pt x="3604" y="12850"/>
                  <a:pt x="2612" y="10944"/>
                  <a:pt x="1605" y="9039"/>
                </a:cubicBezTo>
                <a:cubicBezTo>
                  <a:pt x="1078" y="8044"/>
                  <a:pt x="582" y="7015"/>
                  <a:pt x="71" y="6021"/>
                </a:cubicBezTo>
                <a:cubicBezTo>
                  <a:pt x="-84" y="5700"/>
                  <a:pt x="24" y="5515"/>
                  <a:pt x="288" y="5380"/>
                </a:cubicBezTo>
                <a:cubicBezTo>
                  <a:pt x="1187" y="4975"/>
                  <a:pt x="2070" y="4570"/>
                  <a:pt x="2969" y="4166"/>
                </a:cubicBezTo>
                <a:cubicBezTo>
                  <a:pt x="3387" y="3980"/>
                  <a:pt x="3805" y="3845"/>
                  <a:pt x="4224" y="3660"/>
                </a:cubicBezTo>
                <a:cubicBezTo>
                  <a:pt x="4286" y="3626"/>
                  <a:pt x="4379" y="3542"/>
                  <a:pt x="4379" y="3491"/>
                </a:cubicBezTo>
                <a:cubicBezTo>
                  <a:pt x="4379" y="2530"/>
                  <a:pt x="5014" y="1721"/>
                  <a:pt x="6052" y="1636"/>
                </a:cubicBezTo>
                <a:close/>
                <a:moveTo>
                  <a:pt x="1264" y="5110"/>
                </a:moveTo>
                <a:cubicBezTo>
                  <a:pt x="1016" y="5194"/>
                  <a:pt x="753" y="5279"/>
                  <a:pt x="474" y="5380"/>
                </a:cubicBezTo>
                <a:cubicBezTo>
                  <a:pt x="784" y="6021"/>
                  <a:pt x="1047" y="6611"/>
                  <a:pt x="1342" y="7184"/>
                </a:cubicBezTo>
                <a:cubicBezTo>
                  <a:pt x="2643" y="9663"/>
                  <a:pt x="3914" y="12175"/>
                  <a:pt x="5308" y="14603"/>
                </a:cubicBezTo>
                <a:cubicBezTo>
                  <a:pt x="6455" y="16627"/>
                  <a:pt x="7741" y="18583"/>
                  <a:pt x="8981" y="20539"/>
                </a:cubicBezTo>
                <a:cubicBezTo>
                  <a:pt x="9043" y="20640"/>
                  <a:pt x="9275" y="20724"/>
                  <a:pt x="9399" y="20673"/>
                </a:cubicBezTo>
                <a:cubicBezTo>
                  <a:pt x="10220" y="20387"/>
                  <a:pt x="11010" y="20016"/>
                  <a:pt x="11832" y="19746"/>
                </a:cubicBezTo>
                <a:cubicBezTo>
                  <a:pt x="12947" y="19358"/>
                  <a:pt x="13970" y="18819"/>
                  <a:pt x="14683" y="17790"/>
                </a:cubicBezTo>
                <a:cubicBezTo>
                  <a:pt x="15303" y="16880"/>
                  <a:pt x="15907" y="15969"/>
                  <a:pt x="16434" y="14991"/>
                </a:cubicBezTo>
                <a:cubicBezTo>
                  <a:pt x="16744" y="14418"/>
                  <a:pt x="16883" y="13726"/>
                  <a:pt x="17115" y="13086"/>
                </a:cubicBezTo>
                <a:cubicBezTo>
                  <a:pt x="17239" y="12748"/>
                  <a:pt x="17456" y="12681"/>
                  <a:pt x="17720" y="12850"/>
                </a:cubicBezTo>
                <a:cubicBezTo>
                  <a:pt x="17890" y="12951"/>
                  <a:pt x="18014" y="13187"/>
                  <a:pt x="18200" y="13254"/>
                </a:cubicBezTo>
                <a:cubicBezTo>
                  <a:pt x="18944" y="13524"/>
                  <a:pt x="19672" y="13457"/>
                  <a:pt x="20354" y="13035"/>
                </a:cubicBezTo>
                <a:cubicBezTo>
                  <a:pt x="20400" y="13001"/>
                  <a:pt x="20400" y="12782"/>
                  <a:pt x="20338" y="12681"/>
                </a:cubicBezTo>
                <a:cubicBezTo>
                  <a:pt x="20059" y="12192"/>
                  <a:pt x="19719" y="11754"/>
                  <a:pt x="19455" y="11265"/>
                </a:cubicBezTo>
                <a:cubicBezTo>
                  <a:pt x="18727" y="9899"/>
                  <a:pt x="17999" y="8533"/>
                  <a:pt x="17332" y="7133"/>
                </a:cubicBezTo>
                <a:cubicBezTo>
                  <a:pt x="16434" y="5228"/>
                  <a:pt x="15550" y="3323"/>
                  <a:pt x="14729" y="1367"/>
                </a:cubicBezTo>
                <a:cubicBezTo>
                  <a:pt x="14466" y="743"/>
                  <a:pt x="14249" y="692"/>
                  <a:pt x="13707" y="878"/>
                </a:cubicBezTo>
                <a:cubicBezTo>
                  <a:pt x="11646" y="1586"/>
                  <a:pt x="9554" y="2260"/>
                  <a:pt x="7462" y="2952"/>
                </a:cubicBezTo>
                <a:cubicBezTo>
                  <a:pt x="7369" y="2985"/>
                  <a:pt x="7230" y="3103"/>
                  <a:pt x="7214" y="3205"/>
                </a:cubicBezTo>
                <a:cubicBezTo>
                  <a:pt x="7106" y="3997"/>
                  <a:pt x="7059" y="4806"/>
                  <a:pt x="6935" y="5599"/>
                </a:cubicBezTo>
                <a:cubicBezTo>
                  <a:pt x="6842" y="6223"/>
                  <a:pt x="6749" y="6847"/>
                  <a:pt x="6548" y="7437"/>
                </a:cubicBezTo>
                <a:cubicBezTo>
                  <a:pt x="6315" y="8111"/>
                  <a:pt x="5789" y="8280"/>
                  <a:pt x="5122" y="8061"/>
                </a:cubicBezTo>
                <a:cubicBezTo>
                  <a:pt x="4735" y="7926"/>
                  <a:pt x="4394" y="7201"/>
                  <a:pt x="4487" y="6678"/>
                </a:cubicBezTo>
                <a:cubicBezTo>
                  <a:pt x="4596" y="6071"/>
                  <a:pt x="4719" y="5481"/>
                  <a:pt x="4874" y="4891"/>
                </a:cubicBezTo>
                <a:cubicBezTo>
                  <a:pt x="4921" y="4739"/>
                  <a:pt x="5076" y="4537"/>
                  <a:pt x="5215" y="4520"/>
                </a:cubicBezTo>
                <a:cubicBezTo>
                  <a:pt x="5324" y="4503"/>
                  <a:pt x="5510" y="4688"/>
                  <a:pt x="5572" y="4840"/>
                </a:cubicBezTo>
                <a:cubicBezTo>
                  <a:pt x="5634" y="4975"/>
                  <a:pt x="5603" y="5177"/>
                  <a:pt x="5556" y="5329"/>
                </a:cubicBezTo>
                <a:cubicBezTo>
                  <a:pt x="5401" y="5818"/>
                  <a:pt x="5200" y="6273"/>
                  <a:pt x="5076" y="6762"/>
                </a:cubicBezTo>
                <a:cubicBezTo>
                  <a:pt x="5029" y="6948"/>
                  <a:pt x="5169" y="7218"/>
                  <a:pt x="5262" y="7403"/>
                </a:cubicBezTo>
                <a:cubicBezTo>
                  <a:pt x="5308" y="7471"/>
                  <a:pt x="5556" y="7521"/>
                  <a:pt x="5603" y="7471"/>
                </a:cubicBezTo>
                <a:cubicBezTo>
                  <a:pt x="5789" y="7251"/>
                  <a:pt x="6021" y="7015"/>
                  <a:pt x="6099" y="6746"/>
                </a:cubicBezTo>
                <a:cubicBezTo>
                  <a:pt x="6253" y="6155"/>
                  <a:pt x="6315" y="5548"/>
                  <a:pt x="6408" y="4941"/>
                </a:cubicBezTo>
                <a:cubicBezTo>
                  <a:pt x="6486" y="4419"/>
                  <a:pt x="6548" y="3913"/>
                  <a:pt x="6625" y="3340"/>
                </a:cubicBezTo>
                <a:cubicBezTo>
                  <a:pt x="4719" y="4065"/>
                  <a:pt x="2907" y="4756"/>
                  <a:pt x="954" y="5498"/>
                </a:cubicBezTo>
                <a:cubicBezTo>
                  <a:pt x="1140" y="5262"/>
                  <a:pt x="1187" y="5177"/>
                  <a:pt x="1264" y="5110"/>
                </a:cubicBezTo>
                <a:cubicBezTo>
                  <a:pt x="1326" y="5093"/>
                  <a:pt x="1404" y="5093"/>
                  <a:pt x="1466" y="5076"/>
                </a:cubicBezTo>
                <a:cubicBezTo>
                  <a:pt x="1450" y="5043"/>
                  <a:pt x="1450" y="5026"/>
                  <a:pt x="1435" y="4992"/>
                </a:cubicBezTo>
                <a:cubicBezTo>
                  <a:pt x="1373" y="5043"/>
                  <a:pt x="1311" y="5076"/>
                  <a:pt x="1264" y="5110"/>
                </a:cubicBezTo>
                <a:close/>
                <a:moveTo>
                  <a:pt x="20152" y="14182"/>
                </a:moveTo>
                <a:cubicBezTo>
                  <a:pt x="20137" y="14131"/>
                  <a:pt x="20106" y="14097"/>
                  <a:pt x="20090" y="14047"/>
                </a:cubicBezTo>
                <a:cubicBezTo>
                  <a:pt x="19982" y="14047"/>
                  <a:pt x="19874" y="14030"/>
                  <a:pt x="19765" y="14030"/>
                </a:cubicBezTo>
                <a:cubicBezTo>
                  <a:pt x="19223" y="13996"/>
                  <a:pt x="18665" y="13996"/>
                  <a:pt x="18138" y="13895"/>
                </a:cubicBezTo>
                <a:cubicBezTo>
                  <a:pt x="17766" y="13828"/>
                  <a:pt x="17611" y="14013"/>
                  <a:pt x="17456" y="14317"/>
                </a:cubicBezTo>
                <a:cubicBezTo>
                  <a:pt x="17146" y="14991"/>
                  <a:pt x="16837" y="15682"/>
                  <a:pt x="16480" y="16323"/>
                </a:cubicBezTo>
                <a:cubicBezTo>
                  <a:pt x="16201" y="16829"/>
                  <a:pt x="15860" y="17301"/>
                  <a:pt x="15535" y="17790"/>
                </a:cubicBezTo>
                <a:cubicBezTo>
                  <a:pt x="15566" y="17824"/>
                  <a:pt x="15597" y="17858"/>
                  <a:pt x="15628" y="17891"/>
                </a:cubicBezTo>
                <a:cubicBezTo>
                  <a:pt x="17131" y="16677"/>
                  <a:pt x="18649" y="15429"/>
                  <a:pt x="20152" y="14182"/>
                </a:cubicBezTo>
                <a:close/>
                <a:moveTo>
                  <a:pt x="6610" y="2682"/>
                </a:moveTo>
                <a:cubicBezTo>
                  <a:pt x="6362" y="2260"/>
                  <a:pt x="6021" y="2243"/>
                  <a:pt x="5696" y="2362"/>
                </a:cubicBezTo>
                <a:cubicBezTo>
                  <a:pt x="5262" y="2513"/>
                  <a:pt x="5045" y="2901"/>
                  <a:pt x="4874" y="3441"/>
                </a:cubicBezTo>
                <a:cubicBezTo>
                  <a:pt x="5494" y="3171"/>
                  <a:pt x="6037" y="2935"/>
                  <a:pt x="6610" y="2682"/>
                </a:cubicBezTo>
                <a:close/>
              </a:path>
            </a:pathLst>
          </a:custGeom>
          <a:solidFill>
            <a:srgbClr val="0A3F5F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88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1CC50BD-F7B3-4439-ACCE-3AAC47E4DCC5}" vid="{AB5D7CD6-E440-441C-A0AC-96242AEAC0CC}"/>
    </a:ext>
  </a:extLst>
</a:theme>
</file>

<file path=ppt/theme/theme10.xml><?xml version="1.0" encoding="utf-8"?>
<a:theme xmlns:a="http://schemas.openxmlformats.org/drawingml/2006/main" name="8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9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_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F1CC50BD-F7B3-4439-ACCE-3AAC47E4DCC5}" vid="{AB5D7CD6-E440-441C-A0AC-96242AEAC0CC}"/>
    </a:ext>
  </a:extLst>
</a:theme>
</file>

<file path=ppt/theme/theme14.xml><?xml version="1.0" encoding="utf-8"?>
<a:theme xmlns:a="http://schemas.openxmlformats.org/drawingml/2006/main" name="1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2223</TotalTime>
  <Words>973</Words>
  <Application>Microsoft Office PowerPoint</Application>
  <PresentationFormat>Panorámica</PresentationFormat>
  <Paragraphs>445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15</vt:i4>
      </vt:variant>
      <vt:variant>
        <vt:lpstr>Títulos de diapositiva</vt:lpstr>
      </vt:variant>
      <vt:variant>
        <vt:i4>18</vt:i4>
      </vt:variant>
    </vt:vector>
  </HeadingPairs>
  <TitlesOfParts>
    <vt:vector size="39" baseType="lpstr">
      <vt:lpstr>Agency FB</vt:lpstr>
      <vt:lpstr>Arial</vt:lpstr>
      <vt:lpstr>Bebas Neue</vt:lpstr>
      <vt:lpstr>Calibri</vt:lpstr>
      <vt:lpstr>Calibri Light</vt:lpstr>
      <vt:lpstr>Times New Roman</vt:lpstr>
      <vt:lpstr>Tema1</vt:lpstr>
      <vt:lpstr>2_Diseño personalizado</vt:lpstr>
      <vt:lpstr>3_Diseño personalizado</vt:lpstr>
      <vt:lpstr>5_Diseño personalizado</vt:lpstr>
      <vt:lpstr>7_Diseño personalizado</vt:lpstr>
      <vt:lpstr>Diseño personalizado</vt:lpstr>
      <vt:lpstr>1_Diseño personalizado</vt:lpstr>
      <vt:lpstr>4_Diseño personalizado</vt:lpstr>
      <vt:lpstr>6_Diseño personalizado</vt:lpstr>
      <vt:lpstr>8_Diseño personalizado</vt:lpstr>
      <vt:lpstr>9_Diseño personalizado</vt:lpstr>
      <vt:lpstr>10_Diseño personalizado</vt:lpstr>
      <vt:lpstr>1_Tema1</vt:lpstr>
      <vt:lpstr>11_Diseño personalizado</vt:lpstr>
      <vt:lpstr>12_Diseño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FERNANDA GALINDO BUITRAGO</dc:creator>
  <cp:lastModifiedBy>KAREN GARCIA VARGAS</cp:lastModifiedBy>
  <cp:revision>135</cp:revision>
  <dcterms:created xsi:type="dcterms:W3CDTF">2019-05-13T15:41:47Z</dcterms:created>
  <dcterms:modified xsi:type="dcterms:W3CDTF">2020-09-22T20:04:31Z</dcterms:modified>
</cp:coreProperties>
</file>