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1.xml" ContentType="application/vnd.ms-office.chartstyle+xml"/>
  <Override PartName="/ppt/charts/colors1.xml" ContentType="application/vnd.ms-office.chartcolorstyle+xml"/>
  <Override PartName="/ppt/charts/chart25.xml" ContentType="application/vnd.openxmlformats-officedocument.drawingml.chart+xml"/>
  <Override PartName="/ppt/charts/style2.xml" ContentType="application/vnd.ms-office.chartstyle+xml"/>
  <Override PartName="/ppt/charts/colors2.xml" ContentType="application/vnd.ms-office.chartcolorstyl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58" r:id="rId2"/>
    <p:sldMasterId id="2147483760" r:id="rId3"/>
    <p:sldMasterId id="2147483762" r:id="rId4"/>
    <p:sldMasterId id="2147483765" r:id="rId5"/>
    <p:sldMasterId id="2147483768" r:id="rId6"/>
    <p:sldMasterId id="2147483770" r:id="rId7"/>
    <p:sldMasterId id="2147483775" r:id="rId8"/>
    <p:sldMasterId id="2147483778" r:id="rId9"/>
    <p:sldMasterId id="2147483782" r:id="rId10"/>
  </p:sldMasterIdLst>
  <p:notesMasterIdLst>
    <p:notesMasterId r:id="rId49"/>
  </p:notesMasterIdLst>
  <p:handoutMasterIdLst>
    <p:handoutMasterId r:id="rId50"/>
  </p:handoutMasterIdLst>
  <p:sldIdLst>
    <p:sldId id="257" r:id="rId11"/>
    <p:sldId id="260" r:id="rId12"/>
    <p:sldId id="289" r:id="rId13"/>
    <p:sldId id="291" r:id="rId14"/>
    <p:sldId id="292" r:id="rId15"/>
    <p:sldId id="270" r:id="rId16"/>
    <p:sldId id="271" r:id="rId17"/>
    <p:sldId id="258" r:id="rId18"/>
    <p:sldId id="261" r:id="rId19"/>
    <p:sldId id="265" r:id="rId20"/>
    <p:sldId id="264" r:id="rId21"/>
    <p:sldId id="273" r:id="rId22"/>
    <p:sldId id="276" r:id="rId23"/>
    <p:sldId id="278" r:id="rId24"/>
    <p:sldId id="275" r:id="rId25"/>
    <p:sldId id="274" r:id="rId26"/>
    <p:sldId id="320" r:id="rId27"/>
    <p:sldId id="296" r:id="rId28"/>
    <p:sldId id="297" r:id="rId29"/>
    <p:sldId id="298" r:id="rId30"/>
    <p:sldId id="300" r:id="rId31"/>
    <p:sldId id="322" r:id="rId32"/>
    <p:sldId id="307" r:id="rId33"/>
    <p:sldId id="302" r:id="rId34"/>
    <p:sldId id="303" r:id="rId35"/>
    <p:sldId id="304" r:id="rId36"/>
    <p:sldId id="306" r:id="rId37"/>
    <p:sldId id="308" r:id="rId38"/>
    <p:sldId id="281" r:id="rId39"/>
    <p:sldId id="323" r:id="rId40"/>
    <p:sldId id="324" r:id="rId41"/>
    <p:sldId id="325" r:id="rId42"/>
    <p:sldId id="326" r:id="rId43"/>
    <p:sldId id="327" r:id="rId44"/>
    <p:sldId id="328" r:id="rId45"/>
    <p:sldId id="329" r:id="rId46"/>
    <p:sldId id="330" r:id="rId47"/>
    <p:sldId id="294" r:id="rId48"/>
  </p:sldIdLst>
  <p:sldSz cx="12169775" cy="7021513"/>
  <p:notesSz cx="6858000" cy="9144000"/>
  <p:defaultTextStyle>
    <a:defPPr>
      <a:defRPr lang="es-CO"/>
    </a:defPPr>
    <a:lvl1pPr marL="0" algn="l" defTabSz="1096447" rtl="0" eaLnBrk="1" latinLnBrk="0" hangingPunct="1">
      <a:defRPr sz="2100" kern="1200">
        <a:solidFill>
          <a:schemeClr val="tx1"/>
        </a:solidFill>
        <a:latin typeface="+mn-lt"/>
        <a:ea typeface="+mn-ea"/>
        <a:cs typeface="+mn-cs"/>
      </a:defRPr>
    </a:lvl1pPr>
    <a:lvl2pPr marL="548225" algn="l" defTabSz="1096447" rtl="0" eaLnBrk="1" latinLnBrk="0" hangingPunct="1">
      <a:defRPr sz="2100" kern="1200">
        <a:solidFill>
          <a:schemeClr val="tx1"/>
        </a:solidFill>
        <a:latin typeface="+mn-lt"/>
        <a:ea typeface="+mn-ea"/>
        <a:cs typeface="+mn-cs"/>
      </a:defRPr>
    </a:lvl2pPr>
    <a:lvl3pPr marL="1096447" algn="l" defTabSz="1096447" rtl="0" eaLnBrk="1" latinLnBrk="0" hangingPunct="1">
      <a:defRPr sz="2100" kern="1200">
        <a:solidFill>
          <a:schemeClr val="tx1"/>
        </a:solidFill>
        <a:latin typeface="+mn-lt"/>
        <a:ea typeface="+mn-ea"/>
        <a:cs typeface="+mn-cs"/>
      </a:defRPr>
    </a:lvl3pPr>
    <a:lvl4pPr marL="1644667" algn="l" defTabSz="1096447" rtl="0" eaLnBrk="1" latinLnBrk="0" hangingPunct="1">
      <a:defRPr sz="2100" kern="1200">
        <a:solidFill>
          <a:schemeClr val="tx1"/>
        </a:solidFill>
        <a:latin typeface="+mn-lt"/>
        <a:ea typeface="+mn-ea"/>
        <a:cs typeface="+mn-cs"/>
      </a:defRPr>
    </a:lvl4pPr>
    <a:lvl5pPr marL="2192890" algn="l" defTabSz="1096447" rtl="0" eaLnBrk="1" latinLnBrk="0" hangingPunct="1">
      <a:defRPr sz="2100" kern="1200">
        <a:solidFill>
          <a:schemeClr val="tx1"/>
        </a:solidFill>
        <a:latin typeface="+mn-lt"/>
        <a:ea typeface="+mn-ea"/>
        <a:cs typeface="+mn-cs"/>
      </a:defRPr>
    </a:lvl5pPr>
    <a:lvl6pPr marL="2741115" algn="l" defTabSz="1096447" rtl="0" eaLnBrk="1" latinLnBrk="0" hangingPunct="1">
      <a:defRPr sz="2100" kern="1200">
        <a:solidFill>
          <a:schemeClr val="tx1"/>
        </a:solidFill>
        <a:latin typeface="+mn-lt"/>
        <a:ea typeface="+mn-ea"/>
        <a:cs typeface="+mn-cs"/>
      </a:defRPr>
    </a:lvl6pPr>
    <a:lvl7pPr marL="3289337" algn="l" defTabSz="1096447" rtl="0" eaLnBrk="1" latinLnBrk="0" hangingPunct="1">
      <a:defRPr sz="2100" kern="1200">
        <a:solidFill>
          <a:schemeClr val="tx1"/>
        </a:solidFill>
        <a:latin typeface="+mn-lt"/>
        <a:ea typeface="+mn-ea"/>
        <a:cs typeface="+mn-cs"/>
      </a:defRPr>
    </a:lvl7pPr>
    <a:lvl8pPr marL="3837557" algn="l" defTabSz="1096447" rtl="0" eaLnBrk="1" latinLnBrk="0" hangingPunct="1">
      <a:defRPr sz="2100" kern="1200">
        <a:solidFill>
          <a:schemeClr val="tx1"/>
        </a:solidFill>
        <a:latin typeface="+mn-lt"/>
        <a:ea typeface="+mn-ea"/>
        <a:cs typeface="+mn-cs"/>
      </a:defRPr>
    </a:lvl8pPr>
    <a:lvl9pPr marL="4385782" algn="l" defTabSz="109644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p15:clr>
            <a:srgbClr val="A4A3A4"/>
          </p15:clr>
        </p15:guide>
        <p15:guide id="2" pos="383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8C"/>
    <a:srgbClr val="B53621"/>
    <a:srgbClr val="FD8736"/>
    <a:srgbClr val="70AD47"/>
    <a:srgbClr val="F8A913"/>
    <a:srgbClr val="CAD3E3"/>
    <a:srgbClr val="114563"/>
    <a:srgbClr val="CB9B03"/>
    <a:srgbClr val="97B9E0"/>
    <a:srgbClr val="6E9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09" autoAdjust="0"/>
    <p:restoredTop sz="94434" autoAdjust="0"/>
  </p:normalViewPr>
  <p:slideViewPr>
    <p:cSldViewPr>
      <p:cViewPr varScale="1">
        <p:scale>
          <a:sx n="73" d="100"/>
          <a:sy n="73" d="100"/>
        </p:scale>
        <p:origin x="690" y="60"/>
      </p:cViewPr>
      <p:guideLst>
        <p:guide orient="horz" pos="2212"/>
        <p:guide pos="3833"/>
      </p:guideLst>
    </p:cSldViewPr>
  </p:slideViewPr>
  <p:notesTextViewPr>
    <p:cViewPr>
      <p:scale>
        <a:sx n="1" d="1"/>
        <a:sy n="1" d="1"/>
      </p:scale>
      <p:origin x="0" y="0"/>
    </p:cViewPr>
  </p:notesTextViewPr>
  <p:notesViewPr>
    <p:cSldViewPr>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Hoja_de_c_lculo_de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Hoja_de_c_lculo_de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Hoja_de_c_lculo_de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Hoja_de_c_lculo_de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Hoja_de_c_lculo_de_Microsoft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Hoja_de_c_lculo_de_Microsoft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Hoja_de_c_lculo_de_Microsoft_Excel23.xlsx"/></Relationships>
</file>

<file path=ppt/charts/_rels/chart24.xml.rels><?xml version="1.0" encoding="UTF-8" standalone="yes"?>
<Relationships xmlns="http://schemas.openxmlformats.org/package/2006/relationships"><Relationship Id="rId3" Type="http://schemas.openxmlformats.org/officeDocument/2006/relationships/package" Target="../embeddings/Hoja_de_c_lculo_de_Microsoft_Excel24.xlsx"/><Relationship Id="rId2" Type="http://schemas.microsoft.com/office/2011/relationships/chartColorStyle" Target="colors1.xml"/><Relationship Id="rId1" Type="http://schemas.microsoft.com/office/2011/relationships/chartStyle" Target="style1.xml"/></Relationships>
</file>

<file path=ppt/charts/_rels/chart25.xml.rels><?xml version="1.0" encoding="UTF-8" standalone="yes"?>
<Relationships xmlns="http://schemas.openxmlformats.org/package/2006/relationships"><Relationship Id="rId3" Type="http://schemas.openxmlformats.org/officeDocument/2006/relationships/package" Target="../embeddings/Hoja_de_c_lculo_de_Microsoft_Excel25.xlsx"/><Relationship Id="rId2" Type="http://schemas.microsoft.com/office/2011/relationships/chartColorStyle" Target="colors2.xml"/><Relationship Id="rId1" Type="http://schemas.microsoft.com/office/2011/relationships/chartStyle" Target="style2.xml"/></Relationships>
</file>

<file path=ppt/charts/_rels/chart26.xml.rels><?xml version="1.0" encoding="UTF-8" standalone="yes"?>
<Relationships xmlns="http://schemas.openxmlformats.org/package/2006/relationships"><Relationship Id="rId1" Type="http://schemas.openxmlformats.org/officeDocument/2006/relationships/package" Target="../embeddings/Hoja_de_c_lculo_de_Microsoft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Hoja_de_c_lculo_de_Microsoft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Hoja_de_c_lculo_de_Microsoft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Hoja_de_c_lculo_de_Microsoft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Hoja_de_c_lculo_de_Microsoft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Hoja_de_c_lculo_de_Microsoft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Hoja_de_c_lculo_de_Microsoft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Hoja_de_c_lculo_de_Microsoft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Hoja_de_c_lculo_de_Microsoft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Hoja_de_c_lculo_de_Microsoft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Hoja_de_c_lculo_de_Microsoft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Hoja_de_c_lculo_de_Microsoft_Excel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Hoja_de_c_lculo_de_Microsoft_Excel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Hoja_de_c_lculo_de_Microsoft_Excel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Hoja_de_c_lculo_de_Microsoft_Excel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Hoja_de_c_lculo_de_Microsoft_Excel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Hoja_de_c_lculo_de_Microsoft_Excel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Hoja_de_c_lculo_de_Microsoft_Excel43.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43315972400429E-2"/>
          <c:y val="2.3808371411957425E-2"/>
          <c:w val="0.96975625578669256"/>
          <c:h val="0.8348344934730636"/>
        </c:manualLayout>
      </c:layout>
      <c:barChart>
        <c:barDir val="col"/>
        <c:grouping val="clustered"/>
        <c:varyColors val="0"/>
        <c:ser>
          <c:idx val="0"/>
          <c:order val="0"/>
          <c:tx>
            <c:strRef>
              <c:f>Sheet1!$B$1</c:f>
              <c:strCache>
                <c:ptCount val="1"/>
                <c:pt idx="0">
                  <c:v>Planeado</c:v>
                </c:pt>
              </c:strCache>
            </c:strRef>
          </c:tx>
          <c:spPr>
            <a:solidFill>
              <a:srgbClr val="00415A"/>
            </a:solidFill>
            <a:ln>
              <a:noFill/>
            </a:ln>
            <a:effectLst>
              <a:outerShdw blurRad="50800" dist="38100" dir="13500000" algn="br"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effectLst/>
                    <a:latin typeface="Arial" panose="020B0604020202020204" pitchFamily="34" charset="0"/>
                    <a:ea typeface="Roboto Light" panose="02000000000000000000" pitchFamily="2" charset="0"/>
                    <a:cs typeface="Arial" panose="020B0604020202020204" pitchFamily="34" charset="0"/>
                  </a:defRPr>
                </a:pPr>
                <a:endParaRPr lang="es-CO"/>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Talento Humano</c:v>
                </c:pt>
                <c:pt idx="1">
                  <c:v>Direccionamiento Estratégico</c:v>
                </c:pt>
                <c:pt idx="2">
                  <c:v>Gestión de Valores</c:v>
                </c:pt>
                <c:pt idx="3">
                  <c:v>Evaluación de Resultados </c:v>
                </c:pt>
                <c:pt idx="4">
                  <c:v>Gestión del Conocimiento y la Innovación </c:v>
                </c:pt>
                <c:pt idx="5">
                  <c:v>Control Interno</c:v>
                </c:pt>
                <c:pt idx="6">
                  <c:v>Atención y Tratamiento</c:v>
                </c:pt>
                <c:pt idx="7">
                  <c:v>Seguridad Penitenciaria </c:v>
                </c:pt>
                <c:pt idx="8">
                  <c:v>Derechos Humanos</c:v>
                </c:pt>
                <c:pt idx="9">
                  <c:v>Información y Comunicación</c:v>
                </c:pt>
              </c:strCache>
            </c:strRef>
          </c:cat>
          <c:val>
            <c:numRef>
              <c:f>Sheet1!$B$2:$B$11</c:f>
              <c:numCache>
                <c:formatCode>0%</c:formatCode>
                <c:ptCount val="10"/>
                <c:pt idx="0">
                  <c:v>0.26</c:v>
                </c:pt>
                <c:pt idx="1">
                  <c:v>0.68</c:v>
                </c:pt>
                <c:pt idx="2">
                  <c:v>0.28999999999999998</c:v>
                </c:pt>
                <c:pt idx="3">
                  <c:v>0.38</c:v>
                </c:pt>
                <c:pt idx="4">
                  <c:v>0.22</c:v>
                </c:pt>
                <c:pt idx="5">
                  <c:v>0.49</c:v>
                </c:pt>
                <c:pt idx="6">
                  <c:v>0.23</c:v>
                </c:pt>
                <c:pt idx="7">
                  <c:v>0.2</c:v>
                </c:pt>
                <c:pt idx="8">
                  <c:v>0.45</c:v>
                </c:pt>
                <c:pt idx="9">
                  <c:v>0.23</c:v>
                </c:pt>
              </c:numCache>
            </c:numRef>
          </c:val>
          <c:extLst xmlns:c16r2="http://schemas.microsoft.com/office/drawing/2015/06/chart">
            <c:ext xmlns:c16="http://schemas.microsoft.com/office/drawing/2014/chart" uri="{C3380CC4-5D6E-409C-BE32-E72D297353CC}">
              <c16:uniqueId val="{00000000-4CC9-483C-9371-639ADAB8ACED}"/>
            </c:ext>
          </c:extLst>
        </c:ser>
        <c:ser>
          <c:idx val="1"/>
          <c:order val="1"/>
          <c:tx>
            <c:strRef>
              <c:f>Sheet1!$C$1</c:f>
              <c:strCache>
                <c:ptCount val="1"/>
                <c:pt idx="0">
                  <c:v>Ejecutado</c:v>
                </c:pt>
              </c:strCache>
            </c:strRef>
          </c:tx>
          <c:spPr>
            <a:solidFill>
              <a:schemeClr val="bg1">
                <a:lumMod val="50000"/>
              </a:schemeClr>
            </a:solidFill>
            <a:ln>
              <a:noFill/>
            </a:ln>
            <a:effectLst>
              <a:outerShdw blurRad="50800" dist="38100" dir="13500000" algn="br" rotWithShape="0">
                <a:prstClr val="black">
                  <a:alpha val="40000"/>
                </a:prstClr>
              </a:outerShdw>
            </a:effectLst>
          </c:spPr>
          <c:invertIfNegative val="0"/>
          <c:dLbls>
            <c:dLbl>
              <c:idx val="0"/>
              <c:layout>
                <c:manualLayout>
                  <c:x val="5.2144386574668094E-3"/>
                  <c:y val="2.164397401087038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1171089660148167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4098813810518195E-3"/>
                  <c:y val="-4.641297165811985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3513268980444496E-3"/>
                  <c:y val="-2.320648582905992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2927724150370415E-3"/>
                  <c:y val="8.5089465079124848E-17"/>
                </c:manualLayout>
              </c:layout>
              <c:spPr>
                <a:noFill/>
                <a:ln>
                  <a:noFill/>
                </a:ln>
                <a:effectLst/>
              </c:spPr>
              <c:txPr>
                <a:bodyPr rot="0" spcFirstLastPara="1" vertOverflow="ellipsis" vert="horz" wrap="square" anchor="ctr" anchorCtr="0"/>
                <a:lstStyle/>
                <a:p>
                  <a:pPr algn="ctr" rtl="0">
                    <a:defRPr lang="en-US" sz="1400" b="1" i="0" u="none" strike="noStrike" kern="1200" baseline="0">
                      <a:solidFill>
                        <a:schemeClr val="accent6">
                          <a:lumMod val="75000"/>
                        </a:schemeClr>
                      </a:solidFill>
                      <a:latin typeface="Arial" panose="020B0604020202020204" pitchFamily="34" charset="0"/>
                      <a:ea typeface="Roboto Light" panose="02000000000000000000" pitchFamily="2" charset="0"/>
                      <a:cs typeface="Arial" panose="020B0604020202020204" pitchFamily="34" charset="0"/>
                    </a:defRPr>
                  </a:pPr>
                  <a:endParaRPr lang="es-CO"/>
                </a:p>
              </c:tx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2927724150369643E-3"/>
                  <c:y val="-4.641297165811985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1756634490221472E-3"/>
                  <c:y val="2.320648582905992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1171089660146614E-3"/>
                  <c:y val="-4.641297165812070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7.4098813810518577E-3"/>
                  <c:y val="-2.320648582906035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6.3513268980442943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1" i="0" u="none" strike="noStrike" kern="1200" baseline="0">
                    <a:solidFill>
                      <a:schemeClr val="accent6">
                        <a:lumMod val="75000"/>
                      </a:schemeClr>
                    </a:solidFill>
                    <a:latin typeface="Arial" panose="020B0604020202020204" pitchFamily="34" charset="0"/>
                    <a:ea typeface="Roboto Light" panose="02000000000000000000" pitchFamily="2" charset="0"/>
                    <a:cs typeface="Arial" panose="020B0604020202020204" pitchFamily="34" charset="0"/>
                  </a:defRPr>
                </a:pPr>
                <a:endParaRPr lang="es-CO"/>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Talento Humano</c:v>
                </c:pt>
                <c:pt idx="1">
                  <c:v>Direccionamiento Estratégico</c:v>
                </c:pt>
                <c:pt idx="2">
                  <c:v>Gestión de Valores</c:v>
                </c:pt>
                <c:pt idx="3">
                  <c:v>Evaluación de Resultados </c:v>
                </c:pt>
                <c:pt idx="4">
                  <c:v>Gestión del Conocimiento y la Innovación </c:v>
                </c:pt>
                <c:pt idx="5">
                  <c:v>Control Interno</c:v>
                </c:pt>
                <c:pt idx="6">
                  <c:v>Atención y Tratamiento</c:v>
                </c:pt>
                <c:pt idx="7">
                  <c:v>Seguridad Penitenciaria </c:v>
                </c:pt>
                <c:pt idx="8">
                  <c:v>Derechos Humanos</c:v>
                </c:pt>
                <c:pt idx="9">
                  <c:v>Información y Comunicación</c:v>
                </c:pt>
              </c:strCache>
            </c:strRef>
          </c:cat>
          <c:val>
            <c:numRef>
              <c:f>Sheet1!$C$2:$C$11</c:f>
              <c:numCache>
                <c:formatCode>0%</c:formatCode>
                <c:ptCount val="10"/>
                <c:pt idx="0">
                  <c:v>0.3</c:v>
                </c:pt>
                <c:pt idx="1">
                  <c:v>0.64</c:v>
                </c:pt>
                <c:pt idx="2">
                  <c:v>0.28999999999999998</c:v>
                </c:pt>
                <c:pt idx="3">
                  <c:v>0.38</c:v>
                </c:pt>
                <c:pt idx="4">
                  <c:v>0.18</c:v>
                </c:pt>
                <c:pt idx="5">
                  <c:v>0.49</c:v>
                </c:pt>
                <c:pt idx="6">
                  <c:v>0.21</c:v>
                </c:pt>
                <c:pt idx="7">
                  <c:v>0.2</c:v>
                </c:pt>
                <c:pt idx="8">
                  <c:v>0.43</c:v>
                </c:pt>
                <c:pt idx="9">
                  <c:v>0.23</c:v>
                </c:pt>
              </c:numCache>
            </c:numRef>
          </c:val>
          <c:extLst xmlns:c16r2="http://schemas.microsoft.com/office/drawing/2015/06/chart">
            <c:ext xmlns:c16="http://schemas.microsoft.com/office/drawing/2014/chart" uri="{C3380CC4-5D6E-409C-BE32-E72D297353CC}">
              <c16:uniqueId val="{00000001-4CC9-483C-9371-639ADAB8ACED}"/>
            </c:ext>
          </c:extLst>
        </c:ser>
        <c:dLbls>
          <c:dLblPos val="outEnd"/>
          <c:showLegendKey val="0"/>
          <c:showVal val="1"/>
          <c:showCatName val="0"/>
          <c:showSerName val="0"/>
          <c:showPercent val="0"/>
          <c:showBubbleSize val="0"/>
        </c:dLbls>
        <c:gapWidth val="219"/>
        <c:overlap val="-27"/>
        <c:axId val="193860216"/>
        <c:axId val="193860608"/>
      </c:barChart>
      <c:catAx>
        <c:axId val="193860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effectLst/>
                <a:latin typeface="Arial" panose="020B0604020202020204" pitchFamily="34" charset="0"/>
                <a:ea typeface="Roboto Light" panose="02000000000000000000" pitchFamily="2" charset="0"/>
                <a:cs typeface="Arial" panose="020B0604020202020204" pitchFamily="34" charset="0"/>
              </a:defRPr>
            </a:pPr>
            <a:endParaRPr lang="es-CO"/>
          </a:p>
        </c:txPr>
        <c:crossAx val="193860608"/>
        <c:crosses val="autoZero"/>
        <c:auto val="1"/>
        <c:lblAlgn val="ctr"/>
        <c:lblOffset val="100"/>
        <c:noMultiLvlLbl val="0"/>
      </c:catAx>
      <c:valAx>
        <c:axId val="193860608"/>
        <c:scaling>
          <c:orientation val="minMax"/>
        </c:scaling>
        <c:delete val="1"/>
        <c:axPos val="l"/>
        <c:numFmt formatCode="0%" sourceLinked="1"/>
        <c:majorTickMark val="none"/>
        <c:minorTickMark val="none"/>
        <c:tickLblPos val="nextTo"/>
        <c:crossAx val="193860216"/>
        <c:crosses val="autoZero"/>
        <c:crossBetween val="between"/>
      </c:valAx>
      <c:spPr>
        <a:noFill/>
        <a:ln w="25400">
          <a:noFill/>
        </a:ln>
        <a:effectLst/>
      </c:spPr>
    </c:plotArea>
    <c:legend>
      <c:legendPos val="b"/>
      <c:layout>
        <c:manualLayout>
          <c:xMode val="edge"/>
          <c:yMode val="edge"/>
          <c:x val="0.49302279366630469"/>
          <c:y val="0.94912899194980505"/>
          <c:w val="0.17038749027425074"/>
          <c:h val="4.437781584693381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Roboto Light" panose="02000000000000000000" pitchFamily="2" charset="0"/>
              <a:cs typeface="Arial" panose="020B0604020202020204" pitchFamily="34" charset="0"/>
            </a:defRPr>
          </a:pPr>
          <a:endParaRPr lang="es-CO"/>
        </a:p>
      </c:txPr>
    </c:legend>
    <c:plotVisOnly val="1"/>
    <c:dispBlanksAs val="gap"/>
    <c:showDLblsOverMax val="0"/>
  </c:chart>
  <c:spPr>
    <a:noFill/>
    <a:ln>
      <a:noFill/>
    </a:ln>
    <a:effectLst/>
  </c:spPr>
  <c:txPr>
    <a:bodyPr/>
    <a:lstStyle/>
    <a:p>
      <a:pPr>
        <a:defRPr sz="900">
          <a:latin typeface="Roboto Light" panose="02000000000000000000" pitchFamily="2" charset="0"/>
          <a:ea typeface="Roboto Light" panose="02000000000000000000" pitchFamily="2" charset="0"/>
          <a:cs typeface="Roboto Light" panose="02000000000000000000" pitchFamily="2" charset="0"/>
        </a:defRPr>
      </a:pPr>
      <a:endParaRPr lang="es-C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spPr>
            <a:solidFill>
              <a:srgbClr val="00415A"/>
            </a:solidFill>
          </c:spPr>
          <c:invertIfNegative val="0"/>
          <c:dPt>
            <c:idx val="0"/>
            <c:invertIfNegative val="0"/>
            <c:bubble3D val="0"/>
            <c:spPr>
              <a:solidFill>
                <a:schemeClr val="accent6"/>
              </a:solidFill>
            </c:spPr>
          </c:dPt>
          <c:dPt>
            <c:idx val="1"/>
            <c:invertIfNegative val="0"/>
            <c:bubble3D val="0"/>
            <c:spPr>
              <a:solidFill>
                <a:schemeClr val="accent6"/>
              </a:solidFill>
            </c:spPr>
          </c:dPt>
          <c:cat>
            <c:strRef>
              <c:f>Hoja1!$A$2:$A$3</c:f>
              <c:strCache>
                <c:ptCount val="2"/>
                <c:pt idx="0">
                  <c:v>Planeado</c:v>
                </c:pt>
                <c:pt idx="1">
                  <c:v>Ejecutado</c:v>
                </c:pt>
              </c:strCache>
            </c:strRef>
          </c:cat>
          <c:val>
            <c:numRef>
              <c:f>Hoja1!$B$2:$B$3</c:f>
              <c:numCache>
                <c:formatCode>General</c:formatCode>
                <c:ptCount val="2"/>
                <c:pt idx="0">
                  <c:v>29</c:v>
                </c:pt>
                <c:pt idx="1">
                  <c:v>29</c:v>
                </c:pt>
              </c:numCache>
            </c:numRef>
          </c:val>
        </c:ser>
        <c:ser>
          <c:idx val="1"/>
          <c:order val="1"/>
          <c:tx>
            <c:strRef>
              <c:f>Hoja1!$C$1</c:f>
              <c:strCache>
                <c:ptCount val="1"/>
                <c:pt idx="0">
                  <c:v>Serie 2</c:v>
                </c:pt>
              </c:strCache>
            </c:strRef>
          </c:tx>
          <c:spPr>
            <a:solidFill>
              <a:srgbClr val="00B050"/>
            </a:solidFill>
          </c:spPr>
          <c:invertIfNegative val="0"/>
          <c:dPt>
            <c:idx val="0"/>
            <c:invertIfNegative val="0"/>
            <c:bubble3D val="0"/>
          </c:dPt>
          <c:dPt>
            <c:idx val="1"/>
            <c:invertIfNegative val="0"/>
            <c:bubble3D val="0"/>
          </c:dPt>
          <c:cat>
            <c:strRef>
              <c:f>Hoja1!$A$2:$A$3</c:f>
              <c:strCache>
                <c:ptCount val="2"/>
                <c:pt idx="0">
                  <c:v>Planeado</c:v>
                </c:pt>
                <c:pt idx="1">
                  <c:v>Ejecutado</c:v>
                </c:pt>
              </c:strCache>
            </c:strRef>
          </c:cat>
          <c:val>
            <c:numRef>
              <c:f>Hoja1!$C$2:$C$3</c:f>
              <c:numCache>
                <c:formatCode>General</c:formatCode>
                <c:ptCount val="2"/>
                <c:pt idx="1">
                  <c:v>1</c:v>
                </c:pt>
              </c:numCache>
            </c:numRef>
          </c:val>
        </c:ser>
        <c:dLbls>
          <c:showLegendKey val="0"/>
          <c:showVal val="0"/>
          <c:showCatName val="0"/>
          <c:showSerName val="0"/>
          <c:showPercent val="0"/>
          <c:showBubbleSize val="0"/>
        </c:dLbls>
        <c:gapWidth val="150"/>
        <c:shape val="cylinder"/>
        <c:axId val="194632280"/>
        <c:axId val="194632672"/>
        <c:axId val="0"/>
      </c:bar3DChart>
      <c:catAx>
        <c:axId val="194632280"/>
        <c:scaling>
          <c:orientation val="minMax"/>
        </c:scaling>
        <c:delete val="1"/>
        <c:axPos val="b"/>
        <c:numFmt formatCode="General" sourceLinked="0"/>
        <c:majorTickMark val="out"/>
        <c:minorTickMark val="none"/>
        <c:tickLblPos val="nextTo"/>
        <c:crossAx val="194632672"/>
        <c:crosses val="autoZero"/>
        <c:auto val="1"/>
        <c:lblAlgn val="ctr"/>
        <c:lblOffset val="100"/>
        <c:noMultiLvlLbl val="0"/>
      </c:catAx>
      <c:valAx>
        <c:axId val="194632672"/>
        <c:scaling>
          <c:orientation val="minMax"/>
          <c:max val="50"/>
        </c:scaling>
        <c:delete val="1"/>
        <c:axPos val="l"/>
        <c:majorGridlines/>
        <c:numFmt formatCode="General" sourceLinked="1"/>
        <c:majorTickMark val="out"/>
        <c:minorTickMark val="none"/>
        <c:tickLblPos val="nextTo"/>
        <c:crossAx val="194632280"/>
        <c:crosses val="autoZero"/>
        <c:crossBetween val="between"/>
        <c:majorUnit val="10"/>
      </c:valAx>
    </c:plotArea>
    <c:plotVisOnly val="1"/>
    <c:dispBlanksAs val="gap"/>
    <c:showDLblsOverMax val="0"/>
  </c:chart>
  <c:txPr>
    <a:bodyPr/>
    <a:lstStyle/>
    <a:p>
      <a:pPr>
        <a:defRPr sz="1800"/>
      </a:pPr>
      <a:endParaRPr lang="es-C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B7BB0F"/>
              </a:solidFill>
              <a:ln w="19050">
                <a:noFill/>
              </a:ln>
              <a:effectLst/>
            </c:spPr>
            <c:extLst xmlns:c16r2="http://schemas.microsoft.com/office/drawing/2015/06/chart">
              <c:ext xmlns:c16="http://schemas.microsoft.com/office/drawing/2014/chart" uri="{C3380CC4-5D6E-409C-BE32-E72D297353CC}">
                <c16:uniqueId val="{00000001-69B8-4349-B082-7E76A249F76A}"/>
              </c:ext>
            </c:extLst>
          </c:dPt>
          <c:dPt>
            <c:idx val="1"/>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02-69B8-4349-B082-7E76A249F76A}"/>
              </c:ext>
            </c:extLst>
          </c:dPt>
          <c:dLbls>
            <c:dLbl>
              <c:idx val="0"/>
              <c:delete val="1"/>
              <c:extLst>
                <c:ext xmlns:c15="http://schemas.microsoft.com/office/drawing/2012/chart" uri="{CE6537A1-D6FC-4f65-9D91-7224C49458BB}"/>
              </c:extLst>
            </c:dLbl>
            <c:spPr>
              <a:noFill/>
              <a:ln>
                <a:noFill/>
              </a:ln>
              <a:effectLst/>
            </c:spPr>
            <c:txPr>
              <a:bodyPr/>
              <a:lstStyle/>
              <a:p>
                <a:pPr>
                  <a:defRPr sz="1800" b="1">
                    <a:solidFill>
                      <a:schemeClr val="tx1"/>
                    </a:solidFill>
                    <a:latin typeface="Constantia" pitchFamily="18" charset="0"/>
                  </a:defRPr>
                </a:pPr>
                <a:endParaRPr lang="es-CO"/>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formatCode="0%">
                  <c:v>1</c:v>
                </c:pt>
              </c:numCache>
            </c:numRef>
          </c:val>
          <c:extLst xmlns:c16r2="http://schemas.microsoft.com/office/drawing/2015/06/chart">
            <c:ext xmlns:c16="http://schemas.microsoft.com/office/drawing/2014/chart" uri="{C3380CC4-5D6E-409C-BE32-E72D297353CC}">
              <c16:uniqueId val="{00000000-69B8-4349-B082-7E76A249F76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tx2">
                  <a:lumMod val="60000"/>
                  <a:lumOff val="40000"/>
                </a:schemeClr>
              </a:solidFill>
              <a:ln w="19050">
                <a:noFill/>
              </a:ln>
              <a:effectLst/>
            </c:spPr>
            <c:extLst xmlns:c16r2="http://schemas.microsoft.com/office/drawing/2015/06/chart">
              <c:ext xmlns:c16="http://schemas.microsoft.com/office/drawing/2014/chart" uri="{C3380CC4-5D6E-409C-BE32-E72D297353CC}">
                <c16:uniqueId val="{00000001-69B8-4349-B082-7E76A249F76A}"/>
              </c:ext>
            </c:extLst>
          </c:dPt>
          <c:dPt>
            <c:idx val="1"/>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02-69B8-4349-B082-7E76A249F76A}"/>
              </c:ext>
            </c:extLst>
          </c:dPt>
          <c:cat>
            <c:strRef>
              <c:f>Sheet1!$A$2:$A$3</c:f>
              <c:strCache>
                <c:ptCount val="2"/>
                <c:pt idx="0">
                  <c:v>1st Qtr</c:v>
                </c:pt>
                <c:pt idx="1">
                  <c:v>2nd Qtr</c:v>
                </c:pt>
              </c:strCache>
            </c:strRef>
          </c:cat>
          <c:val>
            <c:numRef>
              <c:f>Sheet1!$B$2:$B$3</c:f>
              <c:numCache>
                <c:formatCode>0%</c:formatCode>
                <c:ptCount val="2"/>
                <c:pt idx="0">
                  <c:v>0.81</c:v>
                </c:pt>
                <c:pt idx="1">
                  <c:v>0.19</c:v>
                </c:pt>
              </c:numCache>
            </c:numRef>
          </c:val>
          <c:extLst xmlns:c16r2="http://schemas.microsoft.com/office/drawing/2015/06/chart">
            <c:ext xmlns:c16="http://schemas.microsoft.com/office/drawing/2014/chart" uri="{C3380CC4-5D6E-409C-BE32-E72D297353CC}">
              <c16:uniqueId val="{00000000-69B8-4349-B082-7E76A249F76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bg1">
                  <a:lumMod val="50000"/>
                </a:schemeClr>
              </a:solidFill>
              <a:ln w="19050">
                <a:noFill/>
              </a:ln>
              <a:effectLst/>
            </c:spPr>
            <c:extLst xmlns:c16r2="http://schemas.microsoft.com/office/drawing/2015/06/chart">
              <c:ext xmlns:c16="http://schemas.microsoft.com/office/drawing/2014/chart" uri="{C3380CC4-5D6E-409C-BE32-E72D297353CC}">
                <c16:uniqueId val="{00000001-69B8-4349-B082-7E76A249F76A}"/>
              </c:ext>
            </c:extLst>
          </c:dPt>
          <c:dPt>
            <c:idx val="1"/>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02-69B8-4349-B082-7E76A249F76A}"/>
              </c:ext>
            </c:extLst>
          </c:dPt>
          <c:dLbls>
            <c:dLbl>
              <c:idx val="0"/>
              <c:delete val="1"/>
              <c:extLst>
                <c:ext xmlns:c15="http://schemas.microsoft.com/office/drawing/2012/chart" uri="{CE6537A1-D6FC-4f65-9D91-7224C49458BB}"/>
              </c:extLst>
            </c:dLbl>
            <c:spPr>
              <a:noFill/>
              <a:ln>
                <a:noFill/>
              </a:ln>
              <a:effectLst/>
            </c:spPr>
            <c:txPr>
              <a:bodyPr/>
              <a:lstStyle/>
              <a:p>
                <a:pPr>
                  <a:defRPr sz="1800" b="1">
                    <a:solidFill>
                      <a:schemeClr val="bg1"/>
                    </a:solidFill>
                    <a:latin typeface="Constantia" pitchFamily="18" charset="0"/>
                  </a:defRPr>
                </a:pPr>
                <a:endParaRPr lang="es-CO"/>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formatCode="0%">
                  <c:v>1</c:v>
                </c:pt>
              </c:numCache>
            </c:numRef>
          </c:val>
          <c:extLst xmlns:c16r2="http://schemas.microsoft.com/office/drawing/2015/06/chart">
            <c:ext xmlns:c16="http://schemas.microsoft.com/office/drawing/2014/chart" uri="{C3380CC4-5D6E-409C-BE32-E72D297353CC}">
              <c16:uniqueId val="{00000000-69B8-4349-B082-7E76A249F76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4"/>
            </a:solidFill>
            <a:ln>
              <a:noFill/>
            </a:ln>
          </c:spPr>
          <c:dPt>
            <c:idx val="0"/>
            <c:bubble3D val="0"/>
            <c:spPr>
              <a:solidFill>
                <a:schemeClr val="accent4"/>
              </a:solidFill>
              <a:ln w="19050">
                <a:noFill/>
              </a:ln>
              <a:effectLst/>
            </c:spPr>
            <c:extLst xmlns:c16r2="http://schemas.microsoft.com/office/drawing/2015/06/chart">
              <c:ext xmlns:c16="http://schemas.microsoft.com/office/drawing/2014/chart" uri="{C3380CC4-5D6E-409C-BE32-E72D297353CC}">
                <c16:uniqueId val="{00000001-69B8-4349-B082-7E76A249F76A}"/>
              </c:ext>
            </c:extLst>
          </c:dPt>
          <c:dPt>
            <c:idx val="1"/>
            <c:bubble3D val="0"/>
            <c:spPr>
              <a:solidFill>
                <a:schemeClr val="accent4">
                  <a:lumMod val="60000"/>
                  <a:lumOff val="40000"/>
                </a:schemeClr>
              </a:solidFill>
              <a:ln w="19050">
                <a:noFill/>
              </a:ln>
              <a:effectLst/>
            </c:spPr>
            <c:extLst xmlns:c16r2="http://schemas.microsoft.com/office/drawing/2015/06/chart">
              <c:ext xmlns:c16="http://schemas.microsoft.com/office/drawing/2014/chart" uri="{C3380CC4-5D6E-409C-BE32-E72D297353CC}">
                <c16:uniqueId val="{00000002-69B8-4349-B082-7E76A249F76A}"/>
              </c:ext>
            </c:extLst>
          </c:dPt>
          <c:cat>
            <c:strRef>
              <c:f>Sheet1!$A$2:$A$3</c:f>
              <c:strCache>
                <c:ptCount val="2"/>
                <c:pt idx="0">
                  <c:v>1st Qtr</c:v>
                </c:pt>
                <c:pt idx="1">
                  <c:v>2nd Qtr</c:v>
                </c:pt>
              </c:strCache>
            </c:strRef>
          </c:cat>
          <c:val>
            <c:numRef>
              <c:f>Sheet1!$B$2:$B$3</c:f>
              <c:numCache>
                <c:formatCode>0%</c:formatCode>
                <c:ptCount val="2"/>
                <c:pt idx="0">
                  <c:v>0.92</c:v>
                </c:pt>
                <c:pt idx="1">
                  <c:v>0.08</c:v>
                </c:pt>
              </c:numCache>
            </c:numRef>
          </c:val>
          <c:extLst xmlns:c16r2="http://schemas.microsoft.com/office/drawing/2015/06/chart">
            <c:ext xmlns:c16="http://schemas.microsoft.com/office/drawing/2014/chart" uri="{C3380CC4-5D6E-409C-BE32-E72D297353CC}">
              <c16:uniqueId val="{00000000-69B8-4349-B082-7E76A249F76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spPr>
            <a:solidFill>
              <a:schemeClr val="accent4"/>
            </a:solidFill>
          </c:spPr>
          <c:invertIfNegative val="0"/>
          <c:dPt>
            <c:idx val="0"/>
            <c:invertIfNegative val="0"/>
            <c:bubble3D val="0"/>
          </c:dPt>
          <c:dPt>
            <c:idx val="1"/>
            <c:invertIfNegative val="0"/>
            <c:bubble3D val="0"/>
            <c:spPr>
              <a:solidFill>
                <a:srgbClr val="CB9B03"/>
              </a:solidFill>
            </c:spPr>
          </c:dPt>
          <c:cat>
            <c:strRef>
              <c:f>Hoja1!$A$2:$A$3</c:f>
              <c:strCache>
                <c:ptCount val="2"/>
                <c:pt idx="0">
                  <c:v>Planeado</c:v>
                </c:pt>
                <c:pt idx="1">
                  <c:v>Ejecutado</c:v>
                </c:pt>
              </c:strCache>
            </c:strRef>
          </c:cat>
          <c:val>
            <c:numRef>
              <c:f>Hoja1!$B$2:$B$3</c:f>
              <c:numCache>
                <c:formatCode>General</c:formatCode>
                <c:ptCount val="2"/>
                <c:pt idx="0">
                  <c:v>21</c:v>
                </c:pt>
                <c:pt idx="1">
                  <c:v>19</c:v>
                </c:pt>
              </c:numCache>
            </c:numRef>
          </c:val>
        </c:ser>
        <c:ser>
          <c:idx val="1"/>
          <c:order val="1"/>
          <c:tx>
            <c:strRef>
              <c:f>Hoja1!$C$1</c:f>
              <c:strCache>
                <c:ptCount val="1"/>
                <c:pt idx="0">
                  <c:v>Serie 2</c:v>
                </c:pt>
              </c:strCache>
            </c:strRef>
          </c:tx>
          <c:spPr>
            <a:solidFill>
              <a:srgbClr val="B53621"/>
            </a:solidFill>
          </c:spPr>
          <c:invertIfNegative val="0"/>
          <c:dPt>
            <c:idx val="0"/>
            <c:invertIfNegative val="0"/>
            <c:bubble3D val="0"/>
          </c:dPt>
          <c:dPt>
            <c:idx val="1"/>
            <c:invertIfNegative val="0"/>
            <c:bubble3D val="0"/>
          </c:dPt>
          <c:cat>
            <c:strRef>
              <c:f>Hoja1!$A$2:$A$3</c:f>
              <c:strCache>
                <c:ptCount val="2"/>
                <c:pt idx="0">
                  <c:v>Planeado</c:v>
                </c:pt>
                <c:pt idx="1">
                  <c:v>Ejecutado</c:v>
                </c:pt>
              </c:strCache>
            </c:strRef>
          </c:cat>
          <c:val>
            <c:numRef>
              <c:f>Hoja1!$C$2:$C$3</c:f>
              <c:numCache>
                <c:formatCode>General</c:formatCode>
                <c:ptCount val="2"/>
                <c:pt idx="1">
                  <c:v>2</c:v>
                </c:pt>
              </c:numCache>
            </c:numRef>
          </c:val>
        </c:ser>
        <c:dLbls>
          <c:showLegendKey val="0"/>
          <c:showVal val="0"/>
          <c:showCatName val="0"/>
          <c:showSerName val="0"/>
          <c:showPercent val="0"/>
          <c:showBubbleSize val="0"/>
        </c:dLbls>
        <c:gapWidth val="150"/>
        <c:shape val="cylinder"/>
        <c:axId val="196069000"/>
        <c:axId val="196069392"/>
        <c:axId val="0"/>
      </c:bar3DChart>
      <c:catAx>
        <c:axId val="196069000"/>
        <c:scaling>
          <c:orientation val="minMax"/>
        </c:scaling>
        <c:delete val="1"/>
        <c:axPos val="b"/>
        <c:numFmt formatCode="General" sourceLinked="0"/>
        <c:majorTickMark val="out"/>
        <c:minorTickMark val="none"/>
        <c:tickLblPos val="nextTo"/>
        <c:crossAx val="196069392"/>
        <c:crosses val="autoZero"/>
        <c:auto val="1"/>
        <c:lblAlgn val="ctr"/>
        <c:lblOffset val="100"/>
        <c:noMultiLvlLbl val="0"/>
      </c:catAx>
      <c:valAx>
        <c:axId val="196069392"/>
        <c:scaling>
          <c:orientation val="minMax"/>
          <c:max val="40"/>
        </c:scaling>
        <c:delete val="1"/>
        <c:axPos val="l"/>
        <c:majorGridlines/>
        <c:numFmt formatCode="General" sourceLinked="1"/>
        <c:majorTickMark val="out"/>
        <c:minorTickMark val="none"/>
        <c:tickLblPos val="nextTo"/>
        <c:crossAx val="196069000"/>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spPr>
            <a:solidFill>
              <a:srgbClr val="00415A"/>
            </a:solidFill>
          </c:spPr>
          <c:invertIfNegative val="0"/>
          <c:dPt>
            <c:idx val="0"/>
            <c:invertIfNegative val="0"/>
            <c:bubble3D val="0"/>
            <c:spPr>
              <a:solidFill>
                <a:schemeClr val="accent4"/>
              </a:solidFill>
            </c:spPr>
          </c:dPt>
          <c:dPt>
            <c:idx val="1"/>
            <c:invertIfNegative val="0"/>
            <c:bubble3D val="0"/>
            <c:spPr>
              <a:solidFill>
                <a:schemeClr val="accent4">
                  <a:lumMod val="75000"/>
                </a:schemeClr>
              </a:solidFill>
            </c:spPr>
          </c:dPt>
          <c:cat>
            <c:strRef>
              <c:f>Hoja1!$A$2:$A$3</c:f>
              <c:strCache>
                <c:ptCount val="2"/>
                <c:pt idx="0">
                  <c:v>Planeado</c:v>
                </c:pt>
                <c:pt idx="1">
                  <c:v>Ejecutado</c:v>
                </c:pt>
              </c:strCache>
            </c:strRef>
          </c:cat>
          <c:val>
            <c:numRef>
              <c:f>Hoja1!$B$2:$B$3</c:f>
              <c:numCache>
                <c:formatCode>General</c:formatCode>
                <c:ptCount val="2"/>
                <c:pt idx="0">
                  <c:v>16</c:v>
                </c:pt>
                <c:pt idx="1">
                  <c:v>16</c:v>
                </c:pt>
              </c:numCache>
            </c:numRef>
          </c:val>
        </c:ser>
        <c:ser>
          <c:idx val="1"/>
          <c:order val="1"/>
          <c:tx>
            <c:strRef>
              <c:f>Hoja1!$C$1</c:f>
              <c:strCache>
                <c:ptCount val="1"/>
                <c:pt idx="0">
                  <c:v>Serie 2</c:v>
                </c:pt>
              </c:strCache>
            </c:strRef>
          </c:tx>
          <c:spPr>
            <a:solidFill>
              <a:srgbClr val="92D050"/>
            </a:solidFill>
          </c:spPr>
          <c:invertIfNegative val="0"/>
          <c:dPt>
            <c:idx val="0"/>
            <c:invertIfNegative val="0"/>
            <c:bubble3D val="0"/>
          </c:dPt>
          <c:dPt>
            <c:idx val="1"/>
            <c:invertIfNegative val="0"/>
            <c:bubble3D val="0"/>
          </c:dPt>
          <c:cat>
            <c:strRef>
              <c:f>Hoja1!$A$2:$A$3</c:f>
              <c:strCache>
                <c:ptCount val="2"/>
                <c:pt idx="0">
                  <c:v>Planeado</c:v>
                </c:pt>
                <c:pt idx="1">
                  <c:v>Ejecutado</c:v>
                </c:pt>
              </c:strCache>
            </c:strRef>
          </c:cat>
          <c:val>
            <c:numRef>
              <c:f>Hoja1!$C$2:$C$3</c:f>
              <c:numCache>
                <c:formatCode>General</c:formatCode>
                <c:ptCount val="2"/>
                <c:pt idx="1">
                  <c:v>3</c:v>
                </c:pt>
              </c:numCache>
            </c:numRef>
          </c:val>
        </c:ser>
        <c:dLbls>
          <c:showLegendKey val="0"/>
          <c:showVal val="0"/>
          <c:showCatName val="0"/>
          <c:showSerName val="0"/>
          <c:showPercent val="0"/>
          <c:showBubbleSize val="0"/>
        </c:dLbls>
        <c:gapWidth val="150"/>
        <c:shape val="cylinder"/>
        <c:axId val="196070176"/>
        <c:axId val="196070568"/>
        <c:axId val="0"/>
      </c:bar3DChart>
      <c:catAx>
        <c:axId val="196070176"/>
        <c:scaling>
          <c:orientation val="minMax"/>
        </c:scaling>
        <c:delete val="1"/>
        <c:axPos val="b"/>
        <c:numFmt formatCode="General" sourceLinked="0"/>
        <c:majorTickMark val="out"/>
        <c:minorTickMark val="none"/>
        <c:tickLblPos val="nextTo"/>
        <c:crossAx val="196070568"/>
        <c:crosses val="autoZero"/>
        <c:auto val="1"/>
        <c:lblAlgn val="ctr"/>
        <c:lblOffset val="100"/>
        <c:noMultiLvlLbl val="0"/>
      </c:catAx>
      <c:valAx>
        <c:axId val="196070568"/>
        <c:scaling>
          <c:orientation val="minMax"/>
          <c:max val="40"/>
        </c:scaling>
        <c:delete val="1"/>
        <c:axPos val="l"/>
        <c:majorGridlines/>
        <c:numFmt formatCode="General" sourceLinked="1"/>
        <c:majorTickMark val="out"/>
        <c:minorTickMark val="none"/>
        <c:tickLblPos val="nextTo"/>
        <c:crossAx val="196070176"/>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spPr>
            <a:solidFill>
              <a:schemeClr val="accent4"/>
            </a:solidFill>
          </c:spPr>
          <c:invertIfNegative val="0"/>
          <c:dPt>
            <c:idx val="0"/>
            <c:invertIfNegative val="0"/>
            <c:bubble3D val="0"/>
          </c:dPt>
          <c:dPt>
            <c:idx val="1"/>
            <c:invertIfNegative val="0"/>
            <c:bubble3D val="0"/>
            <c:spPr>
              <a:solidFill>
                <a:srgbClr val="CB9B03"/>
              </a:solidFill>
            </c:spPr>
          </c:dPt>
          <c:cat>
            <c:strRef>
              <c:f>Hoja1!$A$2:$A$3</c:f>
              <c:strCache>
                <c:ptCount val="2"/>
                <c:pt idx="0">
                  <c:v>Planeado</c:v>
                </c:pt>
                <c:pt idx="1">
                  <c:v>Ejecutado</c:v>
                </c:pt>
              </c:strCache>
            </c:strRef>
          </c:cat>
          <c:val>
            <c:numRef>
              <c:f>Hoja1!$B$2:$B$3</c:f>
              <c:numCache>
                <c:formatCode>General</c:formatCode>
                <c:ptCount val="2"/>
                <c:pt idx="0">
                  <c:v>21</c:v>
                </c:pt>
                <c:pt idx="1">
                  <c:v>19</c:v>
                </c:pt>
              </c:numCache>
            </c:numRef>
          </c:val>
        </c:ser>
        <c:ser>
          <c:idx val="1"/>
          <c:order val="1"/>
          <c:tx>
            <c:strRef>
              <c:f>Hoja1!$C$1</c:f>
              <c:strCache>
                <c:ptCount val="1"/>
                <c:pt idx="0">
                  <c:v>Serie 2</c:v>
                </c:pt>
              </c:strCache>
            </c:strRef>
          </c:tx>
          <c:spPr>
            <a:solidFill>
              <a:srgbClr val="B53621"/>
            </a:solidFill>
          </c:spPr>
          <c:invertIfNegative val="0"/>
          <c:dPt>
            <c:idx val="0"/>
            <c:invertIfNegative val="0"/>
            <c:bubble3D val="0"/>
          </c:dPt>
          <c:dPt>
            <c:idx val="1"/>
            <c:invertIfNegative val="0"/>
            <c:bubble3D val="0"/>
          </c:dPt>
          <c:cat>
            <c:strRef>
              <c:f>Hoja1!$A$2:$A$3</c:f>
              <c:strCache>
                <c:ptCount val="2"/>
                <c:pt idx="0">
                  <c:v>Planeado</c:v>
                </c:pt>
                <c:pt idx="1">
                  <c:v>Ejecutado</c:v>
                </c:pt>
              </c:strCache>
            </c:strRef>
          </c:cat>
          <c:val>
            <c:numRef>
              <c:f>Hoja1!$C$2:$C$3</c:f>
              <c:numCache>
                <c:formatCode>General</c:formatCode>
                <c:ptCount val="2"/>
                <c:pt idx="1">
                  <c:v>2</c:v>
                </c:pt>
              </c:numCache>
            </c:numRef>
          </c:val>
        </c:ser>
        <c:dLbls>
          <c:showLegendKey val="0"/>
          <c:showVal val="0"/>
          <c:showCatName val="0"/>
          <c:showSerName val="0"/>
          <c:showPercent val="0"/>
          <c:showBubbleSize val="0"/>
        </c:dLbls>
        <c:gapWidth val="150"/>
        <c:shape val="cylinder"/>
        <c:axId val="195743304"/>
        <c:axId val="195743696"/>
        <c:axId val="0"/>
      </c:bar3DChart>
      <c:catAx>
        <c:axId val="195743304"/>
        <c:scaling>
          <c:orientation val="minMax"/>
        </c:scaling>
        <c:delete val="1"/>
        <c:axPos val="b"/>
        <c:numFmt formatCode="General" sourceLinked="0"/>
        <c:majorTickMark val="out"/>
        <c:minorTickMark val="none"/>
        <c:tickLblPos val="nextTo"/>
        <c:crossAx val="195743696"/>
        <c:crosses val="autoZero"/>
        <c:auto val="1"/>
        <c:lblAlgn val="ctr"/>
        <c:lblOffset val="100"/>
        <c:noMultiLvlLbl val="0"/>
      </c:catAx>
      <c:valAx>
        <c:axId val="195743696"/>
        <c:scaling>
          <c:orientation val="minMax"/>
          <c:max val="40"/>
        </c:scaling>
        <c:delete val="1"/>
        <c:axPos val="l"/>
        <c:majorGridlines/>
        <c:numFmt formatCode="General" sourceLinked="1"/>
        <c:majorTickMark val="out"/>
        <c:minorTickMark val="none"/>
        <c:tickLblPos val="nextTo"/>
        <c:crossAx val="19574330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spPr>
            <a:solidFill>
              <a:srgbClr val="00415A"/>
            </a:solidFill>
          </c:spPr>
          <c:invertIfNegative val="0"/>
          <c:dPt>
            <c:idx val="0"/>
            <c:invertIfNegative val="0"/>
            <c:bubble3D val="0"/>
            <c:spPr>
              <a:solidFill>
                <a:schemeClr val="accent4"/>
              </a:solidFill>
            </c:spPr>
          </c:dPt>
          <c:dPt>
            <c:idx val="1"/>
            <c:invertIfNegative val="0"/>
            <c:bubble3D val="0"/>
            <c:spPr>
              <a:solidFill>
                <a:schemeClr val="accent4">
                  <a:lumMod val="75000"/>
                </a:schemeClr>
              </a:solidFill>
            </c:spPr>
          </c:dPt>
          <c:cat>
            <c:strRef>
              <c:f>Hoja1!$A$2:$A$3</c:f>
              <c:strCache>
                <c:ptCount val="2"/>
                <c:pt idx="0">
                  <c:v>Planeado</c:v>
                </c:pt>
                <c:pt idx="1">
                  <c:v>Ejecutado</c:v>
                </c:pt>
              </c:strCache>
            </c:strRef>
          </c:cat>
          <c:val>
            <c:numRef>
              <c:f>Hoja1!$B$2:$B$3</c:f>
              <c:numCache>
                <c:formatCode>General</c:formatCode>
                <c:ptCount val="2"/>
                <c:pt idx="0">
                  <c:v>36</c:v>
                </c:pt>
                <c:pt idx="1">
                  <c:v>28</c:v>
                </c:pt>
              </c:numCache>
            </c:numRef>
          </c:val>
        </c:ser>
        <c:ser>
          <c:idx val="1"/>
          <c:order val="1"/>
          <c:tx>
            <c:strRef>
              <c:f>Hoja1!$C$1</c:f>
              <c:strCache>
                <c:ptCount val="1"/>
                <c:pt idx="0">
                  <c:v>Serie 2</c:v>
                </c:pt>
              </c:strCache>
            </c:strRef>
          </c:tx>
          <c:spPr>
            <a:solidFill>
              <a:srgbClr val="B53621"/>
            </a:solidFill>
          </c:spPr>
          <c:invertIfNegative val="0"/>
          <c:dPt>
            <c:idx val="0"/>
            <c:invertIfNegative val="0"/>
            <c:bubble3D val="0"/>
          </c:dPt>
          <c:dPt>
            <c:idx val="1"/>
            <c:invertIfNegative val="0"/>
            <c:bubble3D val="0"/>
          </c:dPt>
          <c:cat>
            <c:strRef>
              <c:f>Hoja1!$A$2:$A$3</c:f>
              <c:strCache>
                <c:ptCount val="2"/>
                <c:pt idx="0">
                  <c:v>Planeado</c:v>
                </c:pt>
                <c:pt idx="1">
                  <c:v>Ejecutado</c:v>
                </c:pt>
              </c:strCache>
            </c:strRef>
          </c:cat>
          <c:val>
            <c:numRef>
              <c:f>Hoja1!$C$2:$C$3</c:f>
              <c:numCache>
                <c:formatCode>General</c:formatCode>
                <c:ptCount val="2"/>
                <c:pt idx="1">
                  <c:v>8</c:v>
                </c:pt>
              </c:numCache>
            </c:numRef>
          </c:val>
        </c:ser>
        <c:dLbls>
          <c:showLegendKey val="0"/>
          <c:showVal val="0"/>
          <c:showCatName val="0"/>
          <c:showSerName val="0"/>
          <c:showPercent val="0"/>
          <c:showBubbleSize val="0"/>
        </c:dLbls>
        <c:gapWidth val="150"/>
        <c:shape val="cylinder"/>
        <c:axId val="195744480"/>
        <c:axId val="195744872"/>
        <c:axId val="0"/>
      </c:bar3DChart>
      <c:catAx>
        <c:axId val="195744480"/>
        <c:scaling>
          <c:orientation val="minMax"/>
        </c:scaling>
        <c:delete val="1"/>
        <c:axPos val="b"/>
        <c:numFmt formatCode="General" sourceLinked="0"/>
        <c:majorTickMark val="out"/>
        <c:minorTickMark val="none"/>
        <c:tickLblPos val="nextTo"/>
        <c:crossAx val="195744872"/>
        <c:crosses val="autoZero"/>
        <c:auto val="1"/>
        <c:lblAlgn val="ctr"/>
        <c:lblOffset val="100"/>
        <c:noMultiLvlLbl val="0"/>
      </c:catAx>
      <c:valAx>
        <c:axId val="195744872"/>
        <c:scaling>
          <c:orientation val="minMax"/>
          <c:max val="40"/>
        </c:scaling>
        <c:delete val="1"/>
        <c:axPos val="l"/>
        <c:majorGridlines/>
        <c:numFmt formatCode="General" sourceLinked="1"/>
        <c:majorTickMark val="out"/>
        <c:minorTickMark val="none"/>
        <c:tickLblPos val="nextTo"/>
        <c:crossAx val="195744480"/>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114563"/>
              </a:solidFill>
              <a:ln w="19050">
                <a:noFill/>
              </a:ln>
              <a:effectLst/>
            </c:spPr>
            <c:extLst xmlns:c16r2="http://schemas.microsoft.com/office/drawing/2015/06/chart">
              <c:ext xmlns:c16="http://schemas.microsoft.com/office/drawing/2014/chart" uri="{C3380CC4-5D6E-409C-BE32-E72D297353CC}">
                <c16:uniqueId val="{00000001-69B8-4349-B082-7E76A249F76A}"/>
              </c:ext>
            </c:extLst>
          </c:dPt>
          <c:dPt>
            <c:idx val="1"/>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02-69B8-4349-B082-7E76A249F76A}"/>
              </c:ext>
            </c:extLst>
          </c:dPt>
          <c:dLbls>
            <c:dLbl>
              <c:idx val="0"/>
              <c:delete val="1"/>
              <c:extLst>
                <c:ext xmlns:c15="http://schemas.microsoft.com/office/drawing/2012/chart" uri="{CE6537A1-D6FC-4f65-9D91-7224C49458BB}"/>
              </c:extLst>
            </c:dLbl>
            <c:spPr>
              <a:noFill/>
              <a:ln>
                <a:noFill/>
              </a:ln>
              <a:effectLst/>
            </c:spPr>
            <c:txPr>
              <a:bodyPr/>
              <a:lstStyle/>
              <a:p>
                <a:pPr>
                  <a:defRPr sz="1800" b="1">
                    <a:solidFill>
                      <a:schemeClr val="tx1"/>
                    </a:solidFill>
                    <a:latin typeface="Constantia" pitchFamily="18" charset="0"/>
                  </a:defRPr>
                </a:pPr>
                <a:endParaRPr lang="es-CO"/>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formatCode="0%">
                  <c:v>1</c:v>
                </c:pt>
              </c:numCache>
            </c:numRef>
          </c:val>
          <c:extLst xmlns:c16r2="http://schemas.microsoft.com/office/drawing/2015/06/chart">
            <c:ext xmlns:c16="http://schemas.microsoft.com/office/drawing/2014/chart" uri="{C3380CC4-5D6E-409C-BE32-E72D297353CC}">
              <c16:uniqueId val="{00000000-69B8-4349-B082-7E76A249F76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176490"/>
              </a:solidFill>
              <a:ln w="19050">
                <a:noFill/>
              </a:ln>
              <a:effectLst/>
            </c:spPr>
            <c:extLst xmlns:c16r2="http://schemas.microsoft.com/office/drawing/2015/06/chart">
              <c:ext xmlns:c16="http://schemas.microsoft.com/office/drawing/2014/chart" uri="{C3380CC4-5D6E-409C-BE32-E72D297353CC}">
                <c16:uniqueId val="{00000001-69B8-4349-B082-7E76A249F76A}"/>
              </c:ext>
            </c:extLst>
          </c:dPt>
          <c:dPt>
            <c:idx val="1"/>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02-69B8-4349-B082-7E76A249F76A}"/>
              </c:ext>
            </c:extLst>
          </c:dPt>
          <c:cat>
            <c:strRef>
              <c:f>Sheet1!$A$2:$A$3</c:f>
              <c:strCache>
                <c:ptCount val="2"/>
                <c:pt idx="0">
                  <c:v>1st Qtr</c:v>
                </c:pt>
                <c:pt idx="1">
                  <c:v>2nd Qtr</c:v>
                </c:pt>
              </c:strCache>
            </c:strRef>
          </c:cat>
          <c:val>
            <c:numRef>
              <c:f>Sheet1!$B$2:$B$3</c:f>
              <c:numCache>
                <c:formatCode>0%</c:formatCode>
                <c:ptCount val="2"/>
                <c:pt idx="0">
                  <c:v>1.1000000000000001</c:v>
                </c:pt>
                <c:pt idx="1">
                  <c:v>0</c:v>
                </c:pt>
              </c:numCache>
            </c:numRef>
          </c:val>
          <c:extLst xmlns:c16r2="http://schemas.microsoft.com/office/drawing/2015/06/chart">
            <c:ext xmlns:c16="http://schemas.microsoft.com/office/drawing/2014/chart" uri="{C3380CC4-5D6E-409C-BE32-E72D297353CC}">
              <c16:uniqueId val="{00000000-69B8-4349-B082-7E76A249F76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spPr>
            <a:solidFill>
              <a:srgbClr val="00415A"/>
            </a:solidFill>
          </c:spPr>
          <c:invertIfNegative val="0"/>
          <c:dPt>
            <c:idx val="0"/>
            <c:invertIfNegative val="0"/>
            <c:bubble3D val="0"/>
            <c:spPr>
              <a:solidFill>
                <a:srgbClr val="114563"/>
              </a:solidFill>
            </c:spPr>
          </c:dPt>
          <c:dPt>
            <c:idx val="1"/>
            <c:invertIfNegative val="0"/>
            <c:bubble3D val="0"/>
            <c:spPr>
              <a:solidFill>
                <a:srgbClr val="CAD3E3"/>
              </a:solidFill>
            </c:spPr>
          </c:dPt>
          <c:cat>
            <c:strRef>
              <c:f>Hoja1!$A$2:$A$3</c:f>
              <c:strCache>
                <c:ptCount val="2"/>
                <c:pt idx="0">
                  <c:v>Planeado</c:v>
                </c:pt>
                <c:pt idx="1">
                  <c:v>Ejecutado</c:v>
                </c:pt>
              </c:strCache>
            </c:strRef>
          </c:cat>
          <c:val>
            <c:numRef>
              <c:f>Hoja1!$B$2:$B$3</c:f>
              <c:numCache>
                <c:formatCode>General</c:formatCode>
                <c:ptCount val="2"/>
                <c:pt idx="0">
                  <c:v>23</c:v>
                </c:pt>
                <c:pt idx="1">
                  <c:v>23</c:v>
                </c:pt>
              </c:numCache>
            </c:numRef>
          </c:val>
        </c:ser>
        <c:ser>
          <c:idx val="1"/>
          <c:order val="1"/>
          <c:tx>
            <c:strRef>
              <c:f>Hoja1!$C$1</c:f>
              <c:strCache>
                <c:ptCount val="1"/>
                <c:pt idx="0">
                  <c:v>Serie 2</c:v>
                </c:pt>
              </c:strCache>
            </c:strRef>
          </c:tx>
          <c:spPr>
            <a:solidFill>
              <a:srgbClr val="FFC000"/>
            </a:solidFill>
          </c:spPr>
          <c:invertIfNegative val="0"/>
          <c:dPt>
            <c:idx val="0"/>
            <c:invertIfNegative val="0"/>
            <c:bubble3D val="0"/>
            <c:spPr>
              <a:solidFill>
                <a:srgbClr val="00415A"/>
              </a:solidFill>
            </c:spPr>
          </c:dPt>
          <c:dPt>
            <c:idx val="1"/>
            <c:invertIfNegative val="0"/>
            <c:bubble3D val="0"/>
            <c:spPr>
              <a:solidFill>
                <a:schemeClr val="accent6"/>
              </a:solidFill>
            </c:spPr>
          </c:dPt>
          <c:cat>
            <c:strRef>
              <c:f>Hoja1!$A$2:$A$3</c:f>
              <c:strCache>
                <c:ptCount val="2"/>
                <c:pt idx="0">
                  <c:v>Planeado</c:v>
                </c:pt>
                <c:pt idx="1">
                  <c:v>Ejecutado</c:v>
                </c:pt>
              </c:strCache>
            </c:strRef>
          </c:cat>
          <c:val>
            <c:numRef>
              <c:f>Hoja1!$C$2:$C$3</c:f>
              <c:numCache>
                <c:formatCode>General</c:formatCode>
                <c:ptCount val="2"/>
              </c:numCache>
            </c:numRef>
          </c:val>
        </c:ser>
        <c:dLbls>
          <c:showLegendKey val="0"/>
          <c:showVal val="0"/>
          <c:showCatName val="0"/>
          <c:showSerName val="0"/>
          <c:showPercent val="0"/>
          <c:showBubbleSize val="0"/>
        </c:dLbls>
        <c:gapWidth val="150"/>
        <c:shape val="cylinder"/>
        <c:axId val="195746440"/>
        <c:axId val="197390160"/>
        <c:axId val="0"/>
      </c:bar3DChart>
      <c:catAx>
        <c:axId val="195746440"/>
        <c:scaling>
          <c:orientation val="minMax"/>
        </c:scaling>
        <c:delete val="1"/>
        <c:axPos val="b"/>
        <c:numFmt formatCode="General" sourceLinked="0"/>
        <c:majorTickMark val="out"/>
        <c:minorTickMark val="none"/>
        <c:tickLblPos val="nextTo"/>
        <c:crossAx val="197390160"/>
        <c:crosses val="autoZero"/>
        <c:auto val="1"/>
        <c:lblAlgn val="ctr"/>
        <c:lblOffset val="100"/>
        <c:noMultiLvlLbl val="0"/>
      </c:catAx>
      <c:valAx>
        <c:axId val="197390160"/>
        <c:scaling>
          <c:orientation val="minMax"/>
          <c:max val="40"/>
        </c:scaling>
        <c:delete val="1"/>
        <c:axPos val="l"/>
        <c:majorGridlines/>
        <c:numFmt formatCode="General" sourceLinked="1"/>
        <c:majorTickMark val="out"/>
        <c:minorTickMark val="none"/>
        <c:tickLblPos val="nextTo"/>
        <c:crossAx val="195746440"/>
        <c:crosses val="autoZero"/>
        <c:crossBetween val="between"/>
      </c:valAx>
      <c:spPr>
        <a:noFill/>
        <a:ln w="25400">
          <a:noFill/>
        </a:ln>
      </c:spPr>
    </c:plotArea>
    <c:plotVisOnly val="1"/>
    <c:dispBlanksAs val="gap"/>
    <c:showDLblsOverMax val="0"/>
  </c:chart>
  <c:txPr>
    <a:bodyPr/>
    <a:lstStyle/>
    <a:p>
      <a:pPr>
        <a:defRPr sz="1800"/>
      </a:pPr>
      <a:endParaRPr lang="es-CO"/>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spPr>
            <a:solidFill>
              <a:srgbClr val="00415A"/>
            </a:solidFill>
          </c:spPr>
          <c:invertIfNegative val="0"/>
          <c:dPt>
            <c:idx val="1"/>
            <c:invertIfNegative val="0"/>
            <c:bubble3D val="0"/>
            <c:spPr>
              <a:solidFill>
                <a:srgbClr val="CAD3E3"/>
              </a:solidFill>
            </c:spPr>
          </c:dPt>
          <c:cat>
            <c:strRef>
              <c:f>Hoja1!$A$2:$A$3</c:f>
              <c:strCache>
                <c:ptCount val="2"/>
                <c:pt idx="0">
                  <c:v>Planeado</c:v>
                </c:pt>
                <c:pt idx="1">
                  <c:v>Ejecutado</c:v>
                </c:pt>
              </c:strCache>
            </c:strRef>
          </c:cat>
          <c:val>
            <c:numRef>
              <c:f>Hoja1!$B$2:$B$3</c:f>
              <c:numCache>
                <c:formatCode>General</c:formatCode>
                <c:ptCount val="2"/>
                <c:pt idx="0">
                  <c:v>16</c:v>
                </c:pt>
                <c:pt idx="1">
                  <c:v>16</c:v>
                </c:pt>
              </c:numCache>
            </c:numRef>
          </c:val>
        </c:ser>
        <c:ser>
          <c:idx val="1"/>
          <c:order val="1"/>
          <c:tx>
            <c:strRef>
              <c:f>Hoja1!$C$1</c:f>
              <c:strCache>
                <c:ptCount val="1"/>
                <c:pt idx="0">
                  <c:v>Serie 2</c:v>
                </c:pt>
              </c:strCache>
            </c:strRef>
          </c:tx>
          <c:spPr>
            <a:solidFill>
              <a:srgbClr val="FFC000"/>
            </a:solidFill>
          </c:spPr>
          <c:invertIfNegative val="0"/>
          <c:dPt>
            <c:idx val="0"/>
            <c:invertIfNegative val="0"/>
            <c:bubble3D val="0"/>
            <c:spPr>
              <a:solidFill>
                <a:srgbClr val="00415A"/>
              </a:solidFill>
            </c:spPr>
          </c:dPt>
          <c:dPt>
            <c:idx val="1"/>
            <c:invertIfNegative val="0"/>
            <c:bubble3D val="0"/>
            <c:spPr>
              <a:solidFill>
                <a:schemeClr val="accent6"/>
              </a:solidFill>
            </c:spPr>
          </c:dPt>
          <c:cat>
            <c:strRef>
              <c:f>Hoja1!$A$2:$A$3</c:f>
              <c:strCache>
                <c:ptCount val="2"/>
                <c:pt idx="0">
                  <c:v>Planeado</c:v>
                </c:pt>
                <c:pt idx="1">
                  <c:v>Ejecutado</c:v>
                </c:pt>
              </c:strCache>
            </c:strRef>
          </c:cat>
          <c:val>
            <c:numRef>
              <c:f>Hoja1!$C$2:$C$3</c:f>
              <c:numCache>
                <c:formatCode>General</c:formatCode>
                <c:ptCount val="2"/>
              </c:numCache>
            </c:numRef>
          </c:val>
        </c:ser>
        <c:dLbls>
          <c:showLegendKey val="0"/>
          <c:showVal val="0"/>
          <c:showCatName val="0"/>
          <c:showSerName val="0"/>
          <c:showPercent val="0"/>
          <c:showBubbleSize val="0"/>
        </c:dLbls>
        <c:gapWidth val="150"/>
        <c:shape val="cylinder"/>
        <c:axId val="197390944"/>
        <c:axId val="197391336"/>
        <c:axId val="0"/>
      </c:bar3DChart>
      <c:catAx>
        <c:axId val="197390944"/>
        <c:scaling>
          <c:orientation val="minMax"/>
        </c:scaling>
        <c:delete val="1"/>
        <c:axPos val="b"/>
        <c:numFmt formatCode="General" sourceLinked="0"/>
        <c:majorTickMark val="out"/>
        <c:minorTickMark val="none"/>
        <c:tickLblPos val="nextTo"/>
        <c:crossAx val="197391336"/>
        <c:crosses val="autoZero"/>
        <c:auto val="1"/>
        <c:lblAlgn val="ctr"/>
        <c:lblOffset val="100"/>
        <c:noMultiLvlLbl val="0"/>
      </c:catAx>
      <c:valAx>
        <c:axId val="197391336"/>
        <c:scaling>
          <c:orientation val="minMax"/>
          <c:max val="40"/>
        </c:scaling>
        <c:delete val="1"/>
        <c:axPos val="l"/>
        <c:majorGridlines/>
        <c:numFmt formatCode="General" sourceLinked="1"/>
        <c:majorTickMark val="out"/>
        <c:minorTickMark val="none"/>
        <c:tickLblPos val="nextTo"/>
        <c:crossAx val="19739094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B53621"/>
            </a:solidFill>
            <a:ln>
              <a:noFill/>
            </a:ln>
          </c:spPr>
          <c:dPt>
            <c:idx val="0"/>
            <c:bubble3D val="0"/>
            <c:spPr>
              <a:solidFill>
                <a:srgbClr val="B53621"/>
              </a:solidFill>
              <a:ln w="19050">
                <a:noFill/>
              </a:ln>
              <a:effectLst/>
            </c:spPr>
            <c:extLst xmlns:c16r2="http://schemas.microsoft.com/office/drawing/2015/06/chart">
              <c:ext xmlns:c16="http://schemas.microsoft.com/office/drawing/2014/chart" uri="{C3380CC4-5D6E-409C-BE32-E72D297353CC}">
                <c16:uniqueId val="{00000001-69B8-4349-B082-7E76A249F76A}"/>
              </c:ext>
            </c:extLst>
          </c:dPt>
          <c:dPt>
            <c:idx val="1"/>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2-69B8-4349-B082-7E76A249F76A}"/>
              </c:ext>
            </c:extLst>
          </c:dPt>
          <c:cat>
            <c:strRef>
              <c:f>Sheet1!$A$2:$A$3</c:f>
              <c:strCache>
                <c:ptCount val="2"/>
                <c:pt idx="0">
                  <c:v>1st Qtr</c:v>
                </c:pt>
                <c:pt idx="1">
                  <c:v>2nd Qtr</c:v>
                </c:pt>
              </c:strCache>
            </c:strRef>
          </c:cat>
          <c:val>
            <c:numRef>
              <c:f>Sheet1!$B$2:$B$3</c:f>
              <c:numCache>
                <c:formatCode>0%</c:formatCode>
                <c:ptCount val="2"/>
                <c:pt idx="0">
                  <c:v>0.95</c:v>
                </c:pt>
                <c:pt idx="1">
                  <c:v>0.05</c:v>
                </c:pt>
              </c:numCache>
            </c:numRef>
          </c:val>
          <c:extLst xmlns:c16r2="http://schemas.microsoft.com/office/drawing/2015/06/chart">
            <c:ext xmlns:c16="http://schemas.microsoft.com/office/drawing/2014/chart" uri="{C3380CC4-5D6E-409C-BE32-E72D297353CC}">
              <c16:uniqueId val="{00000000-69B8-4349-B082-7E76A249F76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56855819900367"/>
          <c:y val="6.6270627675031571E-2"/>
          <c:w val="0.69658002489628423"/>
          <c:h val="0.89709093396940764"/>
        </c:manualLayout>
      </c:layout>
      <c:doughnutChart>
        <c:varyColors val="1"/>
        <c:ser>
          <c:idx val="0"/>
          <c:order val="0"/>
          <c:tx>
            <c:strRef>
              <c:f>Sheet1!$B$1</c:f>
              <c:strCache>
                <c:ptCount val="1"/>
                <c:pt idx="0">
                  <c:v>Sales</c:v>
                </c:pt>
              </c:strCache>
            </c:strRef>
          </c:tx>
          <c:spPr>
            <a:ln>
              <a:noFill/>
            </a:ln>
          </c:spPr>
          <c:dPt>
            <c:idx val="0"/>
            <c:bubble3D val="0"/>
            <c:spPr>
              <a:solidFill>
                <a:schemeClr val="accent2">
                  <a:lumMod val="75000"/>
                </a:schemeClr>
              </a:solidFill>
              <a:ln w="19050">
                <a:noFill/>
              </a:ln>
              <a:effectLst/>
            </c:spPr>
            <c:extLst xmlns:c16r2="http://schemas.microsoft.com/office/drawing/2015/06/chart">
              <c:ext xmlns:c16="http://schemas.microsoft.com/office/drawing/2014/chart" uri="{C3380CC4-5D6E-409C-BE32-E72D297353CC}">
                <c16:uniqueId val="{00000001-69B8-4349-B082-7E76A249F76A}"/>
              </c:ext>
            </c:extLst>
          </c:dPt>
          <c:dPt>
            <c:idx val="1"/>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02-69B8-4349-B082-7E76A249F76A}"/>
              </c:ext>
            </c:extLst>
          </c:dPt>
          <c:dPt>
            <c:idx val="5"/>
            <c:bubble3D val="0"/>
            <c:spPr>
              <a:solidFill>
                <a:schemeClr val="accent4">
                  <a:lumMod val="75000"/>
                </a:schemeClr>
              </a:solidFill>
              <a:ln>
                <a:noFill/>
              </a:ln>
            </c:spPr>
          </c:dPt>
          <c:dPt>
            <c:idx val="6"/>
            <c:bubble3D val="0"/>
            <c:spPr>
              <a:solidFill>
                <a:schemeClr val="accent4">
                  <a:lumMod val="60000"/>
                  <a:lumOff val="40000"/>
                </a:schemeClr>
              </a:solidFill>
              <a:ln>
                <a:noFill/>
              </a:ln>
            </c:spPr>
          </c:dPt>
          <c:cat>
            <c:strRef>
              <c:f>Sheet1!$A$2:$A$8</c:f>
              <c:strCache>
                <c:ptCount val="7"/>
                <c:pt idx="4">
                  <c:v>SD</c:v>
                </c:pt>
                <c:pt idx="5">
                  <c:v>SC</c:v>
                </c:pt>
                <c:pt idx="6">
                  <c:v>T</c:v>
                </c:pt>
              </c:strCache>
            </c:strRef>
          </c:cat>
          <c:val>
            <c:numRef>
              <c:f>Sheet1!$B$2:$B$8</c:f>
              <c:numCache>
                <c:formatCode>General</c:formatCode>
                <c:ptCount val="7"/>
                <c:pt idx="5" formatCode="0%">
                  <c:v>1</c:v>
                </c:pt>
                <c:pt idx="6" formatCode="0%">
                  <c:v>0</c:v>
                </c:pt>
              </c:numCache>
            </c:numRef>
          </c:val>
          <c:extLst xmlns:c16r2="http://schemas.microsoft.com/office/drawing/2015/06/chart">
            <c:ext xmlns:c16="http://schemas.microsoft.com/office/drawing/2014/chart" uri="{C3380CC4-5D6E-409C-BE32-E72D297353CC}">
              <c16:uniqueId val="{00000000-69B8-4349-B082-7E76A249F76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view3D>
      <c:rotX val="15"/>
      <c:rotY val="20"/>
      <c:rAngAx val="1"/>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Hoja1!$B$1</c:f>
              <c:strCache>
                <c:ptCount val="1"/>
                <c:pt idx="0">
                  <c:v>Serie 1</c:v>
                </c:pt>
              </c:strCache>
            </c:strRef>
          </c:tx>
          <c:spPr>
            <a:solidFill>
              <a:schemeClr val="accent4">
                <a:tint val="77000"/>
              </a:schemeClr>
            </a:solidFill>
            <a:ln>
              <a:noFill/>
            </a:ln>
            <a:effectLst/>
            <a:sp3d/>
          </c:spPr>
          <c:invertIfNegative val="0"/>
          <c:dPt>
            <c:idx val="0"/>
            <c:invertIfNegative val="0"/>
            <c:bubble3D val="0"/>
          </c:dPt>
          <c:dPt>
            <c:idx val="1"/>
            <c:invertIfNegative val="0"/>
            <c:bubble3D val="0"/>
            <c:spPr>
              <a:solidFill>
                <a:schemeClr val="accent4">
                  <a:tint val="77000"/>
                </a:schemeClr>
              </a:solidFill>
              <a:ln>
                <a:noFill/>
              </a:ln>
              <a:effectLst/>
              <a:sp3d/>
            </c:spPr>
          </c:dPt>
          <c:cat>
            <c:strRef>
              <c:f>Hoja1!$A$2:$A$3</c:f>
              <c:strCache>
                <c:ptCount val="2"/>
                <c:pt idx="0">
                  <c:v>Planeado</c:v>
                </c:pt>
                <c:pt idx="1">
                  <c:v>Ejecutado</c:v>
                </c:pt>
              </c:strCache>
            </c:strRef>
          </c:cat>
          <c:val>
            <c:numRef>
              <c:f>Hoja1!$B$2:$B$3</c:f>
              <c:numCache>
                <c:formatCode>General</c:formatCode>
                <c:ptCount val="2"/>
                <c:pt idx="0">
                  <c:v>28</c:v>
                </c:pt>
                <c:pt idx="1">
                  <c:v>28</c:v>
                </c:pt>
              </c:numCache>
            </c:numRef>
          </c:val>
        </c:ser>
        <c:ser>
          <c:idx val="1"/>
          <c:order val="1"/>
          <c:tx>
            <c:strRef>
              <c:f>Hoja1!$C$1</c:f>
              <c:strCache>
                <c:ptCount val="1"/>
                <c:pt idx="0">
                  <c:v>Serie 2</c:v>
                </c:pt>
              </c:strCache>
            </c:strRef>
          </c:tx>
          <c:spPr>
            <a:solidFill>
              <a:schemeClr val="accent4">
                <a:shade val="76000"/>
              </a:schemeClr>
            </a:solidFill>
            <a:ln>
              <a:noFill/>
            </a:ln>
            <a:effectLst/>
            <a:sp3d/>
          </c:spPr>
          <c:invertIfNegative val="0"/>
          <c:dPt>
            <c:idx val="0"/>
            <c:invertIfNegative val="0"/>
            <c:bubble3D val="0"/>
          </c:dPt>
          <c:dPt>
            <c:idx val="1"/>
            <c:invertIfNegative val="0"/>
            <c:bubble3D val="0"/>
          </c:dPt>
          <c:cat>
            <c:strRef>
              <c:f>Hoja1!$A$2:$A$3</c:f>
              <c:strCache>
                <c:ptCount val="2"/>
                <c:pt idx="0">
                  <c:v>Planeado</c:v>
                </c:pt>
                <c:pt idx="1">
                  <c:v>Ejecutado</c:v>
                </c:pt>
              </c:strCache>
            </c:strRef>
          </c:cat>
          <c:val>
            <c:numRef>
              <c:f>Hoja1!$C$2:$C$3</c:f>
              <c:numCache>
                <c:formatCode>General</c:formatCode>
                <c:ptCount val="2"/>
              </c:numCache>
            </c:numRef>
          </c:val>
        </c:ser>
        <c:dLbls>
          <c:showLegendKey val="0"/>
          <c:showVal val="0"/>
          <c:showCatName val="0"/>
          <c:showSerName val="0"/>
          <c:showPercent val="0"/>
          <c:showBubbleSize val="0"/>
        </c:dLbls>
        <c:gapWidth val="150"/>
        <c:shape val="cylinder"/>
        <c:axId val="197393296"/>
        <c:axId val="197393688"/>
        <c:axId val="0"/>
      </c:bar3DChart>
      <c:catAx>
        <c:axId val="197393296"/>
        <c:scaling>
          <c:orientation val="minMax"/>
        </c:scaling>
        <c:delete val="1"/>
        <c:axPos val="b"/>
        <c:numFmt formatCode="General" sourceLinked="0"/>
        <c:majorTickMark val="out"/>
        <c:minorTickMark val="none"/>
        <c:tickLblPos val="nextTo"/>
        <c:crossAx val="197393688"/>
        <c:crosses val="autoZero"/>
        <c:auto val="1"/>
        <c:lblAlgn val="ctr"/>
        <c:lblOffset val="100"/>
        <c:noMultiLvlLbl val="0"/>
      </c:catAx>
      <c:valAx>
        <c:axId val="197393688"/>
        <c:scaling>
          <c:orientation val="minMax"/>
          <c:max val="40"/>
        </c:scaling>
        <c:delete val="1"/>
        <c:axPos val="l"/>
        <c:majorGridlines>
          <c:spPr>
            <a:ln w="6350" cap="flat" cmpd="sng" algn="ctr">
              <a:solidFill>
                <a:schemeClr val="tx1">
                  <a:tint val="75000"/>
                </a:schemeClr>
              </a:solidFill>
              <a:prstDash val="solid"/>
              <a:round/>
            </a:ln>
            <a:effectLst/>
          </c:spPr>
        </c:majorGridlines>
        <c:numFmt formatCode="General" sourceLinked="1"/>
        <c:majorTickMark val="out"/>
        <c:minorTickMark val="none"/>
        <c:tickLblPos val="nextTo"/>
        <c:crossAx val="197393296"/>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C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view3D>
      <c:rotX val="15"/>
      <c:rotY val="20"/>
      <c:rAngAx val="1"/>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Hoja1!$B$1</c:f>
              <c:strCache>
                <c:ptCount val="1"/>
                <c:pt idx="0">
                  <c:v>Serie 1</c:v>
                </c:pt>
              </c:strCache>
            </c:strRef>
          </c:tx>
          <c:spPr>
            <a:solidFill>
              <a:schemeClr val="accent4">
                <a:tint val="77000"/>
              </a:schemeClr>
            </a:solidFill>
            <a:ln>
              <a:noFill/>
            </a:ln>
            <a:effectLst/>
            <a:sp3d/>
          </c:spPr>
          <c:invertIfNegative val="0"/>
          <c:dPt>
            <c:idx val="0"/>
            <c:invertIfNegative val="0"/>
            <c:bubble3D val="0"/>
            <c:spPr>
              <a:solidFill>
                <a:schemeClr val="accent4">
                  <a:tint val="77000"/>
                </a:schemeClr>
              </a:solidFill>
              <a:ln>
                <a:noFill/>
              </a:ln>
              <a:effectLst/>
              <a:sp3d/>
            </c:spPr>
          </c:dPt>
          <c:dPt>
            <c:idx val="1"/>
            <c:invertIfNegative val="0"/>
            <c:bubble3D val="0"/>
            <c:spPr>
              <a:solidFill>
                <a:schemeClr val="accent4">
                  <a:tint val="77000"/>
                </a:schemeClr>
              </a:solidFill>
              <a:ln>
                <a:noFill/>
              </a:ln>
              <a:effectLst/>
              <a:sp3d/>
            </c:spPr>
          </c:dPt>
          <c:cat>
            <c:strRef>
              <c:f>Hoja1!$A$2:$A$3</c:f>
              <c:strCache>
                <c:ptCount val="2"/>
                <c:pt idx="0">
                  <c:v>Planeado</c:v>
                </c:pt>
                <c:pt idx="1">
                  <c:v>Ejecutado</c:v>
                </c:pt>
              </c:strCache>
            </c:strRef>
          </c:cat>
          <c:val>
            <c:numRef>
              <c:f>Hoja1!$B$2:$B$3</c:f>
              <c:numCache>
                <c:formatCode>General</c:formatCode>
                <c:ptCount val="2"/>
                <c:pt idx="0">
                  <c:v>23</c:v>
                </c:pt>
                <c:pt idx="1">
                  <c:v>23</c:v>
                </c:pt>
              </c:numCache>
            </c:numRef>
          </c:val>
        </c:ser>
        <c:ser>
          <c:idx val="1"/>
          <c:order val="1"/>
          <c:tx>
            <c:strRef>
              <c:f>Hoja1!$C$1</c:f>
              <c:strCache>
                <c:ptCount val="1"/>
                <c:pt idx="0">
                  <c:v>Serie 2</c:v>
                </c:pt>
              </c:strCache>
            </c:strRef>
          </c:tx>
          <c:spPr>
            <a:solidFill>
              <a:schemeClr val="accent4">
                <a:shade val="76000"/>
              </a:schemeClr>
            </a:solidFill>
            <a:ln>
              <a:noFill/>
            </a:ln>
            <a:effectLst/>
            <a:sp3d/>
          </c:spPr>
          <c:invertIfNegative val="0"/>
          <c:dPt>
            <c:idx val="0"/>
            <c:invertIfNegative val="0"/>
            <c:bubble3D val="0"/>
          </c:dPt>
          <c:dPt>
            <c:idx val="1"/>
            <c:invertIfNegative val="0"/>
            <c:bubble3D val="0"/>
          </c:dPt>
          <c:cat>
            <c:strRef>
              <c:f>Hoja1!$A$2:$A$3</c:f>
              <c:strCache>
                <c:ptCount val="2"/>
                <c:pt idx="0">
                  <c:v>Planeado</c:v>
                </c:pt>
                <c:pt idx="1">
                  <c:v>Ejecutado</c:v>
                </c:pt>
              </c:strCache>
            </c:strRef>
          </c:cat>
          <c:val>
            <c:numRef>
              <c:f>Hoja1!$C$2:$C$3</c:f>
              <c:numCache>
                <c:formatCode>General</c:formatCode>
                <c:ptCount val="2"/>
              </c:numCache>
            </c:numRef>
          </c:val>
        </c:ser>
        <c:dLbls>
          <c:showLegendKey val="0"/>
          <c:showVal val="0"/>
          <c:showCatName val="0"/>
          <c:showSerName val="0"/>
          <c:showPercent val="0"/>
          <c:showBubbleSize val="0"/>
        </c:dLbls>
        <c:gapWidth val="150"/>
        <c:shape val="cylinder"/>
        <c:axId val="197782128"/>
        <c:axId val="197782520"/>
        <c:axId val="0"/>
      </c:bar3DChart>
      <c:catAx>
        <c:axId val="197782128"/>
        <c:scaling>
          <c:orientation val="minMax"/>
        </c:scaling>
        <c:delete val="1"/>
        <c:axPos val="b"/>
        <c:numFmt formatCode="General" sourceLinked="0"/>
        <c:majorTickMark val="out"/>
        <c:minorTickMark val="none"/>
        <c:tickLblPos val="nextTo"/>
        <c:crossAx val="197782520"/>
        <c:crosses val="autoZero"/>
        <c:auto val="1"/>
        <c:lblAlgn val="ctr"/>
        <c:lblOffset val="100"/>
        <c:noMultiLvlLbl val="0"/>
      </c:catAx>
      <c:valAx>
        <c:axId val="197782520"/>
        <c:scaling>
          <c:orientation val="minMax"/>
          <c:max val="40"/>
        </c:scaling>
        <c:delete val="1"/>
        <c:axPos val="l"/>
        <c:majorGridlines>
          <c:spPr>
            <a:ln w="6350" cap="flat" cmpd="sng" algn="ctr">
              <a:solidFill>
                <a:schemeClr val="tx1">
                  <a:tint val="75000"/>
                </a:schemeClr>
              </a:solidFill>
              <a:prstDash val="solid"/>
              <a:round/>
            </a:ln>
            <a:effectLst/>
          </c:spPr>
        </c:majorGridlines>
        <c:numFmt formatCode="General" sourceLinked="1"/>
        <c:majorTickMark val="out"/>
        <c:minorTickMark val="none"/>
        <c:tickLblPos val="nextTo"/>
        <c:crossAx val="197782128"/>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s-C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invertIfNegative val="0"/>
          <c:cat>
            <c:strRef>
              <c:f>Hoja1!$A$2:$A$3</c:f>
              <c:strCache>
                <c:ptCount val="2"/>
                <c:pt idx="0">
                  <c:v>Planeado</c:v>
                </c:pt>
                <c:pt idx="1">
                  <c:v>Ejecutado</c:v>
                </c:pt>
              </c:strCache>
            </c:strRef>
          </c:cat>
          <c:val>
            <c:numRef>
              <c:f>Hoja1!$B$2:$B$3</c:f>
              <c:numCache>
                <c:formatCode>General</c:formatCode>
                <c:ptCount val="2"/>
                <c:pt idx="0">
                  <c:v>28</c:v>
                </c:pt>
                <c:pt idx="1">
                  <c:v>33</c:v>
                </c:pt>
              </c:numCache>
            </c:numRef>
          </c:val>
        </c:ser>
        <c:ser>
          <c:idx val="1"/>
          <c:order val="1"/>
          <c:tx>
            <c:strRef>
              <c:f>Hoja1!$C$1</c:f>
              <c:strCache>
                <c:ptCount val="1"/>
                <c:pt idx="0">
                  <c:v>Serie 2</c:v>
                </c:pt>
              </c:strCache>
            </c:strRef>
          </c:tx>
          <c:invertIfNegative val="0"/>
          <c:cat>
            <c:strRef>
              <c:f>Hoja1!$A$2:$A$3</c:f>
              <c:strCache>
                <c:ptCount val="2"/>
                <c:pt idx="0">
                  <c:v>Planeado</c:v>
                </c:pt>
                <c:pt idx="1">
                  <c:v>Ejecutado</c:v>
                </c:pt>
              </c:strCache>
            </c:strRef>
          </c:cat>
          <c:val>
            <c:numRef>
              <c:f>Hoja1!$C$2:$C$3</c:f>
              <c:numCache>
                <c:formatCode>General</c:formatCode>
                <c:ptCount val="2"/>
              </c:numCache>
            </c:numRef>
          </c:val>
        </c:ser>
        <c:dLbls>
          <c:showLegendKey val="0"/>
          <c:showVal val="0"/>
          <c:showCatName val="0"/>
          <c:showSerName val="0"/>
          <c:showPercent val="0"/>
          <c:showBubbleSize val="0"/>
        </c:dLbls>
        <c:gapWidth val="150"/>
        <c:shape val="cylinder"/>
        <c:axId val="197785264"/>
        <c:axId val="193861392"/>
        <c:axId val="0"/>
      </c:bar3DChart>
      <c:catAx>
        <c:axId val="197785264"/>
        <c:scaling>
          <c:orientation val="minMax"/>
        </c:scaling>
        <c:delete val="1"/>
        <c:axPos val="b"/>
        <c:numFmt formatCode="General" sourceLinked="0"/>
        <c:majorTickMark val="out"/>
        <c:minorTickMark val="none"/>
        <c:tickLblPos val="nextTo"/>
        <c:crossAx val="193861392"/>
        <c:crosses val="autoZero"/>
        <c:auto val="1"/>
        <c:lblAlgn val="ctr"/>
        <c:lblOffset val="100"/>
        <c:noMultiLvlLbl val="0"/>
      </c:catAx>
      <c:valAx>
        <c:axId val="193861392"/>
        <c:scaling>
          <c:orientation val="minMax"/>
          <c:max val="40"/>
        </c:scaling>
        <c:delete val="1"/>
        <c:axPos val="l"/>
        <c:minorGridlines/>
        <c:numFmt formatCode="General" sourceLinked="1"/>
        <c:majorTickMark val="out"/>
        <c:minorTickMark val="none"/>
        <c:tickLblPos val="nextTo"/>
        <c:crossAx val="19778526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invertIfNegative val="0"/>
          <c:cat>
            <c:strRef>
              <c:f>Hoja1!$A$2:$A$3</c:f>
              <c:strCache>
                <c:ptCount val="2"/>
                <c:pt idx="0">
                  <c:v>Planeado</c:v>
                </c:pt>
                <c:pt idx="1">
                  <c:v>Ejecutado</c:v>
                </c:pt>
              </c:strCache>
            </c:strRef>
          </c:cat>
          <c:val>
            <c:numRef>
              <c:f>Hoja1!$B$2:$B$3</c:f>
              <c:numCache>
                <c:formatCode>General</c:formatCode>
                <c:ptCount val="2"/>
                <c:pt idx="0">
                  <c:v>24</c:v>
                </c:pt>
                <c:pt idx="1">
                  <c:v>25</c:v>
                </c:pt>
              </c:numCache>
            </c:numRef>
          </c:val>
        </c:ser>
        <c:ser>
          <c:idx val="1"/>
          <c:order val="1"/>
          <c:tx>
            <c:strRef>
              <c:f>Hoja1!$C$1</c:f>
              <c:strCache>
                <c:ptCount val="1"/>
                <c:pt idx="0">
                  <c:v>Serie 2</c:v>
                </c:pt>
              </c:strCache>
            </c:strRef>
          </c:tx>
          <c:invertIfNegative val="0"/>
          <c:cat>
            <c:strRef>
              <c:f>Hoja1!$A$2:$A$3</c:f>
              <c:strCache>
                <c:ptCount val="2"/>
                <c:pt idx="0">
                  <c:v>Planeado</c:v>
                </c:pt>
                <c:pt idx="1">
                  <c:v>Ejecutado</c:v>
                </c:pt>
              </c:strCache>
            </c:strRef>
          </c:cat>
          <c:val>
            <c:numRef>
              <c:f>Hoja1!$C$2:$C$3</c:f>
              <c:numCache>
                <c:formatCode>General</c:formatCode>
                <c:ptCount val="2"/>
              </c:numCache>
            </c:numRef>
          </c:val>
        </c:ser>
        <c:dLbls>
          <c:showLegendKey val="0"/>
          <c:showVal val="0"/>
          <c:showCatName val="0"/>
          <c:showSerName val="0"/>
          <c:showPercent val="0"/>
          <c:showBubbleSize val="0"/>
        </c:dLbls>
        <c:gapWidth val="150"/>
        <c:shape val="cylinder"/>
        <c:axId val="197657864"/>
        <c:axId val="197658256"/>
        <c:axId val="0"/>
      </c:bar3DChart>
      <c:catAx>
        <c:axId val="197657864"/>
        <c:scaling>
          <c:orientation val="minMax"/>
        </c:scaling>
        <c:delete val="1"/>
        <c:axPos val="b"/>
        <c:numFmt formatCode="General" sourceLinked="0"/>
        <c:majorTickMark val="out"/>
        <c:minorTickMark val="none"/>
        <c:tickLblPos val="nextTo"/>
        <c:crossAx val="197658256"/>
        <c:crosses val="autoZero"/>
        <c:auto val="1"/>
        <c:lblAlgn val="ctr"/>
        <c:lblOffset val="100"/>
        <c:noMultiLvlLbl val="0"/>
      </c:catAx>
      <c:valAx>
        <c:axId val="197658256"/>
        <c:scaling>
          <c:orientation val="minMax"/>
          <c:max val="40"/>
        </c:scaling>
        <c:delete val="1"/>
        <c:axPos val="l"/>
        <c:minorGridlines/>
        <c:numFmt formatCode="General" sourceLinked="1"/>
        <c:majorTickMark val="out"/>
        <c:minorTickMark val="none"/>
        <c:tickLblPos val="nextTo"/>
        <c:crossAx val="19765786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invertIfNegative val="0"/>
          <c:cat>
            <c:strRef>
              <c:f>Hoja1!$A$2:$A$3</c:f>
              <c:strCache>
                <c:ptCount val="2"/>
                <c:pt idx="0">
                  <c:v>Planeado</c:v>
                </c:pt>
                <c:pt idx="1">
                  <c:v>Ejecutado</c:v>
                </c:pt>
              </c:strCache>
            </c:strRef>
          </c:cat>
          <c:val>
            <c:numRef>
              <c:f>Hoja1!$B$2:$B$3</c:f>
              <c:numCache>
                <c:formatCode>General</c:formatCode>
                <c:ptCount val="2"/>
                <c:pt idx="0">
                  <c:v>51</c:v>
                </c:pt>
                <c:pt idx="1">
                  <c:v>33</c:v>
                </c:pt>
              </c:numCache>
            </c:numRef>
          </c:val>
        </c:ser>
        <c:ser>
          <c:idx val="1"/>
          <c:order val="1"/>
          <c:tx>
            <c:strRef>
              <c:f>Hoja1!$C$1</c:f>
              <c:strCache>
                <c:ptCount val="1"/>
                <c:pt idx="0">
                  <c:v>Serie 2</c:v>
                </c:pt>
              </c:strCache>
            </c:strRef>
          </c:tx>
          <c:invertIfNegative val="0"/>
          <c:cat>
            <c:strRef>
              <c:f>Hoja1!$A$2:$A$3</c:f>
              <c:strCache>
                <c:ptCount val="2"/>
                <c:pt idx="0">
                  <c:v>Planeado</c:v>
                </c:pt>
                <c:pt idx="1">
                  <c:v>Ejecutado</c:v>
                </c:pt>
              </c:strCache>
            </c:strRef>
          </c:cat>
          <c:val>
            <c:numRef>
              <c:f>Hoja1!$C$2:$C$3</c:f>
              <c:numCache>
                <c:formatCode>General</c:formatCode>
                <c:ptCount val="2"/>
              </c:numCache>
            </c:numRef>
          </c:val>
        </c:ser>
        <c:dLbls>
          <c:showLegendKey val="0"/>
          <c:showVal val="0"/>
          <c:showCatName val="0"/>
          <c:showSerName val="0"/>
          <c:showPercent val="0"/>
          <c:showBubbleSize val="0"/>
        </c:dLbls>
        <c:gapWidth val="150"/>
        <c:shape val="cylinder"/>
        <c:axId val="197659432"/>
        <c:axId val="197659824"/>
        <c:axId val="0"/>
      </c:bar3DChart>
      <c:catAx>
        <c:axId val="197659432"/>
        <c:scaling>
          <c:orientation val="minMax"/>
        </c:scaling>
        <c:delete val="1"/>
        <c:axPos val="b"/>
        <c:numFmt formatCode="General" sourceLinked="0"/>
        <c:majorTickMark val="out"/>
        <c:minorTickMark val="none"/>
        <c:tickLblPos val="nextTo"/>
        <c:crossAx val="197659824"/>
        <c:crosses val="autoZero"/>
        <c:auto val="1"/>
        <c:lblAlgn val="ctr"/>
        <c:lblOffset val="100"/>
        <c:noMultiLvlLbl val="0"/>
      </c:catAx>
      <c:valAx>
        <c:axId val="197659824"/>
        <c:scaling>
          <c:orientation val="minMax"/>
          <c:max val="40"/>
        </c:scaling>
        <c:delete val="1"/>
        <c:axPos val="l"/>
        <c:minorGridlines/>
        <c:numFmt formatCode="General" sourceLinked="1"/>
        <c:majorTickMark val="out"/>
        <c:minorTickMark val="none"/>
        <c:tickLblPos val="nextTo"/>
        <c:crossAx val="197659432"/>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invertIfNegative val="0"/>
          <c:cat>
            <c:strRef>
              <c:f>Hoja1!$A$2:$A$3</c:f>
              <c:strCache>
                <c:ptCount val="2"/>
                <c:pt idx="0">
                  <c:v>Planeado</c:v>
                </c:pt>
                <c:pt idx="1">
                  <c:v>Ejecutado</c:v>
                </c:pt>
              </c:strCache>
            </c:strRef>
          </c:cat>
          <c:val>
            <c:numRef>
              <c:f>Hoja1!$B$2:$B$3</c:f>
              <c:numCache>
                <c:formatCode>General</c:formatCode>
                <c:ptCount val="2"/>
                <c:pt idx="0">
                  <c:v>29</c:v>
                </c:pt>
                <c:pt idx="1">
                  <c:v>30</c:v>
                </c:pt>
              </c:numCache>
            </c:numRef>
          </c:val>
        </c:ser>
        <c:ser>
          <c:idx val="1"/>
          <c:order val="1"/>
          <c:tx>
            <c:strRef>
              <c:f>Hoja1!$C$1</c:f>
              <c:strCache>
                <c:ptCount val="1"/>
                <c:pt idx="0">
                  <c:v>Serie 2</c:v>
                </c:pt>
              </c:strCache>
            </c:strRef>
          </c:tx>
          <c:invertIfNegative val="0"/>
          <c:cat>
            <c:strRef>
              <c:f>Hoja1!$A$2:$A$3</c:f>
              <c:strCache>
                <c:ptCount val="2"/>
                <c:pt idx="0">
                  <c:v>Planeado</c:v>
                </c:pt>
                <c:pt idx="1">
                  <c:v>Ejecutado</c:v>
                </c:pt>
              </c:strCache>
            </c:strRef>
          </c:cat>
          <c:val>
            <c:numRef>
              <c:f>Hoja1!$C$2:$C$3</c:f>
              <c:numCache>
                <c:formatCode>General</c:formatCode>
                <c:ptCount val="2"/>
              </c:numCache>
            </c:numRef>
          </c:val>
        </c:ser>
        <c:dLbls>
          <c:showLegendKey val="0"/>
          <c:showVal val="0"/>
          <c:showCatName val="0"/>
          <c:showSerName val="0"/>
          <c:showPercent val="0"/>
          <c:showBubbleSize val="0"/>
        </c:dLbls>
        <c:gapWidth val="150"/>
        <c:shape val="cylinder"/>
        <c:axId val="197660608"/>
        <c:axId val="197661000"/>
        <c:axId val="0"/>
      </c:bar3DChart>
      <c:catAx>
        <c:axId val="197660608"/>
        <c:scaling>
          <c:orientation val="minMax"/>
        </c:scaling>
        <c:delete val="1"/>
        <c:axPos val="b"/>
        <c:numFmt formatCode="General" sourceLinked="0"/>
        <c:majorTickMark val="out"/>
        <c:minorTickMark val="none"/>
        <c:tickLblPos val="nextTo"/>
        <c:crossAx val="197661000"/>
        <c:crosses val="autoZero"/>
        <c:auto val="1"/>
        <c:lblAlgn val="ctr"/>
        <c:lblOffset val="100"/>
        <c:noMultiLvlLbl val="0"/>
      </c:catAx>
      <c:valAx>
        <c:axId val="197661000"/>
        <c:scaling>
          <c:orientation val="minMax"/>
          <c:max val="40"/>
        </c:scaling>
        <c:delete val="1"/>
        <c:axPos val="l"/>
        <c:minorGridlines/>
        <c:numFmt formatCode="General" sourceLinked="1"/>
        <c:majorTickMark val="out"/>
        <c:minorTickMark val="none"/>
        <c:tickLblPos val="nextTo"/>
        <c:crossAx val="197660608"/>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spPr>
            <a:solidFill>
              <a:srgbClr val="00415A"/>
            </a:solidFill>
          </c:spPr>
          <c:invertIfNegative val="0"/>
          <c:dPt>
            <c:idx val="1"/>
            <c:invertIfNegative val="0"/>
            <c:bubble3D val="0"/>
            <c:spPr>
              <a:solidFill>
                <a:schemeClr val="accent5">
                  <a:lumMod val="75000"/>
                </a:schemeClr>
              </a:solidFill>
            </c:spPr>
          </c:dPt>
          <c:cat>
            <c:strRef>
              <c:f>Hoja1!$A$2:$A$3</c:f>
              <c:strCache>
                <c:ptCount val="2"/>
                <c:pt idx="0">
                  <c:v>Planeado</c:v>
                </c:pt>
                <c:pt idx="1">
                  <c:v>Ejecutado</c:v>
                </c:pt>
              </c:strCache>
            </c:strRef>
          </c:cat>
          <c:val>
            <c:numRef>
              <c:f>Hoja1!$B$2:$B$3</c:f>
              <c:numCache>
                <c:formatCode>General</c:formatCode>
                <c:ptCount val="2"/>
                <c:pt idx="0">
                  <c:v>27</c:v>
                </c:pt>
                <c:pt idx="1">
                  <c:v>27</c:v>
                </c:pt>
              </c:numCache>
            </c:numRef>
          </c:val>
        </c:ser>
        <c:ser>
          <c:idx val="1"/>
          <c:order val="1"/>
          <c:tx>
            <c:strRef>
              <c:f>Hoja1!$C$1</c:f>
              <c:strCache>
                <c:ptCount val="1"/>
                <c:pt idx="0">
                  <c:v>Serie 2</c:v>
                </c:pt>
              </c:strCache>
            </c:strRef>
          </c:tx>
          <c:spPr>
            <a:solidFill>
              <a:srgbClr val="92D050"/>
            </a:solidFill>
          </c:spPr>
          <c:invertIfNegative val="0"/>
          <c:cat>
            <c:strRef>
              <c:f>Hoja1!$A$2:$A$3</c:f>
              <c:strCache>
                <c:ptCount val="2"/>
                <c:pt idx="0">
                  <c:v>Planeado</c:v>
                </c:pt>
                <c:pt idx="1">
                  <c:v>Ejecutado</c:v>
                </c:pt>
              </c:strCache>
            </c:strRef>
          </c:cat>
          <c:val>
            <c:numRef>
              <c:f>Hoja1!$C$2:$C$3</c:f>
              <c:numCache>
                <c:formatCode>General</c:formatCode>
                <c:ptCount val="2"/>
                <c:pt idx="1">
                  <c:v>3</c:v>
                </c:pt>
              </c:numCache>
            </c:numRef>
          </c:val>
        </c:ser>
        <c:dLbls>
          <c:showLegendKey val="0"/>
          <c:showVal val="0"/>
          <c:showCatName val="0"/>
          <c:showSerName val="0"/>
          <c:showPercent val="0"/>
          <c:showBubbleSize val="0"/>
        </c:dLbls>
        <c:gapWidth val="150"/>
        <c:shape val="cylinder"/>
        <c:axId val="193862176"/>
        <c:axId val="193862568"/>
        <c:axId val="0"/>
      </c:bar3DChart>
      <c:catAx>
        <c:axId val="193862176"/>
        <c:scaling>
          <c:orientation val="minMax"/>
        </c:scaling>
        <c:delete val="1"/>
        <c:axPos val="b"/>
        <c:numFmt formatCode="General" sourceLinked="0"/>
        <c:majorTickMark val="out"/>
        <c:minorTickMark val="none"/>
        <c:tickLblPos val="nextTo"/>
        <c:crossAx val="193862568"/>
        <c:crosses val="autoZero"/>
        <c:auto val="1"/>
        <c:lblAlgn val="ctr"/>
        <c:lblOffset val="100"/>
        <c:noMultiLvlLbl val="0"/>
      </c:catAx>
      <c:valAx>
        <c:axId val="193862568"/>
        <c:scaling>
          <c:orientation val="minMax"/>
          <c:max val="40"/>
        </c:scaling>
        <c:delete val="1"/>
        <c:axPos val="l"/>
        <c:majorGridlines>
          <c:spPr>
            <a:ln w="6350"/>
          </c:spPr>
        </c:majorGridlines>
        <c:numFmt formatCode="General" sourceLinked="1"/>
        <c:majorTickMark val="out"/>
        <c:minorTickMark val="none"/>
        <c:tickLblPos val="nextTo"/>
        <c:crossAx val="193862176"/>
        <c:crosses val="autoZero"/>
        <c:crossBetween val="between"/>
        <c:majorUnit val="10"/>
        <c:minorUnit val="1"/>
      </c:valAx>
    </c:plotArea>
    <c:plotVisOnly val="1"/>
    <c:dispBlanksAs val="gap"/>
    <c:showDLblsOverMax val="0"/>
  </c:chart>
  <c:txPr>
    <a:bodyPr/>
    <a:lstStyle/>
    <a:p>
      <a:pPr>
        <a:defRPr sz="1800"/>
      </a:pPr>
      <a:endParaRPr lang="es-CO"/>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invertIfNegative val="0"/>
          <c:cat>
            <c:strRef>
              <c:f>Hoja1!$A$2:$A$3</c:f>
              <c:strCache>
                <c:ptCount val="2"/>
                <c:pt idx="0">
                  <c:v>Planeado</c:v>
                </c:pt>
                <c:pt idx="1">
                  <c:v>Ejecutado</c:v>
                </c:pt>
              </c:strCache>
            </c:strRef>
          </c:cat>
          <c:val>
            <c:numRef>
              <c:f>Hoja1!$B$2:$B$3</c:f>
              <c:numCache>
                <c:formatCode>General</c:formatCode>
                <c:ptCount val="2"/>
                <c:pt idx="0">
                  <c:v>25</c:v>
                </c:pt>
                <c:pt idx="1">
                  <c:v>25</c:v>
                </c:pt>
              </c:numCache>
            </c:numRef>
          </c:val>
        </c:ser>
        <c:ser>
          <c:idx val="1"/>
          <c:order val="1"/>
          <c:tx>
            <c:strRef>
              <c:f>Hoja1!$C$1</c:f>
              <c:strCache>
                <c:ptCount val="1"/>
                <c:pt idx="0">
                  <c:v>Serie 2</c:v>
                </c:pt>
              </c:strCache>
            </c:strRef>
          </c:tx>
          <c:invertIfNegative val="0"/>
          <c:cat>
            <c:strRef>
              <c:f>Hoja1!$A$2:$A$3</c:f>
              <c:strCache>
                <c:ptCount val="2"/>
                <c:pt idx="0">
                  <c:v>Planeado</c:v>
                </c:pt>
                <c:pt idx="1">
                  <c:v>Ejecutado</c:v>
                </c:pt>
              </c:strCache>
            </c:strRef>
          </c:cat>
          <c:val>
            <c:numRef>
              <c:f>Hoja1!$C$2:$C$3</c:f>
              <c:numCache>
                <c:formatCode>General</c:formatCode>
                <c:ptCount val="2"/>
              </c:numCache>
            </c:numRef>
          </c:val>
        </c:ser>
        <c:dLbls>
          <c:showLegendKey val="0"/>
          <c:showVal val="0"/>
          <c:showCatName val="0"/>
          <c:showSerName val="0"/>
          <c:showPercent val="0"/>
          <c:showBubbleSize val="0"/>
        </c:dLbls>
        <c:gapWidth val="150"/>
        <c:shape val="cylinder"/>
        <c:axId val="195751264"/>
        <c:axId val="249075520"/>
        <c:axId val="0"/>
      </c:bar3DChart>
      <c:catAx>
        <c:axId val="195751264"/>
        <c:scaling>
          <c:orientation val="minMax"/>
        </c:scaling>
        <c:delete val="1"/>
        <c:axPos val="b"/>
        <c:numFmt formatCode="General" sourceLinked="0"/>
        <c:majorTickMark val="out"/>
        <c:minorTickMark val="none"/>
        <c:tickLblPos val="nextTo"/>
        <c:crossAx val="249075520"/>
        <c:crosses val="autoZero"/>
        <c:auto val="1"/>
        <c:lblAlgn val="ctr"/>
        <c:lblOffset val="100"/>
        <c:noMultiLvlLbl val="0"/>
      </c:catAx>
      <c:valAx>
        <c:axId val="249075520"/>
        <c:scaling>
          <c:orientation val="minMax"/>
          <c:max val="40"/>
        </c:scaling>
        <c:delete val="1"/>
        <c:axPos val="l"/>
        <c:minorGridlines/>
        <c:numFmt formatCode="General" sourceLinked="1"/>
        <c:majorTickMark val="out"/>
        <c:minorTickMark val="none"/>
        <c:tickLblPos val="nextTo"/>
        <c:crossAx val="19575126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invertIfNegative val="0"/>
          <c:cat>
            <c:strRef>
              <c:f>Hoja1!$A$2:$A$3</c:f>
              <c:strCache>
                <c:ptCount val="2"/>
                <c:pt idx="0">
                  <c:v>Planeado</c:v>
                </c:pt>
                <c:pt idx="1">
                  <c:v>Ejecutado</c:v>
                </c:pt>
              </c:strCache>
            </c:strRef>
          </c:cat>
          <c:val>
            <c:numRef>
              <c:f>Hoja1!$B$2:$B$3</c:f>
              <c:numCache>
                <c:formatCode>General</c:formatCode>
                <c:ptCount val="2"/>
                <c:pt idx="0">
                  <c:v>29</c:v>
                </c:pt>
                <c:pt idx="1">
                  <c:v>30</c:v>
                </c:pt>
              </c:numCache>
            </c:numRef>
          </c:val>
        </c:ser>
        <c:ser>
          <c:idx val="1"/>
          <c:order val="1"/>
          <c:tx>
            <c:strRef>
              <c:f>Hoja1!$C$1</c:f>
              <c:strCache>
                <c:ptCount val="1"/>
                <c:pt idx="0">
                  <c:v>Serie 2</c:v>
                </c:pt>
              </c:strCache>
            </c:strRef>
          </c:tx>
          <c:invertIfNegative val="0"/>
          <c:cat>
            <c:strRef>
              <c:f>Hoja1!$A$2:$A$3</c:f>
              <c:strCache>
                <c:ptCount val="2"/>
                <c:pt idx="0">
                  <c:v>Planeado</c:v>
                </c:pt>
                <c:pt idx="1">
                  <c:v>Ejecutado</c:v>
                </c:pt>
              </c:strCache>
            </c:strRef>
          </c:cat>
          <c:val>
            <c:numRef>
              <c:f>Hoja1!$C$2:$C$3</c:f>
              <c:numCache>
                <c:formatCode>General</c:formatCode>
                <c:ptCount val="2"/>
              </c:numCache>
            </c:numRef>
          </c:val>
        </c:ser>
        <c:dLbls>
          <c:showLegendKey val="0"/>
          <c:showVal val="0"/>
          <c:showCatName val="0"/>
          <c:showSerName val="0"/>
          <c:showPercent val="0"/>
          <c:showBubbleSize val="0"/>
        </c:dLbls>
        <c:gapWidth val="150"/>
        <c:shape val="cylinder"/>
        <c:axId val="249076304"/>
        <c:axId val="249076696"/>
        <c:axId val="0"/>
      </c:bar3DChart>
      <c:catAx>
        <c:axId val="249076304"/>
        <c:scaling>
          <c:orientation val="minMax"/>
        </c:scaling>
        <c:delete val="1"/>
        <c:axPos val="b"/>
        <c:numFmt formatCode="General" sourceLinked="0"/>
        <c:majorTickMark val="out"/>
        <c:minorTickMark val="none"/>
        <c:tickLblPos val="nextTo"/>
        <c:crossAx val="249076696"/>
        <c:crosses val="autoZero"/>
        <c:auto val="1"/>
        <c:lblAlgn val="ctr"/>
        <c:lblOffset val="100"/>
        <c:noMultiLvlLbl val="0"/>
      </c:catAx>
      <c:valAx>
        <c:axId val="249076696"/>
        <c:scaling>
          <c:orientation val="minMax"/>
          <c:max val="40"/>
        </c:scaling>
        <c:delete val="1"/>
        <c:axPos val="l"/>
        <c:minorGridlines/>
        <c:numFmt formatCode="General" sourceLinked="1"/>
        <c:majorTickMark val="out"/>
        <c:minorTickMark val="none"/>
        <c:tickLblPos val="nextTo"/>
        <c:crossAx val="24907630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invertIfNegative val="0"/>
          <c:cat>
            <c:strRef>
              <c:f>Hoja1!$A$2:$A$3</c:f>
              <c:strCache>
                <c:ptCount val="2"/>
                <c:pt idx="0">
                  <c:v>Planeado</c:v>
                </c:pt>
                <c:pt idx="1">
                  <c:v>Ejecutado</c:v>
                </c:pt>
              </c:strCache>
            </c:strRef>
          </c:cat>
          <c:val>
            <c:numRef>
              <c:f>Hoja1!$B$2:$B$3</c:f>
              <c:numCache>
                <c:formatCode>General</c:formatCode>
                <c:ptCount val="2"/>
                <c:pt idx="0">
                  <c:v>29</c:v>
                </c:pt>
                <c:pt idx="1">
                  <c:v>29</c:v>
                </c:pt>
              </c:numCache>
            </c:numRef>
          </c:val>
        </c:ser>
        <c:ser>
          <c:idx val="1"/>
          <c:order val="1"/>
          <c:tx>
            <c:strRef>
              <c:f>Hoja1!$C$1</c:f>
              <c:strCache>
                <c:ptCount val="1"/>
                <c:pt idx="0">
                  <c:v>Serie 2</c:v>
                </c:pt>
              </c:strCache>
            </c:strRef>
          </c:tx>
          <c:invertIfNegative val="0"/>
          <c:cat>
            <c:strRef>
              <c:f>Hoja1!$A$2:$A$3</c:f>
              <c:strCache>
                <c:ptCount val="2"/>
                <c:pt idx="0">
                  <c:v>Planeado</c:v>
                </c:pt>
                <c:pt idx="1">
                  <c:v>Ejecutado</c:v>
                </c:pt>
              </c:strCache>
            </c:strRef>
          </c:cat>
          <c:val>
            <c:numRef>
              <c:f>Hoja1!$C$2:$C$3</c:f>
              <c:numCache>
                <c:formatCode>General</c:formatCode>
                <c:ptCount val="2"/>
              </c:numCache>
            </c:numRef>
          </c:val>
        </c:ser>
        <c:dLbls>
          <c:showLegendKey val="0"/>
          <c:showVal val="0"/>
          <c:showCatName val="0"/>
          <c:showSerName val="0"/>
          <c:showPercent val="0"/>
          <c:showBubbleSize val="0"/>
        </c:dLbls>
        <c:gapWidth val="150"/>
        <c:shape val="cylinder"/>
        <c:axId val="249077480"/>
        <c:axId val="249077872"/>
        <c:axId val="0"/>
      </c:bar3DChart>
      <c:catAx>
        <c:axId val="249077480"/>
        <c:scaling>
          <c:orientation val="minMax"/>
        </c:scaling>
        <c:delete val="1"/>
        <c:axPos val="b"/>
        <c:numFmt formatCode="General" sourceLinked="0"/>
        <c:majorTickMark val="out"/>
        <c:minorTickMark val="none"/>
        <c:tickLblPos val="nextTo"/>
        <c:crossAx val="249077872"/>
        <c:crosses val="autoZero"/>
        <c:auto val="1"/>
        <c:lblAlgn val="ctr"/>
        <c:lblOffset val="100"/>
        <c:noMultiLvlLbl val="0"/>
      </c:catAx>
      <c:valAx>
        <c:axId val="249077872"/>
        <c:scaling>
          <c:orientation val="minMax"/>
          <c:max val="40"/>
        </c:scaling>
        <c:delete val="1"/>
        <c:axPos val="l"/>
        <c:minorGridlines/>
        <c:numFmt formatCode="General" sourceLinked="1"/>
        <c:majorTickMark val="out"/>
        <c:minorTickMark val="none"/>
        <c:tickLblPos val="nextTo"/>
        <c:crossAx val="249077480"/>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invertIfNegative val="0"/>
          <c:cat>
            <c:strRef>
              <c:f>Hoja1!$A$2:$A$3</c:f>
              <c:strCache>
                <c:ptCount val="2"/>
                <c:pt idx="0">
                  <c:v>Planeado</c:v>
                </c:pt>
                <c:pt idx="1">
                  <c:v>Ejecutado</c:v>
                </c:pt>
              </c:strCache>
            </c:strRef>
          </c:cat>
          <c:val>
            <c:numRef>
              <c:f>Hoja1!$B$2:$B$3</c:f>
              <c:numCache>
                <c:formatCode>General</c:formatCode>
                <c:ptCount val="2"/>
                <c:pt idx="0">
                  <c:v>20</c:v>
                </c:pt>
                <c:pt idx="1">
                  <c:v>19</c:v>
                </c:pt>
              </c:numCache>
            </c:numRef>
          </c:val>
        </c:ser>
        <c:ser>
          <c:idx val="1"/>
          <c:order val="1"/>
          <c:tx>
            <c:strRef>
              <c:f>Hoja1!$C$1</c:f>
              <c:strCache>
                <c:ptCount val="1"/>
                <c:pt idx="0">
                  <c:v>Serie 2</c:v>
                </c:pt>
              </c:strCache>
            </c:strRef>
          </c:tx>
          <c:invertIfNegative val="0"/>
          <c:cat>
            <c:strRef>
              <c:f>Hoja1!$A$2:$A$3</c:f>
              <c:strCache>
                <c:ptCount val="2"/>
                <c:pt idx="0">
                  <c:v>Planeado</c:v>
                </c:pt>
                <c:pt idx="1">
                  <c:v>Ejecutado</c:v>
                </c:pt>
              </c:strCache>
            </c:strRef>
          </c:cat>
          <c:val>
            <c:numRef>
              <c:f>Hoja1!$C$2:$C$3</c:f>
              <c:numCache>
                <c:formatCode>General</c:formatCode>
                <c:ptCount val="2"/>
              </c:numCache>
            </c:numRef>
          </c:val>
        </c:ser>
        <c:dLbls>
          <c:showLegendKey val="0"/>
          <c:showVal val="0"/>
          <c:showCatName val="0"/>
          <c:showSerName val="0"/>
          <c:showPercent val="0"/>
          <c:showBubbleSize val="0"/>
        </c:dLbls>
        <c:gapWidth val="150"/>
        <c:shape val="cylinder"/>
        <c:axId val="249078656"/>
        <c:axId val="249079048"/>
        <c:axId val="0"/>
      </c:bar3DChart>
      <c:catAx>
        <c:axId val="249078656"/>
        <c:scaling>
          <c:orientation val="minMax"/>
        </c:scaling>
        <c:delete val="1"/>
        <c:axPos val="b"/>
        <c:numFmt formatCode="General" sourceLinked="0"/>
        <c:majorTickMark val="out"/>
        <c:minorTickMark val="none"/>
        <c:tickLblPos val="nextTo"/>
        <c:crossAx val="249079048"/>
        <c:crosses val="autoZero"/>
        <c:auto val="1"/>
        <c:lblAlgn val="ctr"/>
        <c:lblOffset val="100"/>
        <c:noMultiLvlLbl val="0"/>
      </c:catAx>
      <c:valAx>
        <c:axId val="249079048"/>
        <c:scaling>
          <c:orientation val="minMax"/>
          <c:max val="40"/>
        </c:scaling>
        <c:delete val="1"/>
        <c:axPos val="l"/>
        <c:minorGridlines/>
        <c:numFmt formatCode="General" sourceLinked="1"/>
        <c:majorTickMark val="out"/>
        <c:minorTickMark val="none"/>
        <c:tickLblPos val="nextTo"/>
        <c:crossAx val="249078656"/>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invertIfNegative val="0"/>
          <c:cat>
            <c:strRef>
              <c:f>Hoja1!$A$2:$A$3</c:f>
              <c:strCache>
                <c:ptCount val="2"/>
                <c:pt idx="0">
                  <c:v>Planeado</c:v>
                </c:pt>
                <c:pt idx="1">
                  <c:v>Ejecutado</c:v>
                </c:pt>
              </c:strCache>
            </c:strRef>
          </c:cat>
          <c:val>
            <c:numRef>
              <c:f>Hoja1!$B$2:$B$3</c:f>
              <c:numCache>
                <c:formatCode>General</c:formatCode>
                <c:ptCount val="2"/>
                <c:pt idx="0">
                  <c:v>29</c:v>
                </c:pt>
                <c:pt idx="1">
                  <c:v>29</c:v>
                </c:pt>
              </c:numCache>
            </c:numRef>
          </c:val>
        </c:ser>
        <c:ser>
          <c:idx val="1"/>
          <c:order val="1"/>
          <c:tx>
            <c:strRef>
              <c:f>Hoja1!$C$1</c:f>
              <c:strCache>
                <c:ptCount val="1"/>
                <c:pt idx="0">
                  <c:v>Serie 2</c:v>
                </c:pt>
              </c:strCache>
            </c:strRef>
          </c:tx>
          <c:invertIfNegative val="0"/>
          <c:cat>
            <c:strRef>
              <c:f>Hoja1!$A$2:$A$3</c:f>
              <c:strCache>
                <c:ptCount val="2"/>
                <c:pt idx="0">
                  <c:v>Planeado</c:v>
                </c:pt>
                <c:pt idx="1">
                  <c:v>Ejecutado</c:v>
                </c:pt>
              </c:strCache>
            </c:strRef>
          </c:cat>
          <c:val>
            <c:numRef>
              <c:f>Hoja1!$C$2:$C$3</c:f>
              <c:numCache>
                <c:formatCode>General</c:formatCode>
                <c:ptCount val="2"/>
              </c:numCache>
            </c:numRef>
          </c:val>
        </c:ser>
        <c:dLbls>
          <c:showLegendKey val="0"/>
          <c:showVal val="0"/>
          <c:showCatName val="0"/>
          <c:showSerName val="0"/>
          <c:showPercent val="0"/>
          <c:showBubbleSize val="0"/>
        </c:dLbls>
        <c:gapWidth val="150"/>
        <c:shape val="cylinder"/>
        <c:axId val="250506048"/>
        <c:axId val="250506440"/>
        <c:axId val="0"/>
      </c:bar3DChart>
      <c:catAx>
        <c:axId val="250506048"/>
        <c:scaling>
          <c:orientation val="minMax"/>
        </c:scaling>
        <c:delete val="1"/>
        <c:axPos val="b"/>
        <c:numFmt formatCode="General" sourceLinked="0"/>
        <c:majorTickMark val="out"/>
        <c:minorTickMark val="none"/>
        <c:tickLblPos val="nextTo"/>
        <c:crossAx val="250506440"/>
        <c:crosses val="autoZero"/>
        <c:auto val="1"/>
        <c:lblAlgn val="ctr"/>
        <c:lblOffset val="100"/>
        <c:noMultiLvlLbl val="0"/>
      </c:catAx>
      <c:valAx>
        <c:axId val="250506440"/>
        <c:scaling>
          <c:orientation val="minMax"/>
          <c:max val="40"/>
        </c:scaling>
        <c:delete val="1"/>
        <c:axPos val="l"/>
        <c:minorGridlines/>
        <c:numFmt formatCode="General" sourceLinked="1"/>
        <c:majorTickMark val="out"/>
        <c:minorTickMark val="none"/>
        <c:tickLblPos val="nextTo"/>
        <c:crossAx val="250506048"/>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invertIfNegative val="0"/>
          <c:cat>
            <c:strRef>
              <c:f>Hoja1!$A$2:$A$3</c:f>
              <c:strCache>
                <c:ptCount val="2"/>
                <c:pt idx="0">
                  <c:v>Planeado</c:v>
                </c:pt>
                <c:pt idx="1">
                  <c:v>Ejecutado</c:v>
                </c:pt>
              </c:strCache>
            </c:strRef>
          </c:cat>
          <c:val>
            <c:numRef>
              <c:f>Hoja1!$B$2:$B$3</c:f>
              <c:numCache>
                <c:formatCode>General</c:formatCode>
                <c:ptCount val="2"/>
                <c:pt idx="0">
                  <c:v>20</c:v>
                </c:pt>
                <c:pt idx="1">
                  <c:v>19</c:v>
                </c:pt>
              </c:numCache>
            </c:numRef>
          </c:val>
        </c:ser>
        <c:ser>
          <c:idx val="1"/>
          <c:order val="1"/>
          <c:tx>
            <c:strRef>
              <c:f>Hoja1!$C$1</c:f>
              <c:strCache>
                <c:ptCount val="1"/>
                <c:pt idx="0">
                  <c:v>Serie 2</c:v>
                </c:pt>
              </c:strCache>
            </c:strRef>
          </c:tx>
          <c:invertIfNegative val="0"/>
          <c:cat>
            <c:strRef>
              <c:f>Hoja1!$A$2:$A$3</c:f>
              <c:strCache>
                <c:ptCount val="2"/>
                <c:pt idx="0">
                  <c:v>Planeado</c:v>
                </c:pt>
                <c:pt idx="1">
                  <c:v>Ejecutado</c:v>
                </c:pt>
              </c:strCache>
            </c:strRef>
          </c:cat>
          <c:val>
            <c:numRef>
              <c:f>Hoja1!$C$2:$C$3</c:f>
              <c:numCache>
                <c:formatCode>General</c:formatCode>
                <c:ptCount val="2"/>
              </c:numCache>
            </c:numRef>
          </c:val>
        </c:ser>
        <c:dLbls>
          <c:showLegendKey val="0"/>
          <c:showVal val="0"/>
          <c:showCatName val="0"/>
          <c:showSerName val="0"/>
          <c:showPercent val="0"/>
          <c:showBubbleSize val="0"/>
        </c:dLbls>
        <c:gapWidth val="150"/>
        <c:shape val="cylinder"/>
        <c:axId val="250507224"/>
        <c:axId val="250507616"/>
        <c:axId val="0"/>
      </c:bar3DChart>
      <c:catAx>
        <c:axId val="250507224"/>
        <c:scaling>
          <c:orientation val="minMax"/>
        </c:scaling>
        <c:delete val="1"/>
        <c:axPos val="b"/>
        <c:numFmt formatCode="General" sourceLinked="0"/>
        <c:majorTickMark val="out"/>
        <c:minorTickMark val="none"/>
        <c:tickLblPos val="nextTo"/>
        <c:crossAx val="250507616"/>
        <c:crosses val="autoZero"/>
        <c:auto val="1"/>
        <c:lblAlgn val="ctr"/>
        <c:lblOffset val="100"/>
        <c:noMultiLvlLbl val="0"/>
      </c:catAx>
      <c:valAx>
        <c:axId val="250507616"/>
        <c:scaling>
          <c:orientation val="minMax"/>
          <c:max val="40"/>
        </c:scaling>
        <c:delete val="1"/>
        <c:axPos val="l"/>
        <c:minorGridlines/>
        <c:numFmt formatCode="General" sourceLinked="1"/>
        <c:majorTickMark val="out"/>
        <c:minorTickMark val="none"/>
        <c:tickLblPos val="nextTo"/>
        <c:crossAx val="25050722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invertIfNegative val="0"/>
          <c:cat>
            <c:strRef>
              <c:f>Hoja1!$A$2:$A$3</c:f>
              <c:strCache>
                <c:ptCount val="2"/>
                <c:pt idx="0">
                  <c:v>Planeado</c:v>
                </c:pt>
                <c:pt idx="1">
                  <c:v>Ejecutado</c:v>
                </c:pt>
              </c:strCache>
            </c:strRef>
          </c:cat>
          <c:val>
            <c:numRef>
              <c:f>Hoja1!$B$2:$B$3</c:f>
              <c:numCache>
                <c:formatCode>General</c:formatCode>
                <c:ptCount val="2"/>
                <c:pt idx="0">
                  <c:v>25</c:v>
                </c:pt>
                <c:pt idx="1">
                  <c:v>22</c:v>
                </c:pt>
              </c:numCache>
            </c:numRef>
          </c:val>
        </c:ser>
        <c:ser>
          <c:idx val="1"/>
          <c:order val="1"/>
          <c:tx>
            <c:strRef>
              <c:f>Hoja1!$C$1</c:f>
              <c:strCache>
                <c:ptCount val="1"/>
                <c:pt idx="0">
                  <c:v>Serie 2</c:v>
                </c:pt>
              </c:strCache>
            </c:strRef>
          </c:tx>
          <c:invertIfNegative val="0"/>
          <c:cat>
            <c:strRef>
              <c:f>Hoja1!$A$2:$A$3</c:f>
              <c:strCache>
                <c:ptCount val="2"/>
                <c:pt idx="0">
                  <c:v>Planeado</c:v>
                </c:pt>
                <c:pt idx="1">
                  <c:v>Ejecutado</c:v>
                </c:pt>
              </c:strCache>
            </c:strRef>
          </c:cat>
          <c:val>
            <c:numRef>
              <c:f>Hoja1!$C$2:$C$3</c:f>
              <c:numCache>
                <c:formatCode>General</c:formatCode>
                <c:ptCount val="2"/>
              </c:numCache>
            </c:numRef>
          </c:val>
        </c:ser>
        <c:dLbls>
          <c:showLegendKey val="0"/>
          <c:showVal val="0"/>
          <c:showCatName val="0"/>
          <c:showSerName val="0"/>
          <c:showPercent val="0"/>
          <c:showBubbleSize val="0"/>
        </c:dLbls>
        <c:gapWidth val="150"/>
        <c:shape val="cylinder"/>
        <c:axId val="250508400"/>
        <c:axId val="250508792"/>
        <c:axId val="0"/>
      </c:bar3DChart>
      <c:catAx>
        <c:axId val="250508400"/>
        <c:scaling>
          <c:orientation val="minMax"/>
        </c:scaling>
        <c:delete val="1"/>
        <c:axPos val="b"/>
        <c:numFmt formatCode="General" sourceLinked="0"/>
        <c:majorTickMark val="out"/>
        <c:minorTickMark val="none"/>
        <c:tickLblPos val="nextTo"/>
        <c:crossAx val="250508792"/>
        <c:crosses val="autoZero"/>
        <c:auto val="1"/>
        <c:lblAlgn val="ctr"/>
        <c:lblOffset val="100"/>
        <c:noMultiLvlLbl val="0"/>
      </c:catAx>
      <c:valAx>
        <c:axId val="250508792"/>
        <c:scaling>
          <c:orientation val="minMax"/>
          <c:max val="40"/>
        </c:scaling>
        <c:delete val="1"/>
        <c:axPos val="l"/>
        <c:minorGridlines/>
        <c:numFmt formatCode="General" sourceLinked="1"/>
        <c:majorTickMark val="out"/>
        <c:minorTickMark val="none"/>
        <c:tickLblPos val="nextTo"/>
        <c:crossAx val="250508400"/>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invertIfNegative val="0"/>
          <c:cat>
            <c:strRef>
              <c:f>Hoja1!$A$2:$A$3</c:f>
              <c:strCache>
                <c:ptCount val="2"/>
                <c:pt idx="0">
                  <c:v>Planeado</c:v>
                </c:pt>
                <c:pt idx="1">
                  <c:v>Ejecutado</c:v>
                </c:pt>
              </c:strCache>
            </c:strRef>
          </c:cat>
          <c:val>
            <c:numRef>
              <c:f>Hoja1!$B$2:$B$3</c:f>
              <c:numCache>
                <c:formatCode>General</c:formatCode>
                <c:ptCount val="2"/>
                <c:pt idx="0">
                  <c:v>31</c:v>
                </c:pt>
                <c:pt idx="1">
                  <c:v>30</c:v>
                </c:pt>
              </c:numCache>
            </c:numRef>
          </c:val>
        </c:ser>
        <c:ser>
          <c:idx val="1"/>
          <c:order val="1"/>
          <c:tx>
            <c:strRef>
              <c:f>Hoja1!$C$1</c:f>
              <c:strCache>
                <c:ptCount val="1"/>
                <c:pt idx="0">
                  <c:v>Serie 2</c:v>
                </c:pt>
              </c:strCache>
            </c:strRef>
          </c:tx>
          <c:invertIfNegative val="0"/>
          <c:cat>
            <c:strRef>
              <c:f>Hoja1!$A$2:$A$3</c:f>
              <c:strCache>
                <c:ptCount val="2"/>
                <c:pt idx="0">
                  <c:v>Planeado</c:v>
                </c:pt>
                <c:pt idx="1">
                  <c:v>Ejecutado</c:v>
                </c:pt>
              </c:strCache>
            </c:strRef>
          </c:cat>
          <c:val>
            <c:numRef>
              <c:f>Hoja1!$C$2:$C$3</c:f>
              <c:numCache>
                <c:formatCode>General</c:formatCode>
                <c:ptCount val="2"/>
              </c:numCache>
            </c:numRef>
          </c:val>
        </c:ser>
        <c:dLbls>
          <c:showLegendKey val="0"/>
          <c:showVal val="0"/>
          <c:showCatName val="0"/>
          <c:showSerName val="0"/>
          <c:showPercent val="0"/>
          <c:showBubbleSize val="0"/>
        </c:dLbls>
        <c:gapWidth val="150"/>
        <c:shape val="cylinder"/>
        <c:axId val="250228400"/>
        <c:axId val="250228792"/>
        <c:axId val="0"/>
      </c:bar3DChart>
      <c:catAx>
        <c:axId val="250228400"/>
        <c:scaling>
          <c:orientation val="minMax"/>
        </c:scaling>
        <c:delete val="1"/>
        <c:axPos val="b"/>
        <c:numFmt formatCode="General" sourceLinked="0"/>
        <c:majorTickMark val="out"/>
        <c:minorTickMark val="none"/>
        <c:tickLblPos val="nextTo"/>
        <c:crossAx val="250228792"/>
        <c:crosses val="autoZero"/>
        <c:auto val="1"/>
        <c:lblAlgn val="ctr"/>
        <c:lblOffset val="100"/>
        <c:noMultiLvlLbl val="0"/>
      </c:catAx>
      <c:valAx>
        <c:axId val="250228792"/>
        <c:scaling>
          <c:orientation val="minMax"/>
          <c:max val="40"/>
        </c:scaling>
        <c:delete val="1"/>
        <c:axPos val="l"/>
        <c:minorGridlines/>
        <c:numFmt formatCode="General" sourceLinked="1"/>
        <c:majorTickMark val="out"/>
        <c:minorTickMark val="none"/>
        <c:tickLblPos val="nextTo"/>
        <c:crossAx val="250228400"/>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invertIfNegative val="0"/>
          <c:cat>
            <c:strRef>
              <c:f>Hoja1!$A$2:$A$3</c:f>
              <c:strCache>
                <c:ptCount val="2"/>
                <c:pt idx="0">
                  <c:v>Planeado</c:v>
                </c:pt>
                <c:pt idx="1">
                  <c:v>Ejecutado</c:v>
                </c:pt>
              </c:strCache>
            </c:strRef>
          </c:cat>
          <c:val>
            <c:numRef>
              <c:f>Hoja1!$B$2:$B$3</c:f>
              <c:numCache>
                <c:formatCode>General</c:formatCode>
                <c:ptCount val="2"/>
                <c:pt idx="0">
                  <c:v>25</c:v>
                </c:pt>
                <c:pt idx="1">
                  <c:v>25</c:v>
                </c:pt>
              </c:numCache>
            </c:numRef>
          </c:val>
        </c:ser>
        <c:ser>
          <c:idx val="1"/>
          <c:order val="1"/>
          <c:tx>
            <c:strRef>
              <c:f>Hoja1!$C$1</c:f>
              <c:strCache>
                <c:ptCount val="1"/>
                <c:pt idx="0">
                  <c:v>Serie 2</c:v>
                </c:pt>
              </c:strCache>
            </c:strRef>
          </c:tx>
          <c:invertIfNegative val="0"/>
          <c:cat>
            <c:strRef>
              <c:f>Hoja1!$A$2:$A$3</c:f>
              <c:strCache>
                <c:ptCount val="2"/>
                <c:pt idx="0">
                  <c:v>Planeado</c:v>
                </c:pt>
                <c:pt idx="1">
                  <c:v>Ejecutado</c:v>
                </c:pt>
              </c:strCache>
            </c:strRef>
          </c:cat>
          <c:val>
            <c:numRef>
              <c:f>Hoja1!$C$2:$C$3</c:f>
              <c:numCache>
                <c:formatCode>General</c:formatCode>
                <c:ptCount val="2"/>
              </c:numCache>
            </c:numRef>
          </c:val>
        </c:ser>
        <c:dLbls>
          <c:showLegendKey val="0"/>
          <c:showVal val="0"/>
          <c:showCatName val="0"/>
          <c:showSerName val="0"/>
          <c:showPercent val="0"/>
          <c:showBubbleSize val="0"/>
        </c:dLbls>
        <c:gapWidth val="150"/>
        <c:shape val="cylinder"/>
        <c:axId val="250229968"/>
        <c:axId val="252233648"/>
        <c:axId val="0"/>
      </c:bar3DChart>
      <c:catAx>
        <c:axId val="250229968"/>
        <c:scaling>
          <c:orientation val="minMax"/>
        </c:scaling>
        <c:delete val="1"/>
        <c:axPos val="b"/>
        <c:numFmt formatCode="General" sourceLinked="0"/>
        <c:majorTickMark val="out"/>
        <c:minorTickMark val="none"/>
        <c:tickLblPos val="nextTo"/>
        <c:crossAx val="252233648"/>
        <c:crosses val="autoZero"/>
        <c:auto val="1"/>
        <c:lblAlgn val="ctr"/>
        <c:lblOffset val="100"/>
        <c:noMultiLvlLbl val="0"/>
      </c:catAx>
      <c:valAx>
        <c:axId val="252233648"/>
        <c:scaling>
          <c:orientation val="minMax"/>
          <c:max val="40"/>
        </c:scaling>
        <c:delete val="1"/>
        <c:axPos val="l"/>
        <c:minorGridlines/>
        <c:numFmt formatCode="General" sourceLinked="1"/>
        <c:majorTickMark val="out"/>
        <c:minorTickMark val="none"/>
        <c:tickLblPos val="nextTo"/>
        <c:crossAx val="250229968"/>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invertIfNegative val="0"/>
          <c:cat>
            <c:strRef>
              <c:f>Hoja1!$A$2:$A$3</c:f>
              <c:strCache>
                <c:ptCount val="2"/>
                <c:pt idx="0">
                  <c:v>Planeado</c:v>
                </c:pt>
                <c:pt idx="1">
                  <c:v>Ejecutado</c:v>
                </c:pt>
              </c:strCache>
            </c:strRef>
          </c:cat>
          <c:val>
            <c:numRef>
              <c:f>Hoja1!$B$2:$B$3</c:f>
              <c:numCache>
                <c:formatCode>General</c:formatCode>
                <c:ptCount val="2"/>
                <c:pt idx="0">
                  <c:v>20</c:v>
                </c:pt>
                <c:pt idx="1">
                  <c:v>20</c:v>
                </c:pt>
              </c:numCache>
            </c:numRef>
          </c:val>
        </c:ser>
        <c:ser>
          <c:idx val="1"/>
          <c:order val="1"/>
          <c:tx>
            <c:strRef>
              <c:f>Hoja1!$C$1</c:f>
              <c:strCache>
                <c:ptCount val="1"/>
                <c:pt idx="0">
                  <c:v>Serie 2</c:v>
                </c:pt>
              </c:strCache>
            </c:strRef>
          </c:tx>
          <c:invertIfNegative val="0"/>
          <c:cat>
            <c:strRef>
              <c:f>Hoja1!$A$2:$A$3</c:f>
              <c:strCache>
                <c:ptCount val="2"/>
                <c:pt idx="0">
                  <c:v>Planeado</c:v>
                </c:pt>
                <c:pt idx="1">
                  <c:v>Ejecutado</c:v>
                </c:pt>
              </c:strCache>
            </c:strRef>
          </c:cat>
          <c:val>
            <c:numRef>
              <c:f>Hoja1!$C$2:$C$3</c:f>
              <c:numCache>
                <c:formatCode>General</c:formatCode>
                <c:ptCount val="2"/>
              </c:numCache>
            </c:numRef>
          </c:val>
        </c:ser>
        <c:dLbls>
          <c:showLegendKey val="0"/>
          <c:showVal val="0"/>
          <c:showCatName val="0"/>
          <c:showSerName val="0"/>
          <c:showPercent val="0"/>
          <c:showBubbleSize val="0"/>
        </c:dLbls>
        <c:gapWidth val="150"/>
        <c:shape val="cylinder"/>
        <c:axId val="252234432"/>
        <c:axId val="252234824"/>
        <c:axId val="0"/>
      </c:bar3DChart>
      <c:catAx>
        <c:axId val="252234432"/>
        <c:scaling>
          <c:orientation val="minMax"/>
        </c:scaling>
        <c:delete val="1"/>
        <c:axPos val="b"/>
        <c:numFmt formatCode="General" sourceLinked="0"/>
        <c:majorTickMark val="out"/>
        <c:minorTickMark val="none"/>
        <c:tickLblPos val="nextTo"/>
        <c:crossAx val="252234824"/>
        <c:crosses val="autoZero"/>
        <c:auto val="1"/>
        <c:lblAlgn val="ctr"/>
        <c:lblOffset val="100"/>
        <c:noMultiLvlLbl val="0"/>
      </c:catAx>
      <c:valAx>
        <c:axId val="252234824"/>
        <c:scaling>
          <c:orientation val="minMax"/>
          <c:max val="40"/>
        </c:scaling>
        <c:delete val="1"/>
        <c:axPos val="l"/>
        <c:minorGridlines/>
        <c:numFmt formatCode="General" sourceLinked="1"/>
        <c:majorTickMark val="out"/>
        <c:minorTickMark val="none"/>
        <c:tickLblPos val="nextTo"/>
        <c:crossAx val="252234432"/>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spPr>
            <a:solidFill>
              <a:srgbClr val="00415A"/>
            </a:solidFill>
          </c:spPr>
          <c:invertIfNegative val="0"/>
          <c:dPt>
            <c:idx val="1"/>
            <c:invertIfNegative val="0"/>
            <c:bubble3D val="0"/>
            <c:spPr>
              <a:solidFill>
                <a:schemeClr val="accent5">
                  <a:lumMod val="75000"/>
                </a:schemeClr>
              </a:solidFill>
            </c:spPr>
          </c:dPt>
          <c:cat>
            <c:strRef>
              <c:f>Hoja1!$A$2:$A$3</c:f>
              <c:strCache>
                <c:ptCount val="2"/>
                <c:pt idx="0">
                  <c:v>Planeado</c:v>
                </c:pt>
                <c:pt idx="1">
                  <c:v>Ejecutado</c:v>
                </c:pt>
              </c:strCache>
            </c:strRef>
          </c:cat>
          <c:val>
            <c:numRef>
              <c:f>Hoja1!$B$2:$B$3</c:f>
              <c:numCache>
                <c:formatCode>General</c:formatCode>
                <c:ptCount val="2"/>
                <c:pt idx="0">
                  <c:v>25</c:v>
                </c:pt>
                <c:pt idx="1">
                  <c:v>25</c:v>
                </c:pt>
              </c:numCache>
            </c:numRef>
          </c:val>
        </c:ser>
        <c:dLbls>
          <c:showLegendKey val="0"/>
          <c:showVal val="0"/>
          <c:showCatName val="0"/>
          <c:showSerName val="0"/>
          <c:showPercent val="0"/>
          <c:showBubbleSize val="0"/>
        </c:dLbls>
        <c:gapWidth val="150"/>
        <c:shape val="cylinder"/>
        <c:axId val="193863352"/>
        <c:axId val="193863744"/>
        <c:axId val="0"/>
      </c:bar3DChart>
      <c:catAx>
        <c:axId val="193863352"/>
        <c:scaling>
          <c:orientation val="minMax"/>
        </c:scaling>
        <c:delete val="1"/>
        <c:axPos val="b"/>
        <c:numFmt formatCode="General" sourceLinked="0"/>
        <c:majorTickMark val="out"/>
        <c:minorTickMark val="none"/>
        <c:tickLblPos val="nextTo"/>
        <c:crossAx val="193863744"/>
        <c:crosses val="autoZero"/>
        <c:auto val="1"/>
        <c:lblAlgn val="ctr"/>
        <c:lblOffset val="100"/>
        <c:noMultiLvlLbl val="0"/>
      </c:catAx>
      <c:valAx>
        <c:axId val="193863744"/>
        <c:scaling>
          <c:orientation val="minMax"/>
          <c:max val="40"/>
        </c:scaling>
        <c:delete val="1"/>
        <c:axPos val="l"/>
        <c:majorGridlines>
          <c:spPr>
            <a:ln w="6350"/>
          </c:spPr>
        </c:majorGridlines>
        <c:numFmt formatCode="General" sourceLinked="1"/>
        <c:majorTickMark val="out"/>
        <c:minorTickMark val="none"/>
        <c:tickLblPos val="nextTo"/>
        <c:crossAx val="193863352"/>
        <c:crosses val="autoZero"/>
        <c:crossBetween val="between"/>
        <c:majorUnit val="10"/>
        <c:minorUnit val="1"/>
      </c:valAx>
    </c:plotArea>
    <c:plotVisOnly val="1"/>
    <c:dispBlanksAs val="gap"/>
    <c:showDLblsOverMax val="0"/>
  </c:chart>
  <c:txPr>
    <a:bodyPr/>
    <a:lstStyle/>
    <a:p>
      <a:pPr>
        <a:defRPr sz="1800"/>
      </a:pPr>
      <a:endParaRPr lang="es-CO"/>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invertIfNegative val="0"/>
          <c:cat>
            <c:strRef>
              <c:f>Hoja1!$A$2:$A$3</c:f>
              <c:strCache>
                <c:ptCount val="2"/>
                <c:pt idx="0">
                  <c:v>Planeado</c:v>
                </c:pt>
                <c:pt idx="1">
                  <c:v>Ejecutado</c:v>
                </c:pt>
              </c:strCache>
            </c:strRef>
          </c:cat>
          <c:val>
            <c:numRef>
              <c:f>Hoja1!$B$2:$B$3</c:f>
              <c:numCache>
                <c:formatCode>General</c:formatCode>
                <c:ptCount val="2"/>
                <c:pt idx="0">
                  <c:v>23</c:v>
                </c:pt>
                <c:pt idx="1">
                  <c:v>21</c:v>
                </c:pt>
              </c:numCache>
            </c:numRef>
          </c:val>
        </c:ser>
        <c:ser>
          <c:idx val="1"/>
          <c:order val="1"/>
          <c:tx>
            <c:strRef>
              <c:f>Hoja1!$C$1</c:f>
              <c:strCache>
                <c:ptCount val="1"/>
                <c:pt idx="0">
                  <c:v>Serie 2</c:v>
                </c:pt>
              </c:strCache>
            </c:strRef>
          </c:tx>
          <c:invertIfNegative val="0"/>
          <c:cat>
            <c:strRef>
              <c:f>Hoja1!$A$2:$A$3</c:f>
              <c:strCache>
                <c:ptCount val="2"/>
                <c:pt idx="0">
                  <c:v>Planeado</c:v>
                </c:pt>
                <c:pt idx="1">
                  <c:v>Ejecutado</c:v>
                </c:pt>
              </c:strCache>
            </c:strRef>
          </c:cat>
          <c:val>
            <c:numRef>
              <c:f>Hoja1!$C$2:$C$3</c:f>
              <c:numCache>
                <c:formatCode>General</c:formatCode>
                <c:ptCount val="2"/>
              </c:numCache>
            </c:numRef>
          </c:val>
        </c:ser>
        <c:dLbls>
          <c:showLegendKey val="0"/>
          <c:showVal val="0"/>
          <c:showCatName val="0"/>
          <c:showSerName val="0"/>
          <c:showPercent val="0"/>
          <c:showBubbleSize val="0"/>
        </c:dLbls>
        <c:gapWidth val="150"/>
        <c:shape val="cylinder"/>
        <c:axId val="252235608"/>
        <c:axId val="252236000"/>
        <c:axId val="0"/>
      </c:bar3DChart>
      <c:catAx>
        <c:axId val="252235608"/>
        <c:scaling>
          <c:orientation val="minMax"/>
        </c:scaling>
        <c:delete val="1"/>
        <c:axPos val="b"/>
        <c:numFmt formatCode="General" sourceLinked="0"/>
        <c:majorTickMark val="out"/>
        <c:minorTickMark val="none"/>
        <c:tickLblPos val="nextTo"/>
        <c:crossAx val="252236000"/>
        <c:crosses val="autoZero"/>
        <c:auto val="1"/>
        <c:lblAlgn val="ctr"/>
        <c:lblOffset val="100"/>
        <c:noMultiLvlLbl val="0"/>
      </c:catAx>
      <c:valAx>
        <c:axId val="252236000"/>
        <c:scaling>
          <c:orientation val="minMax"/>
          <c:max val="40"/>
        </c:scaling>
        <c:delete val="1"/>
        <c:axPos val="l"/>
        <c:minorGridlines/>
        <c:numFmt formatCode="General" sourceLinked="1"/>
        <c:majorTickMark val="out"/>
        <c:minorTickMark val="none"/>
        <c:tickLblPos val="nextTo"/>
        <c:crossAx val="252235608"/>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invertIfNegative val="0"/>
          <c:cat>
            <c:strRef>
              <c:f>Hoja1!$A$2:$A$3</c:f>
              <c:strCache>
                <c:ptCount val="2"/>
                <c:pt idx="0">
                  <c:v>Planeado</c:v>
                </c:pt>
                <c:pt idx="1">
                  <c:v>Ejecutado</c:v>
                </c:pt>
              </c:strCache>
            </c:strRef>
          </c:cat>
          <c:val>
            <c:numRef>
              <c:f>Hoja1!$B$2:$B$3</c:f>
              <c:numCache>
                <c:formatCode>General</c:formatCode>
                <c:ptCount val="2"/>
                <c:pt idx="0">
                  <c:v>20</c:v>
                </c:pt>
                <c:pt idx="1">
                  <c:v>20</c:v>
                </c:pt>
              </c:numCache>
            </c:numRef>
          </c:val>
        </c:ser>
        <c:ser>
          <c:idx val="1"/>
          <c:order val="1"/>
          <c:tx>
            <c:strRef>
              <c:f>Hoja1!$C$1</c:f>
              <c:strCache>
                <c:ptCount val="1"/>
                <c:pt idx="0">
                  <c:v>Serie 2</c:v>
                </c:pt>
              </c:strCache>
            </c:strRef>
          </c:tx>
          <c:invertIfNegative val="0"/>
          <c:cat>
            <c:strRef>
              <c:f>Hoja1!$A$2:$A$3</c:f>
              <c:strCache>
                <c:ptCount val="2"/>
                <c:pt idx="0">
                  <c:v>Planeado</c:v>
                </c:pt>
                <c:pt idx="1">
                  <c:v>Ejecutado</c:v>
                </c:pt>
              </c:strCache>
            </c:strRef>
          </c:cat>
          <c:val>
            <c:numRef>
              <c:f>Hoja1!$C$2:$C$3</c:f>
              <c:numCache>
                <c:formatCode>General</c:formatCode>
                <c:ptCount val="2"/>
              </c:numCache>
            </c:numRef>
          </c:val>
        </c:ser>
        <c:dLbls>
          <c:showLegendKey val="0"/>
          <c:showVal val="0"/>
          <c:showCatName val="0"/>
          <c:showSerName val="0"/>
          <c:showPercent val="0"/>
          <c:showBubbleSize val="0"/>
        </c:dLbls>
        <c:gapWidth val="150"/>
        <c:shape val="cylinder"/>
        <c:axId val="252236784"/>
        <c:axId val="252237176"/>
        <c:axId val="0"/>
      </c:bar3DChart>
      <c:catAx>
        <c:axId val="252236784"/>
        <c:scaling>
          <c:orientation val="minMax"/>
        </c:scaling>
        <c:delete val="1"/>
        <c:axPos val="b"/>
        <c:numFmt formatCode="General" sourceLinked="0"/>
        <c:majorTickMark val="out"/>
        <c:minorTickMark val="none"/>
        <c:tickLblPos val="nextTo"/>
        <c:crossAx val="252237176"/>
        <c:crosses val="autoZero"/>
        <c:auto val="1"/>
        <c:lblAlgn val="ctr"/>
        <c:lblOffset val="100"/>
        <c:noMultiLvlLbl val="0"/>
      </c:catAx>
      <c:valAx>
        <c:axId val="252237176"/>
        <c:scaling>
          <c:orientation val="minMax"/>
          <c:max val="40"/>
        </c:scaling>
        <c:delete val="1"/>
        <c:axPos val="l"/>
        <c:minorGridlines/>
        <c:numFmt formatCode="General" sourceLinked="1"/>
        <c:majorTickMark val="out"/>
        <c:minorTickMark val="none"/>
        <c:tickLblPos val="nextTo"/>
        <c:crossAx val="25223678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invertIfNegative val="0"/>
          <c:cat>
            <c:strRef>
              <c:f>Hoja1!$A$2:$A$3</c:f>
              <c:strCache>
                <c:ptCount val="2"/>
                <c:pt idx="0">
                  <c:v>Planeado</c:v>
                </c:pt>
                <c:pt idx="1">
                  <c:v>Ejecutado</c:v>
                </c:pt>
              </c:strCache>
            </c:strRef>
          </c:cat>
          <c:val>
            <c:numRef>
              <c:f>Hoja1!$B$2:$B$3</c:f>
              <c:numCache>
                <c:formatCode>General</c:formatCode>
                <c:ptCount val="2"/>
                <c:pt idx="0">
                  <c:v>20</c:v>
                </c:pt>
                <c:pt idx="1">
                  <c:v>20</c:v>
                </c:pt>
              </c:numCache>
            </c:numRef>
          </c:val>
        </c:ser>
        <c:ser>
          <c:idx val="1"/>
          <c:order val="1"/>
          <c:tx>
            <c:strRef>
              <c:f>Hoja1!$C$1</c:f>
              <c:strCache>
                <c:ptCount val="1"/>
                <c:pt idx="0">
                  <c:v>Serie 2</c:v>
                </c:pt>
              </c:strCache>
            </c:strRef>
          </c:tx>
          <c:invertIfNegative val="0"/>
          <c:cat>
            <c:strRef>
              <c:f>Hoja1!$A$2:$A$3</c:f>
              <c:strCache>
                <c:ptCount val="2"/>
                <c:pt idx="0">
                  <c:v>Planeado</c:v>
                </c:pt>
                <c:pt idx="1">
                  <c:v>Ejecutado</c:v>
                </c:pt>
              </c:strCache>
            </c:strRef>
          </c:cat>
          <c:val>
            <c:numRef>
              <c:f>Hoja1!$C$2:$C$3</c:f>
              <c:numCache>
                <c:formatCode>General</c:formatCode>
                <c:ptCount val="2"/>
              </c:numCache>
            </c:numRef>
          </c:val>
        </c:ser>
        <c:dLbls>
          <c:showLegendKey val="0"/>
          <c:showVal val="0"/>
          <c:showCatName val="0"/>
          <c:showSerName val="0"/>
          <c:showPercent val="0"/>
          <c:showBubbleSize val="0"/>
        </c:dLbls>
        <c:gapWidth val="150"/>
        <c:shape val="cylinder"/>
        <c:axId val="151945456"/>
        <c:axId val="151945064"/>
        <c:axId val="0"/>
      </c:bar3DChart>
      <c:catAx>
        <c:axId val="151945456"/>
        <c:scaling>
          <c:orientation val="minMax"/>
        </c:scaling>
        <c:delete val="1"/>
        <c:axPos val="b"/>
        <c:numFmt formatCode="General" sourceLinked="0"/>
        <c:majorTickMark val="out"/>
        <c:minorTickMark val="none"/>
        <c:tickLblPos val="nextTo"/>
        <c:crossAx val="151945064"/>
        <c:crosses val="autoZero"/>
        <c:auto val="1"/>
        <c:lblAlgn val="ctr"/>
        <c:lblOffset val="100"/>
        <c:noMultiLvlLbl val="0"/>
      </c:catAx>
      <c:valAx>
        <c:axId val="151945064"/>
        <c:scaling>
          <c:orientation val="minMax"/>
          <c:max val="40"/>
        </c:scaling>
        <c:delete val="1"/>
        <c:axPos val="l"/>
        <c:minorGridlines/>
        <c:numFmt formatCode="General" sourceLinked="1"/>
        <c:majorTickMark val="out"/>
        <c:minorTickMark val="none"/>
        <c:tickLblPos val="nextTo"/>
        <c:crossAx val="151945456"/>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Columna1</c:v>
                </c:pt>
              </c:strCache>
            </c:strRef>
          </c:tx>
          <c:invertIfNegative val="0"/>
          <c:cat>
            <c:strRef>
              <c:f>Hoja1!$A$2:$A$3</c:f>
              <c:strCache>
                <c:ptCount val="2"/>
                <c:pt idx="0">
                  <c:v>Planeado</c:v>
                </c:pt>
                <c:pt idx="1">
                  <c:v>Ejecutado</c:v>
                </c:pt>
              </c:strCache>
            </c:strRef>
          </c:cat>
          <c:val>
            <c:numRef>
              <c:f>Hoja1!$B$2:$B$3</c:f>
              <c:numCache>
                <c:formatCode>General</c:formatCode>
                <c:ptCount val="2"/>
                <c:pt idx="0">
                  <c:v>45</c:v>
                </c:pt>
                <c:pt idx="1">
                  <c:v>43</c:v>
                </c:pt>
              </c:numCache>
            </c:numRef>
          </c:val>
        </c:ser>
        <c:ser>
          <c:idx val="1"/>
          <c:order val="1"/>
          <c:tx>
            <c:strRef>
              <c:f>Hoja1!$C$1</c:f>
              <c:strCache>
                <c:ptCount val="1"/>
                <c:pt idx="0">
                  <c:v>Serie 2</c:v>
                </c:pt>
              </c:strCache>
            </c:strRef>
          </c:tx>
          <c:invertIfNegative val="0"/>
          <c:cat>
            <c:strRef>
              <c:f>Hoja1!$A$2:$A$3</c:f>
              <c:strCache>
                <c:ptCount val="2"/>
                <c:pt idx="0">
                  <c:v>Planeado</c:v>
                </c:pt>
                <c:pt idx="1">
                  <c:v>Ejecutado</c:v>
                </c:pt>
              </c:strCache>
            </c:strRef>
          </c:cat>
          <c:val>
            <c:numRef>
              <c:f>Hoja1!$C$2:$C$3</c:f>
              <c:numCache>
                <c:formatCode>General</c:formatCode>
                <c:ptCount val="2"/>
              </c:numCache>
            </c:numRef>
          </c:val>
        </c:ser>
        <c:dLbls>
          <c:showLegendKey val="0"/>
          <c:showVal val="0"/>
          <c:showCatName val="0"/>
          <c:showSerName val="0"/>
          <c:showPercent val="0"/>
          <c:showBubbleSize val="0"/>
        </c:dLbls>
        <c:gapWidth val="150"/>
        <c:shape val="cylinder"/>
        <c:axId val="151947024"/>
        <c:axId val="151947416"/>
        <c:axId val="0"/>
      </c:bar3DChart>
      <c:catAx>
        <c:axId val="151947024"/>
        <c:scaling>
          <c:orientation val="minMax"/>
        </c:scaling>
        <c:delete val="1"/>
        <c:axPos val="b"/>
        <c:numFmt formatCode="General" sourceLinked="0"/>
        <c:majorTickMark val="out"/>
        <c:minorTickMark val="none"/>
        <c:tickLblPos val="nextTo"/>
        <c:crossAx val="151947416"/>
        <c:crosses val="autoZero"/>
        <c:auto val="1"/>
        <c:lblAlgn val="ctr"/>
        <c:lblOffset val="100"/>
        <c:noMultiLvlLbl val="0"/>
      </c:catAx>
      <c:valAx>
        <c:axId val="151947416"/>
        <c:scaling>
          <c:orientation val="minMax"/>
          <c:max val="40"/>
        </c:scaling>
        <c:delete val="1"/>
        <c:axPos val="l"/>
        <c:minorGridlines/>
        <c:numFmt formatCode="General" sourceLinked="1"/>
        <c:majorTickMark val="out"/>
        <c:minorTickMark val="none"/>
        <c:tickLblPos val="nextTo"/>
        <c:crossAx val="15194702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2">
                  <a:lumMod val="75000"/>
                </a:schemeClr>
              </a:solidFill>
              <a:ln w="19050">
                <a:noFill/>
              </a:ln>
              <a:effectLst/>
            </c:spPr>
            <c:extLst xmlns:c16r2="http://schemas.microsoft.com/office/drawing/2015/06/chart">
              <c:ext xmlns:c16="http://schemas.microsoft.com/office/drawing/2014/chart" uri="{C3380CC4-5D6E-409C-BE32-E72D297353CC}">
                <c16:uniqueId val="{00000001-69B8-4349-B082-7E76A249F76A}"/>
              </c:ext>
            </c:extLst>
          </c:dPt>
          <c:dPt>
            <c:idx val="1"/>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02-69B8-4349-B082-7E76A249F76A}"/>
              </c:ext>
            </c:extLst>
          </c:dPt>
          <c:cat>
            <c:strRef>
              <c:f>Sheet1!$A$2:$A$3</c:f>
              <c:strCache>
                <c:ptCount val="2"/>
                <c:pt idx="0">
                  <c:v>1st Qtr</c:v>
                </c:pt>
                <c:pt idx="1">
                  <c:v>2nd Qtr</c:v>
                </c:pt>
              </c:strCache>
            </c:strRef>
          </c:cat>
          <c:val>
            <c:numRef>
              <c:f>Sheet1!$B$2:$B$3</c:f>
              <c:numCache>
                <c:formatCode>0%</c:formatCode>
                <c:ptCount val="2"/>
                <c:pt idx="0">
                  <c:v>0.94</c:v>
                </c:pt>
                <c:pt idx="1">
                  <c:v>0.06</c:v>
                </c:pt>
              </c:numCache>
            </c:numRef>
          </c:val>
          <c:extLst xmlns:c16r2="http://schemas.microsoft.com/office/drawing/2015/06/chart">
            <c:ext xmlns:c16="http://schemas.microsoft.com/office/drawing/2014/chart" uri="{C3380CC4-5D6E-409C-BE32-E72D297353CC}">
              <c16:uniqueId val="{00000000-69B8-4349-B082-7E76A249F76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spPr>
            <a:solidFill>
              <a:srgbClr val="FD8736"/>
            </a:solidFill>
          </c:spPr>
          <c:invertIfNegative val="0"/>
          <c:dPt>
            <c:idx val="1"/>
            <c:invertIfNegative val="0"/>
            <c:bubble3D val="0"/>
          </c:dPt>
          <c:cat>
            <c:strRef>
              <c:f>Hoja1!$A$2:$A$3</c:f>
              <c:strCache>
                <c:ptCount val="2"/>
                <c:pt idx="0">
                  <c:v>Planeado</c:v>
                </c:pt>
                <c:pt idx="1">
                  <c:v>Ejecutado</c:v>
                </c:pt>
              </c:strCache>
            </c:strRef>
          </c:cat>
          <c:val>
            <c:numRef>
              <c:f>Hoja1!$B$2:$B$3</c:f>
              <c:numCache>
                <c:formatCode>General</c:formatCode>
                <c:ptCount val="2"/>
                <c:pt idx="0">
                  <c:v>72</c:v>
                </c:pt>
                <c:pt idx="1">
                  <c:v>65</c:v>
                </c:pt>
              </c:numCache>
            </c:numRef>
          </c:val>
        </c:ser>
        <c:ser>
          <c:idx val="1"/>
          <c:order val="1"/>
          <c:tx>
            <c:strRef>
              <c:f>Hoja1!$C$1</c:f>
              <c:strCache>
                <c:ptCount val="1"/>
                <c:pt idx="0">
                  <c:v>Serie 2</c:v>
                </c:pt>
              </c:strCache>
            </c:strRef>
          </c:tx>
          <c:spPr>
            <a:solidFill>
              <a:srgbClr val="B53621"/>
            </a:solidFill>
          </c:spPr>
          <c:invertIfNegative val="0"/>
          <c:cat>
            <c:strRef>
              <c:f>Hoja1!$A$2:$A$3</c:f>
              <c:strCache>
                <c:ptCount val="2"/>
                <c:pt idx="0">
                  <c:v>Planeado</c:v>
                </c:pt>
                <c:pt idx="1">
                  <c:v>Ejecutado</c:v>
                </c:pt>
              </c:strCache>
            </c:strRef>
          </c:cat>
          <c:val>
            <c:numRef>
              <c:f>Hoja1!$C$2:$C$3</c:f>
              <c:numCache>
                <c:formatCode>General</c:formatCode>
                <c:ptCount val="2"/>
                <c:pt idx="1">
                  <c:v>7</c:v>
                </c:pt>
              </c:numCache>
            </c:numRef>
          </c:val>
        </c:ser>
        <c:ser>
          <c:idx val="2"/>
          <c:order val="2"/>
          <c:tx>
            <c:strRef>
              <c:f>Hoja1!$D$1</c:f>
              <c:strCache>
                <c:ptCount val="1"/>
              </c:strCache>
            </c:strRef>
          </c:tx>
          <c:invertIfNegative val="0"/>
          <c:cat>
            <c:strRef>
              <c:f>Hoja1!$A$2:$A$3</c:f>
              <c:strCache>
                <c:ptCount val="2"/>
                <c:pt idx="0">
                  <c:v>Planeado</c:v>
                </c:pt>
                <c:pt idx="1">
                  <c:v>Ejecutado</c:v>
                </c:pt>
              </c:strCache>
            </c:strRef>
          </c:cat>
          <c:val>
            <c:numRef>
              <c:f>Hoja1!$D$2:$D$3</c:f>
              <c:numCache>
                <c:formatCode>General</c:formatCode>
                <c:ptCount val="2"/>
              </c:numCache>
            </c:numRef>
          </c:val>
        </c:ser>
        <c:dLbls>
          <c:showLegendKey val="0"/>
          <c:showVal val="0"/>
          <c:showCatName val="0"/>
          <c:showSerName val="0"/>
          <c:showPercent val="0"/>
          <c:showBubbleSize val="0"/>
        </c:dLbls>
        <c:gapWidth val="150"/>
        <c:shape val="cylinder"/>
        <c:axId val="195752048"/>
        <c:axId val="195752440"/>
        <c:axId val="0"/>
      </c:bar3DChart>
      <c:catAx>
        <c:axId val="195752048"/>
        <c:scaling>
          <c:orientation val="minMax"/>
        </c:scaling>
        <c:delete val="1"/>
        <c:axPos val="b"/>
        <c:numFmt formatCode="General" sourceLinked="0"/>
        <c:majorTickMark val="out"/>
        <c:minorTickMark val="none"/>
        <c:tickLblPos val="nextTo"/>
        <c:crossAx val="195752440"/>
        <c:crosses val="autoZero"/>
        <c:auto val="1"/>
        <c:lblAlgn val="ctr"/>
        <c:lblOffset val="100"/>
        <c:noMultiLvlLbl val="0"/>
      </c:catAx>
      <c:valAx>
        <c:axId val="195752440"/>
        <c:scaling>
          <c:orientation val="minMax"/>
          <c:max val="80"/>
        </c:scaling>
        <c:delete val="1"/>
        <c:axPos val="l"/>
        <c:majorGridlines>
          <c:spPr>
            <a:ln w="6350"/>
          </c:spPr>
        </c:majorGridlines>
        <c:numFmt formatCode="General" sourceLinked="1"/>
        <c:majorTickMark val="out"/>
        <c:minorTickMark val="none"/>
        <c:tickLblPos val="nextTo"/>
        <c:crossAx val="195752048"/>
        <c:crosses val="autoZero"/>
        <c:crossBetween val="between"/>
        <c:majorUnit val="10"/>
        <c:minorUnit val="1"/>
      </c:valAx>
    </c:plotArea>
    <c:plotVisOnly val="1"/>
    <c:dispBlanksAs val="gap"/>
    <c:showDLblsOverMax val="0"/>
  </c:chart>
  <c:txPr>
    <a:bodyPr/>
    <a:lstStyle/>
    <a:p>
      <a:pPr>
        <a:defRPr sz="1800"/>
      </a:pPr>
      <a:endParaRPr lang="es-C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spPr>
            <a:solidFill>
              <a:srgbClr val="FD8736"/>
            </a:solidFill>
          </c:spPr>
          <c:invertIfNegative val="0"/>
          <c:dPt>
            <c:idx val="1"/>
            <c:invertIfNegative val="0"/>
            <c:bubble3D val="0"/>
          </c:dPt>
          <c:cat>
            <c:strRef>
              <c:f>Hoja1!$A$2:$A$3</c:f>
              <c:strCache>
                <c:ptCount val="2"/>
                <c:pt idx="0">
                  <c:v>Planeado</c:v>
                </c:pt>
                <c:pt idx="1">
                  <c:v>Ejecutado</c:v>
                </c:pt>
              </c:strCache>
            </c:strRef>
          </c:cat>
          <c:val>
            <c:numRef>
              <c:f>Hoja1!$B$2:$B$3</c:f>
              <c:numCache>
                <c:formatCode>General</c:formatCode>
                <c:ptCount val="2"/>
                <c:pt idx="0">
                  <c:v>61</c:v>
                </c:pt>
                <c:pt idx="1">
                  <c:v>61</c:v>
                </c:pt>
              </c:numCache>
            </c:numRef>
          </c:val>
        </c:ser>
        <c:dLbls>
          <c:showLegendKey val="0"/>
          <c:showVal val="0"/>
          <c:showCatName val="0"/>
          <c:showSerName val="0"/>
          <c:showPercent val="0"/>
          <c:showBubbleSize val="0"/>
        </c:dLbls>
        <c:gapWidth val="150"/>
        <c:shape val="cylinder"/>
        <c:axId val="195753224"/>
        <c:axId val="195753616"/>
        <c:axId val="0"/>
      </c:bar3DChart>
      <c:catAx>
        <c:axId val="195753224"/>
        <c:scaling>
          <c:orientation val="minMax"/>
        </c:scaling>
        <c:delete val="1"/>
        <c:axPos val="b"/>
        <c:numFmt formatCode="General" sourceLinked="0"/>
        <c:majorTickMark val="out"/>
        <c:minorTickMark val="none"/>
        <c:tickLblPos val="nextTo"/>
        <c:crossAx val="195753616"/>
        <c:crosses val="autoZero"/>
        <c:auto val="1"/>
        <c:lblAlgn val="ctr"/>
        <c:lblOffset val="100"/>
        <c:noMultiLvlLbl val="0"/>
      </c:catAx>
      <c:valAx>
        <c:axId val="195753616"/>
        <c:scaling>
          <c:orientation val="minMax"/>
          <c:max val="80"/>
        </c:scaling>
        <c:delete val="1"/>
        <c:axPos val="l"/>
        <c:majorGridlines>
          <c:spPr>
            <a:ln w="6350"/>
          </c:spPr>
        </c:majorGridlines>
        <c:numFmt formatCode="General" sourceLinked="1"/>
        <c:majorTickMark val="out"/>
        <c:minorTickMark val="none"/>
        <c:tickLblPos val="nextTo"/>
        <c:crossAx val="195753224"/>
        <c:crosses val="autoZero"/>
        <c:crossBetween val="between"/>
        <c:majorUnit val="10"/>
        <c:minorUnit val="1"/>
      </c:valAx>
    </c:plotArea>
    <c:plotVisOnly val="1"/>
    <c:dispBlanksAs val="gap"/>
    <c:showDLblsOverMax val="0"/>
  </c:chart>
  <c:txPr>
    <a:bodyPr/>
    <a:lstStyle/>
    <a:p>
      <a:pPr>
        <a:defRPr sz="1800"/>
      </a:pPr>
      <a:endParaRPr lang="es-C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56855819900367"/>
          <c:y val="6.6270627675031571E-2"/>
          <c:w val="0.69658002489628423"/>
          <c:h val="0.89709093396940764"/>
        </c:manualLayout>
      </c:layout>
      <c:doughnutChart>
        <c:varyColors val="1"/>
        <c:ser>
          <c:idx val="0"/>
          <c:order val="0"/>
          <c:tx>
            <c:strRef>
              <c:f>Sheet1!$B$1</c:f>
              <c:strCache>
                <c:ptCount val="1"/>
                <c:pt idx="0">
                  <c:v>Sales</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69B8-4349-B082-7E76A249F76A}"/>
              </c:ext>
            </c:extLst>
          </c:dPt>
          <c:dPt>
            <c:idx val="1"/>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02-69B8-4349-B082-7E76A249F76A}"/>
              </c:ext>
            </c:extLst>
          </c:dPt>
          <c:cat>
            <c:numRef>
              <c:f>Sheet1!$A$2:$A$3</c:f>
              <c:numCache>
                <c:formatCode>General</c:formatCode>
                <c:ptCount val="2"/>
              </c:numCache>
            </c:numRef>
          </c:cat>
          <c:val>
            <c:numRef>
              <c:f>Sheet1!$B$2:$B$3</c:f>
              <c:numCache>
                <c:formatCode>General</c:formatCode>
                <c:ptCount val="2"/>
                <c:pt idx="0" formatCode="0%">
                  <c:v>1</c:v>
                </c:pt>
              </c:numCache>
            </c:numRef>
          </c:val>
          <c:extLst xmlns:c16r2="http://schemas.microsoft.com/office/drawing/2015/06/chart">
            <c:ext xmlns:c16="http://schemas.microsoft.com/office/drawing/2014/chart" uri="{C3380CC4-5D6E-409C-BE32-E72D297353CC}">
              <c16:uniqueId val="{00000000-69B8-4349-B082-7E76A249F76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Serie 1</c:v>
                </c:pt>
              </c:strCache>
            </c:strRef>
          </c:tx>
          <c:spPr>
            <a:solidFill>
              <a:schemeClr val="accent6"/>
            </a:solidFill>
          </c:spPr>
          <c:invertIfNegative val="0"/>
          <c:dPt>
            <c:idx val="0"/>
            <c:invertIfNegative val="0"/>
            <c:bubble3D val="0"/>
          </c:dPt>
          <c:dPt>
            <c:idx val="1"/>
            <c:invertIfNegative val="0"/>
            <c:bubble3D val="0"/>
          </c:dPt>
          <c:cat>
            <c:strRef>
              <c:f>Hoja1!$A$2:$A$3</c:f>
              <c:strCache>
                <c:ptCount val="2"/>
                <c:pt idx="0">
                  <c:v>Planeado</c:v>
                </c:pt>
                <c:pt idx="1">
                  <c:v>Ejecutado</c:v>
                </c:pt>
              </c:strCache>
            </c:strRef>
          </c:cat>
          <c:val>
            <c:numRef>
              <c:f>Hoja1!$B$2:$B$3</c:f>
              <c:numCache>
                <c:formatCode>General</c:formatCode>
                <c:ptCount val="2"/>
                <c:pt idx="0">
                  <c:v>29</c:v>
                </c:pt>
                <c:pt idx="1">
                  <c:v>28</c:v>
                </c:pt>
              </c:numCache>
            </c:numRef>
          </c:val>
        </c:ser>
        <c:ser>
          <c:idx val="1"/>
          <c:order val="1"/>
          <c:tx>
            <c:strRef>
              <c:f>Hoja1!$C$1</c:f>
              <c:strCache>
                <c:ptCount val="1"/>
                <c:pt idx="0">
                  <c:v>Serie 2</c:v>
                </c:pt>
              </c:strCache>
            </c:strRef>
          </c:tx>
          <c:spPr>
            <a:solidFill>
              <a:srgbClr val="B53621"/>
            </a:solidFill>
          </c:spPr>
          <c:invertIfNegative val="0"/>
          <c:dPt>
            <c:idx val="0"/>
            <c:invertIfNegative val="0"/>
            <c:bubble3D val="0"/>
          </c:dPt>
          <c:dPt>
            <c:idx val="1"/>
            <c:invertIfNegative val="0"/>
            <c:bubble3D val="0"/>
          </c:dPt>
          <c:cat>
            <c:strRef>
              <c:f>Hoja1!$A$2:$A$3</c:f>
              <c:strCache>
                <c:ptCount val="2"/>
                <c:pt idx="0">
                  <c:v>Planeado</c:v>
                </c:pt>
                <c:pt idx="1">
                  <c:v>Ejecutado</c:v>
                </c:pt>
              </c:strCache>
            </c:strRef>
          </c:cat>
          <c:val>
            <c:numRef>
              <c:f>Hoja1!$C$2:$C$3</c:f>
              <c:numCache>
                <c:formatCode>General</c:formatCode>
                <c:ptCount val="2"/>
                <c:pt idx="1">
                  <c:v>1</c:v>
                </c:pt>
              </c:numCache>
            </c:numRef>
          </c:val>
        </c:ser>
        <c:dLbls>
          <c:showLegendKey val="0"/>
          <c:showVal val="0"/>
          <c:showCatName val="0"/>
          <c:showSerName val="0"/>
          <c:showPercent val="0"/>
          <c:showBubbleSize val="0"/>
        </c:dLbls>
        <c:gapWidth val="150"/>
        <c:shape val="cylinder"/>
        <c:axId val="194631104"/>
        <c:axId val="194631496"/>
        <c:axId val="0"/>
      </c:bar3DChart>
      <c:catAx>
        <c:axId val="194631104"/>
        <c:scaling>
          <c:orientation val="minMax"/>
        </c:scaling>
        <c:delete val="1"/>
        <c:axPos val="b"/>
        <c:numFmt formatCode="General" sourceLinked="0"/>
        <c:majorTickMark val="out"/>
        <c:minorTickMark val="none"/>
        <c:tickLblPos val="nextTo"/>
        <c:crossAx val="194631496"/>
        <c:crosses val="autoZero"/>
        <c:auto val="1"/>
        <c:lblAlgn val="ctr"/>
        <c:lblOffset val="100"/>
        <c:noMultiLvlLbl val="0"/>
      </c:catAx>
      <c:valAx>
        <c:axId val="194631496"/>
        <c:scaling>
          <c:orientation val="minMax"/>
          <c:max val="50"/>
        </c:scaling>
        <c:delete val="1"/>
        <c:axPos val="l"/>
        <c:majorGridlines/>
        <c:numFmt formatCode="General" sourceLinked="1"/>
        <c:majorTickMark val="out"/>
        <c:minorTickMark val="none"/>
        <c:tickLblPos val="nextTo"/>
        <c:crossAx val="19463110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936E56-2DE3-488F-A498-E17FF2F4F455}" type="datetimeFigureOut">
              <a:rPr lang="es-CO" smtClean="0"/>
              <a:t>10/06/2019</a:t>
            </a:fld>
            <a:endParaRPr lang="es-CO"/>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1A7556-2CFA-4D3D-B175-101E89552170}" type="slidenum">
              <a:rPr lang="es-CO" smtClean="0"/>
              <a:t>‹Nº›</a:t>
            </a:fld>
            <a:endParaRPr lang="es-CO"/>
          </a:p>
        </p:txBody>
      </p:sp>
    </p:spTree>
    <p:extLst>
      <p:ext uri="{BB962C8B-B14F-4D97-AF65-F5344CB8AC3E}">
        <p14:creationId xmlns:p14="http://schemas.microsoft.com/office/powerpoint/2010/main" val="285638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77D891-32B7-4041-9817-4D625C3895B2}" type="datetimeFigureOut">
              <a:rPr lang="es-CO" smtClean="0"/>
              <a:t>10/06/2019</a:t>
            </a:fld>
            <a:endParaRPr lang="es-CO"/>
          </a:p>
        </p:txBody>
      </p:sp>
      <p:sp>
        <p:nvSpPr>
          <p:cNvPr id="4" name="3 Marcador de imagen de diapositiva"/>
          <p:cNvSpPr>
            <a:spLocks noGrp="1" noRot="1" noChangeAspect="1"/>
          </p:cNvSpPr>
          <p:nvPr>
            <p:ph type="sldImg" idx="2"/>
          </p:nvPr>
        </p:nvSpPr>
        <p:spPr>
          <a:xfrm>
            <a:off x="458788" y="685800"/>
            <a:ext cx="5940425"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7D9EA9-6440-4608-BEA4-5D2621C7A8E9}" type="slidenum">
              <a:rPr lang="es-CO" smtClean="0"/>
              <a:t>‹Nº›</a:t>
            </a:fld>
            <a:endParaRPr lang="es-CO"/>
          </a:p>
        </p:txBody>
      </p:sp>
    </p:spTree>
    <p:extLst>
      <p:ext uri="{BB962C8B-B14F-4D97-AF65-F5344CB8AC3E}">
        <p14:creationId xmlns:p14="http://schemas.microsoft.com/office/powerpoint/2010/main" val="3587716620"/>
      </p:ext>
    </p:extLst>
  </p:cSld>
  <p:clrMap bg1="lt1" tx1="dk1" bg2="lt2" tx2="dk2" accent1="accent1" accent2="accent2" accent3="accent3" accent4="accent4" accent5="accent5" accent6="accent6" hlink="hlink" folHlink="folHlink"/>
  <p:notesStyle>
    <a:lvl1pPr marL="0" algn="l" defTabSz="1949236" rtl="0" eaLnBrk="1" latinLnBrk="0" hangingPunct="1">
      <a:defRPr sz="2600" kern="1200">
        <a:solidFill>
          <a:schemeClr val="tx1"/>
        </a:solidFill>
        <a:latin typeface="+mn-lt"/>
        <a:ea typeface="+mn-ea"/>
        <a:cs typeface="+mn-cs"/>
      </a:defRPr>
    </a:lvl1pPr>
    <a:lvl2pPr marL="974618" algn="l" defTabSz="1949236" rtl="0" eaLnBrk="1" latinLnBrk="0" hangingPunct="1">
      <a:defRPr sz="2600" kern="1200">
        <a:solidFill>
          <a:schemeClr val="tx1"/>
        </a:solidFill>
        <a:latin typeface="+mn-lt"/>
        <a:ea typeface="+mn-ea"/>
        <a:cs typeface="+mn-cs"/>
      </a:defRPr>
    </a:lvl2pPr>
    <a:lvl3pPr marL="1949236" algn="l" defTabSz="1949236" rtl="0" eaLnBrk="1" latinLnBrk="0" hangingPunct="1">
      <a:defRPr sz="2600" kern="1200">
        <a:solidFill>
          <a:schemeClr val="tx1"/>
        </a:solidFill>
        <a:latin typeface="+mn-lt"/>
        <a:ea typeface="+mn-ea"/>
        <a:cs typeface="+mn-cs"/>
      </a:defRPr>
    </a:lvl3pPr>
    <a:lvl4pPr marL="2923855" algn="l" defTabSz="1949236" rtl="0" eaLnBrk="1" latinLnBrk="0" hangingPunct="1">
      <a:defRPr sz="2600" kern="1200">
        <a:solidFill>
          <a:schemeClr val="tx1"/>
        </a:solidFill>
        <a:latin typeface="+mn-lt"/>
        <a:ea typeface="+mn-ea"/>
        <a:cs typeface="+mn-cs"/>
      </a:defRPr>
    </a:lvl4pPr>
    <a:lvl5pPr marL="3898473" algn="l" defTabSz="1949236" rtl="0" eaLnBrk="1" latinLnBrk="0" hangingPunct="1">
      <a:defRPr sz="2600" kern="1200">
        <a:solidFill>
          <a:schemeClr val="tx1"/>
        </a:solidFill>
        <a:latin typeface="+mn-lt"/>
        <a:ea typeface="+mn-ea"/>
        <a:cs typeface="+mn-cs"/>
      </a:defRPr>
    </a:lvl5pPr>
    <a:lvl6pPr marL="4873091" algn="l" defTabSz="1949236" rtl="0" eaLnBrk="1" latinLnBrk="0" hangingPunct="1">
      <a:defRPr sz="2600" kern="1200">
        <a:solidFill>
          <a:schemeClr val="tx1"/>
        </a:solidFill>
        <a:latin typeface="+mn-lt"/>
        <a:ea typeface="+mn-ea"/>
        <a:cs typeface="+mn-cs"/>
      </a:defRPr>
    </a:lvl6pPr>
    <a:lvl7pPr marL="5847709" algn="l" defTabSz="1949236" rtl="0" eaLnBrk="1" latinLnBrk="0" hangingPunct="1">
      <a:defRPr sz="2600" kern="1200">
        <a:solidFill>
          <a:schemeClr val="tx1"/>
        </a:solidFill>
        <a:latin typeface="+mn-lt"/>
        <a:ea typeface="+mn-ea"/>
        <a:cs typeface="+mn-cs"/>
      </a:defRPr>
    </a:lvl7pPr>
    <a:lvl8pPr marL="6822325" algn="l" defTabSz="1949236" rtl="0" eaLnBrk="1" latinLnBrk="0" hangingPunct="1">
      <a:defRPr sz="2600" kern="1200">
        <a:solidFill>
          <a:schemeClr val="tx1"/>
        </a:solidFill>
        <a:latin typeface="+mn-lt"/>
        <a:ea typeface="+mn-ea"/>
        <a:cs typeface="+mn-cs"/>
      </a:defRPr>
    </a:lvl8pPr>
    <a:lvl9pPr marL="7796944" algn="l" defTabSz="1949236" rtl="0" eaLnBrk="1" latinLnBrk="0" hangingPunct="1">
      <a:defRPr sz="2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hdphoto" Target="../media/hdphoto3.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9.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RESENTACIÓN">
    <p:bg>
      <p:bgPr>
        <a:solidFill>
          <a:schemeClr val="bg1"/>
        </a:solidFill>
        <a:effectLst/>
      </p:bgPr>
    </p:bg>
    <p:spTree>
      <p:nvGrpSpPr>
        <p:cNvPr id="1" name=""/>
        <p:cNvGrpSpPr/>
        <p:nvPr/>
      </p:nvGrpSpPr>
      <p:grpSpPr>
        <a:xfrm>
          <a:off x="0" y="0"/>
          <a:ext cx="0" cy="0"/>
          <a:chOff x="0" y="0"/>
          <a:chExt cx="0" cy="0"/>
        </a:xfrm>
      </p:grpSpPr>
      <p:pic>
        <p:nvPicPr>
          <p:cNvPr id="2053" name="Picture 5"/>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6" y="-6189"/>
            <a:ext cx="12173353" cy="702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7093" r="1328" b="5209"/>
          <a:stretch/>
        </p:blipFill>
        <p:spPr bwMode="auto">
          <a:xfrm>
            <a:off x="1379305" y="0"/>
            <a:ext cx="10790470" cy="702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userDrawn="1"/>
        </p:nvPicPr>
        <p:blipFill rotWithShape="1">
          <a:blip r:embed="rId5">
            <a:extLst>
              <a:ext uri="{BEBA8EAE-BF5A-486C-A8C5-ECC9F3942E4B}">
                <a14:imgProps xmlns:a14="http://schemas.microsoft.com/office/drawing/2010/main">
                  <a14:imgLayer r:embed="rId6">
                    <a14:imgEffect>
                      <a14:artisticCutout/>
                    </a14:imgEffect>
                  </a14:imgLayer>
                </a14:imgProps>
              </a:ext>
              <a:ext uri="{28A0092B-C50C-407E-A947-70E740481C1C}">
                <a14:useLocalDpi xmlns:a14="http://schemas.microsoft.com/office/drawing/2010/main" val="0"/>
              </a:ext>
            </a:extLst>
          </a:blip>
          <a:srcRect t="12576" r="2595" b="2447"/>
          <a:stretch/>
        </p:blipFill>
        <p:spPr bwMode="auto">
          <a:xfrm>
            <a:off x="3002266" y="1"/>
            <a:ext cx="9167515" cy="702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l="26966" t="21078"/>
          <a:stretch/>
        </p:blipFill>
        <p:spPr bwMode="auto">
          <a:xfrm>
            <a:off x="0" y="5"/>
            <a:ext cx="4759960" cy="491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userDrawn="1"/>
        </p:nvPicPr>
        <p:blipFill>
          <a:blip r:embed="rId8">
            <a:clrChange>
              <a:clrFrom>
                <a:srgbClr val="000000">
                  <a:alpha val="0"/>
                </a:srgbClr>
              </a:clrFrom>
              <a:clrTo>
                <a:srgbClr val="000000">
                  <a:alpha val="0"/>
                </a:srgbClr>
              </a:clrTo>
            </a:clrChange>
            <a:extLst>
              <a:ext uri="{BEBA8EAE-BF5A-486C-A8C5-ECC9F3942E4B}">
                <a14:imgProps xmlns:a14="http://schemas.microsoft.com/office/drawing/2010/main">
                  <a14:imgLayer r:embed="rId9">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38687" y="1189856"/>
            <a:ext cx="3102136" cy="280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24 Imagen"/>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75537" y="228273"/>
            <a:ext cx="1835214" cy="1588276"/>
          </a:xfrm>
          <a:prstGeom prst="rect">
            <a:avLst/>
          </a:prstGeom>
          <a:ln>
            <a:noFill/>
          </a:ln>
          <a:effectLst>
            <a:outerShdw blurRad="292100" dist="139700" dir="2700000" algn="tl" rotWithShape="0">
              <a:srgbClr val="333333">
                <a:alpha val="65000"/>
              </a:srgbClr>
            </a:outerShdw>
          </a:effectLst>
        </p:spPr>
      </p:pic>
      <p:sp>
        <p:nvSpPr>
          <p:cNvPr id="27" name="3 Marcador de texto"/>
          <p:cNvSpPr txBox="1">
            <a:spLocks/>
          </p:cNvSpPr>
          <p:nvPr userDrawn="1"/>
        </p:nvSpPr>
        <p:spPr>
          <a:xfrm>
            <a:off x="38155" y="5217469"/>
            <a:ext cx="2418673" cy="1663567"/>
          </a:xfrm>
          <a:prstGeom prst="rect">
            <a:avLst/>
          </a:prstGeom>
        </p:spPr>
        <p:txBody>
          <a:bodyPr lIns="194924" tIns="97462" rIns="194924" bIns="97462">
            <a:normAutofit lnSpcReduction="10000"/>
          </a:bodyPr>
          <a:lstStyle>
            <a:lvl1pPr marL="0" indent="0" algn="l" defTabSz="514350" rtl="0" eaLnBrk="1" latinLnBrk="0" hangingPunct="1">
              <a:spcBef>
                <a:spcPct val="20000"/>
              </a:spcBef>
              <a:buFont typeface="Arial" pitchFamily="34" charset="0"/>
              <a:buNone/>
              <a:defRPr sz="800" kern="1200" baseline="0">
                <a:solidFill>
                  <a:schemeClr val="tx1"/>
                </a:solidFill>
                <a:latin typeface="+mn-lt"/>
                <a:ea typeface="+mn-ea"/>
                <a:cs typeface="+mn-cs"/>
              </a:defRPr>
            </a:lvl1pPr>
            <a:lvl2pPr marL="257175" indent="0" algn="l" defTabSz="514350" rtl="0" eaLnBrk="1" latinLnBrk="0" hangingPunct="1">
              <a:spcBef>
                <a:spcPct val="20000"/>
              </a:spcBef>
              <a:buFont typeface="Arial" pitchFamily="34" charset="0"/>
              <a:buNone/>
              <a:defRPr sz="700" kern="1200">
                <a:solidFill>
                  <a:schemeClr val="tx1"/>
                </a:solidFill>
                <a:latin typeface="+mn-lt"/>
                <a:ea typeface="+mn-ea"/>
                <a:cs typeface="+mn-cs"/>
              </a:defRPr>
            </a:lvl2pPr>
            <a:lvl3pPr marL="514350" indent="0" algn="l" defTabSz="514350" rtl="0" eaLnBrk="1" latinLnBrk="0" hangingPunct="1">
              <a:spcBef>
                <a:spcPct val="20000"/>
              </a:spcBef>
              <a:buFont typeface="Arial" pitchFamily="34" charset="0"/>
              <a:buNone/>
              <a:defRPr sz="600" kern="1200">
                <a:solidFill>
                  <a:schemeClr val="tx1"/>
                </a:solidFill>
                <a:latin typeface="+mn-lt"/>
                <a:ea typeface="+mn-ea"/>
                <a:cs typeface="+mn-cs"/>
              </a:defRPr>
            </a:lvl3pPr>
            <a:lvl4pPr marL="771525" indent="0" algn="l" defTabSz="514350" rtl="0" eaLnBrk="1" latinLnBrk="0" hangingPunct="1">
              <a:spcBef>
                <a:spcPct val="20000"/>
              </a:spcBef>
              <a:buFont typeface="Arial" pitchFamily="34" charset="0"/>
              <a:buNone/>
              <a:defRPr sz="500" kern="1200">
                <a:solidFill>
                  <a:schemeClr val="tx1"/>
                </a:solidFill>
                <a:latin typeface="+mn-lt"/>
                <a:ea typeface="+mn-ea"/>
                <a:cs typeface="+mn-cs"/>
              </a:defRPr>
            </a:lvl4pPr>
            <a:lvl5pPr marL="1028700" indent="0" algn="l" defTabSz="514350" rtl="0" eaLnBrk="1" latinLnBrk="0" hangingPunct="1">
              <a:spcBef>
                <a:spcPct val="20000"/>
              </a:spcBef>
              <a:buFont typeface="Arial" pitchFamily="34" charset="0"/>
              <a:buNone/>
              <a:defRPr sz="500" kern="1200">
                <a:solidFill>
                  <a:schemeClr val="tx1"/>
                </a:solidFill>
                <a:latin typeface="+mn-lt"/>
                <a:ea typeface="+mn-ea"/>
                <a:cs typeface="+mn-cs"/>
              </a:defRPr>
            </a:lvl5pPr>
            <a:lvl6pPr marL="1285875" indent="0" algn="l" defTabSz="514350" rtl="0" eaLnBrk="1" latinLnBrk="0" hangingPunct="1">
              <a:spcBef>
                <a:spcPct val="20000"/>
              </a:spcBef>
              <a:buFont typeface="Arial" pitchFamily="34" charset="0"/>
              <a:buNone/>
              <a:defRPr sz="500" kern="1200">
                <a:solidFill>
                  <a:schemeClr val="tx1"/>
                </a:solidFill>
                <a:latin typeface="+mn-lt"/>
                <a:ea typeface="+mn-ea"/>
                <a:cs typeface="+mn-cs"/>
              </a:defRPr>
            </a:lvl6pPr>
            <a:lvl7pPr marL="1543050" indent="0" algn="l" defTabSz="514350" rtl="0" eaLnBrk="1" latinLnBrk="0" hangingPunct="1">
              <a:spcBef>
                <a:spcPct val="20000"/>
              </a:spcBef>
              <a:buFont typeface="Arial" pitchFamily="34" charset="0"/>
              <a:buNone/>
              <a:defRPr sz="500" kern="1200">
                <a:solidFill>
                  <a:schemeClr val="tx1"/>
                </a:solidFill>
                <a:latin typeface="+mn-lt"/>
                <a:ea typeface="+mn-ea"/>
                <a:cs typeface="+mn-cs"/>
              </a:defRPr>
            </a:lvl7pPr>
            <a:lvl8pPr marL="1800225" indent="0" algn="l" defTabSz="514350" rtl="0" eaLnBrk="1" latinLnBrk="0" hangingPunct="1">
              <a:spcBef>
                <a:spcPct val="20000"/>
              </a:spcBef>
              <a:buFont typeface="Arial" pitchFamily="34" charset="0"/>
              <a:buNone/>
              <a:defRPr sz="500" kern="1200">
                <a:solidFill>
                  <a:schemeClr val="tx1"/>
                </a:solidFill>
                <a:latin typeface="+mn-lt"/>
                <a:ea typeface="+mn-ea"/>
                <a:cs typeface="+mn-cs"/>
              </a:defRPr>
            </a:lvl8pPr>
            <a:lvl9pPr marL="2057400" indent="0" algn="l" defTabSz="514350" rtl="0" eaLnBrk="1" latinLnBrk="0" hangingPunct="1">
              <a:spcBef>
                <a:spcPct val="20000"/>
              </a:spcBef>
              <a:buFont typeface="Arial" pitchFamily="34" charset="0"/>
              <a:buNone/>
              <a:defRPr sz="500" kern="1200">
                <a:solidFill>
                  <a:schemeClr val="tx1"/>
                </a:solidFill>
                <a:latin typeface="+mn-lt"/>
                <a:ea typeface="+mn-ea"/>
                <a:cs typeface="+mn-cs"/>
              </a:defRPr>
            </a:lvl9pPr>
          </a:lstStyle>
          <a:p>
            <a:pPr algn="l"/>
            <a:r>
              <a:rPr lang="es-ES" sz="2600" b="1" i="1" dirty="0" smtClean="0">
                <a:solidFill>
                  <a:srgbClr val="FFECC5"/>
                </a:solidFill>
                <a:effectLst>
                  <a:innerShdw blurRad="63500" dist="50800" dir="16200000">
                    <a:prstClr val="black">
                      <a:alpha val="50000"/>
                    </a:prstClr>
                  </a:innerShdw>
                </a:effectLst>
                <a:latin typeface="Constantia" pitchFamily="18" charset="0"/>
              </a:rPr>
              <a:t>Todos unidos</a:t>
            </a:r>
            <a:r>
              <a:rPr lang="es-ES" sz="2600" b="1" i="1" baseline="0" dirty="0" smtClean="0">
                <a:solidFill>
                  <a:srgbClr val="FFECC5"/>
                </a:solidFill>
                <a:effectLst>
                  <a:innerShdw blurRad="63500" dist="50800" dir="16200000">
                    <a:prstClr val="black">
                      <a:alpha val="50000"/>
                    </a:prstClr>
                  </a:innerShdw>
                </a:effectLst>
                <a:latin typeface="Constantia" pitchFamily="18" charset="0"/>
              </a:rPr>
              <a:t> por los derechos humanos</a:t>
            </a:r>
            <a:endParaRPr lang="es-ES" sz="2600" b="1" i="1" dirty="0">
              <a:solidFill>
                <a:srgbClr val="FFECC5"/>
              </a:solidFill>
              <a:effectLst>
                <a:innerShdw blurRad="63500" dist="50800" dir="16200000">
                  <a:prstClr val="black">
                    <a:alpha val="50000"/>
                  </a:prstClr>
                </a:innerShdw>
              </a:effectLst>
              <a:latin typeface="Constantia" pitchFamily="18" charset="0"/>
            </a:endParaRPr>
          </a:p>
        </p:txBody>
      </p:sp>
      <p:sp>
        <p:nvSpPr>
          <p:cNvPr id="38" name="3 Marcador de texto"/>
          <p:cNvSpPr txBox="1">
            <a:spLocks/>
          </p:cNvSpPr>
          <p:nvPr userDrawn="1"/>
        </p:nvSpPr>
        <p:spPr>
          <a:xfrm>
            <a:off x="2324760" y="8285319"/>
            <a:ext cx="5745081" cy="702477"/>
          </a:xfrm>
          <a:prstGeom prst="rect">
            <a:avLst/>
          </a:prstGeom>
        </p:spPr>
        <p:txBody>
          <a:bodyPr lIns="194924" tIns="97462" rIns="194924" bIns="97462">
            <a:noAutofit/>
          </a:bodyPr>
          <a:lstStyle>
            <a:lvl1pPr marL="0" indent="0" algn="l" defTabSz="514350" rtl="0" eaLnBrk="1" latinLnBrk="0" hangingPunct="1">
              <a:spcBef>
                <a:spcPct val="20000"/>
              </a:spcBef>
              <a:buFont typeface="Arial" pitchFamily="34" charset="0"/>
              <a:buNone/>
              <a:defRPr sz="800" kern="1200" baseline="0">
                <a:solidFill>
                  <a:schemeClr val="tx1"/>
                </a:solidFill>
                <a:latin typeface="+mn-lt"/>
                <a:ea typeface="+mn-ea"/>
                <a:cs typeface="+mn-cs"/>
              </a:defRPr>
            </a:lvl1pPr>
            <a:lvl2pPr marL="257175" indent="0" algn="l" defTabSz="514350" rtl="0" eaLnBrk="1" latinLnBrk="0" hangingPunct="1">
              <a:spcBef>
                <a:spcPct val="20000"/>
              </a:spcBef>
              <a:buFont typeface="Arial" pitchFamily="34" charset="0"/>
              <a:buNone/>
              <a:defRPr sz="700" kern="1200">
                <a:solidFill>
                  <a:schemeClr val="tx1"/>
                </a:solidFill>
                <a:latin typeface="+mn-lt"/>
                <a:ea typeface="+mn-ea"/>
                <a:cs typeface="+mn-cs"/>
              </a:defRPr>
            </a:lvl2pPr>
            <a:lvl3pPr marL="514350" indent="0" algn="l" defTabSz="514350" rtl="0" eaLnBrk="1" latinLnBrk="0" hangingPunct="1">
              <a:spcBef>
                <a:spcPct val="20000"/>
              </a:spcBef>
              <a:buFont typeface="Arial" pitchFamily="34" charset="0"/>
              <a:buNone/>
              <a:defRPr sz="600" kern="1200">
                <a:solidFill>
                  <a:schemeClr val="tx1"/>
                </a:solidFill>
                <a:latin typeface="+mn-lt"/>
                <a:ea typeface="+mn-ea"/>
                <a:cs typeface="+mn-cs"/>
              </a:defRPr>
            </a:lvl3pPr>
            <a:lvl4pPr marL="771525" indent="0" algn="l" defTabSz="514350" rtl="0" eaLnBrk="1" latinLnBrk="0" hangingPunct="1">
              <a:spcBef>
                <a:spcPct val="20000"/>
              </a:spcBef>
              <a:buFont typeface="Arial" pitchFamily="34" charset="0"/>
              <a:buNone/>
              <a:defRPr sz="500" kern="1200">
                <a:solidFill>
                  <a:schemeClr val="tx1"/>
                </a:solidFill>
                <a:latin typeface="+mn-lt"/>
                <a:ea typeface="+mn-ea"/>
                <a:cs typeface="+mn-cs"/>
              </a:defRPr>
            </a:lvl4pPr>
            <a:lvl5pPr marL="1028700" indent="0" algn="l" defTabSz="514350" rtl="0" eaLnBrk="1" latinLnBrk="0" hangingPunct="1">
              <a:spcBef>
                <a:spcPct val="20000"/>
              </a:spcBef>
              <a:buFont typeface="Arial" pitchFamily="34" charset="0"/>
              <a:buNone/>
              <a:defRPr sz="500" kern="1200">
                <a:solidFill>
                  <a:schemeClr val="tx1"/>
                </a:solidFill>
                <a:latin typeface="+mn-lt"/>
                <a:ea typeface="+mn-ea"/>
                <a:cs typeface="+mn-cs"/>
              </a:defRPr>
            </a:lvl5pPr>
            <a:lvl6pPr marL="1285875" indent="0" algn="l" defTabSz="514350" rtl="0" eaLnBrk="1" latinLnBrk="0" hangingPunct="1">
              <a:spcBef>
                <a:spcPct val="20000"/>
              </a:spcBef>
              <a:buFont typeface="Arial" pitchFamily="34" charset="0"/>
              <a:buNone/>
              <a:defRPr sz="500" kern="1200">
                <a:solidFill>
                  <a:schemeClr val="tx1"/>
                </a:solidFill>
                <a:latin typeface="+mn-lt"/>
                <a:ea typeface="+mn-ea"/>
                <a:cs typeface="+mn-cs"/>
              </a:defRPr>
            </a:lvl6pPr>
            <a:lvl7pPr marL="1543050" indent="0" algn="l" defTabSz="514350" rtl="0" eaLnBrk="1" latinLnBrk="0" hangingPunct="1">
              <a:spcBef>
                <a:spcPct val="20000"/>
              </a:spcBef>
              <a:buFont typeface="Arial" pitchFamily="34" charset="0"/>
              <a:buNone/>
              <a:defRPr sz="500" kern="1200">
                <a:solidFill>
                  <a:schemeClr val="tx1"/>
                </a:solidFill>
                <a:latin typeface="+mn-lt"/>
                <a:ea typeface="+mn-ea"/>
                <a:cs typeface="+mn-cs"/>
              </a:defRPr>
            </a:lvl7pPr>
            <a:lvl8pPr marL="1800225" indent="0" algn="l" defTabSz="514350" rtl="0" eaLnBrk="1" latinLnBrk="0" hangingPunct="1">
              <a:spcBef>
                <a:spcPct val="20000"/>
              </a:spcBef>
              <a:buFont typeface="Arial" pitchFamily="34" charset="0"/>
              <a:buNone/>
              <a:defRPr sz="500" kern="1200">
                <a:solidFill>
                  <a:schemeClr val="tx1"/>
                </a:solidFill>
                <a:latin typeface="+mn-lt"/>
                <a:ea typeface="+mn-ea"/>
                <a:cs typeface="+mn-cs"/>
              </a:defRPr>
            </a:lvl8pPr>
            <a:lvl9pPr marL="2057400" indent="0" algn="l" defTabSz="514350" rtl="0" eaLnBrk="1" latinLnBrk="0" hangingPunct="1">
              <a:spcBef>
                <a:spcPct val="20000"/>
              </a:spcBef>
              <a:buFont typeface="Arial" pitchFamily="34" charset="0"/>
              <a:buNone/>
              <a:defRPr sz="500" kern="1200">
                <a:solidFill>
                  <a:schemeClr val="tx1"/>
                </a:solidFill>
                <a:latin typeface="+mn-lt"/>
                <a:ea typeface="+mn-ea"/>
                <a:cs typeface="+mn-cs"/>
              </a:defRPr>
            </a:lvl9pPr>
          </a:lstStyle>
          <a:p>
            <a:endParaRPr lang="es-ES" sz="1500" b="1" dirty="0">
              <a:solidFill>
                <a:srgbClr val="00435A"/>
              </a:solidFill>
              <a:latin typeface="Constantia" pitchFamily="18" charset="0"/>
            </a:endParaRPr>
          </a:p>
        </p:txBody>
      </p:sp>
      <p:sp>
        <p:nvSpPr>
          <p:cNvPr id="22" name="8 Marcador de texto"/>
          <p:cNvSpPr>
            <a:spLocks noGrp="1"/>
          </p:cNvSpPr>
          <p:nvPr>
            <p:ph type="body" sz="quarter" idx="10" hasCustomPrompt="1"/>
          </p:nvPr>
        </p:nvSpPr>
        <p:spPr>
          <a:xfrm>
            <a:off x="4759963" y="2457519"/>
            <a:ext cx="6679553" cy="1752050"/>
          </a:xfrm>
          <a:prstGeom prst="rect">
            <a:avLst/>
          </a:prstGeom>
        </p:spPr>
        <p:txBody>
          <a:bodyPr lIns="194924" tIns="97462" rIns="194924" bIns="97462"/>
          <a:lstStyle>
            <a:lvl1pPr marL="0" indent="0" algn="ctr">
              <a:buNone/>
              <a:defRPr sz="3400" baseline="0">
                <a:solidFill>
                  <a:srgbClr val="00435A"/>
                </a:solidFill>
                <a:effectLst>
                  <a:outerShdw blurRad="38100" dist="38100" dir="2700000" algn="tl">
                    <a:srgbClr val="000000">
                      <a:alpha val="43137"/>
                    </a:srgbClr>
                  </a:outerShdw>
                </a:effectLst>
                <a:latin typeface="Constantia" pitchFamily="18" charset="0"/>
              </a:defRPr>
            </a:lvl1pPr>
            <a:lvl2pPr>
              <a:defRPr sz="3400">
                <a:latin typeface="Constantia" pitchFamily="18" charset="0"/>
              </a:defRPr>
            </a:lvl2pPr>
            <a:lvl3pPr>
              <a:defRPr sz="3400">
                <a:latin typeface="Constantia" pitchFamily="18" charset="0"/>
              </a:defRPr>
            </a:lvl3pPr>
            <a:lvl4pPr>
              <a:defRPr sz="3400">
                <a:latin typeface="Constantia" pitchFamily="18" charset="0"/>
              </a:defRPr>
            </a:lvl4pPr>
            <a:lvl5pPr>
              <a:defRPr sz="3400">
                <a:latin typeface="Constantia" pitchFamily="18" charset="0"/>
              </a:defRPr>
            </a:lvl5pPr>
          </a:lstStyle>
          <a:p>
            <a:pPr lvl="0"/>
            <a:r>
              <a:rPr lang="es-CO" dirty="0" smtClean="0"/>
              <a:t>TÍTULO PRINCIPAL DE LA PRESENTACIÓN (CONSTANTIA 16)</a:t>
            </a:r>
            <a:endParaRPr lang="es-CO" dirty="0"/>
          </a:p>
        </p:txBody>
      </p:sp>
      <p:sp>
        <p:nvSpPr>
          <p:cNvPr id="23" name="8 Marcador de texto"/>
          <p:cNvSpPr>
            <a:spLocks noGrp="1"/>
          </p:cNvSpPr>
          <p:nvPr>
            <p:ph type="body" sz="quarter" idx="11" hasCustomPrompt="1"/>
          </p:nvPr>
        </p:nvSpPr>
        <p:spPr>
          <a:xfrm>
            <a:off x="4779808" y="4962378"/>
            <a:ext cx="5657348" cy="750783"/>
          </a:xfrm>
          <a:prstGeom prst="rect">
            <a:avLst/>
          </a:prstGeom>
        </p:spPr>
        <p:txBody>
          <a:bodyPr lIns="194924" tIns="97462" rIns="194924" bIns="97462"/>
          <a:lstStyle>
            <a:lvl1pPr marL="0" indent="0" algn="l">
              <a:buNone/>
              <a:defRPr sz="1500" baseline="0">
                <a:solidFill>
                  <a:schemeClr val="tx1"/>
                </a:solidFill>
                <a:effectLst/>
                <a:latin typeface="Constantia" pitchFamily="18" charset="0"/>
              </a:defRPr>
            </a:lvl1pPr>
            <a:lvl2pPr>
              <a:defRPr sz="3400">
                <a:latin typeface="Constantia" pitchFamily="18" charset="0"/>
              </a:defRPr>
            </a:lvl2pPr>
            <a:lvl3pPr>
              <a:defRPr sz="3400">
                <a:latin typeface="Constantia" pitchFamily="18" charset="0"/>
              </a:defRPr>
            </a:lvl3pPr>
            <a:lvl4pPr>
              <a:defRPr sz="3400">
                <a:latin typeface="Constantia" pitchFamily="18" charset="0"/>
              </a:defRPr>
            </a:lvl4pPr>
            <a:lvl5pPr>
              <a:defRPr sz="3400">
                <a:latin typeface="Constantia" pitchFamily="18" charset="0"/>
              </a:defRPr>
            </a:lvl5pPr>
          </a:lstStyle>
          <a:p>
            <a:r>
              <a:rPr lang="es-ES" sz="1500" dirty="0" smtClean="0">
                <a:latin typeface="Constantia" pitchFamily="18" charset="0"/>
              </a:rPr>
              <a:t>Cargo del funcionario o responsable (CONSTANTIA 7)</a:t>
            </a:r>
          </a:p>
          <a:p>
            <a:r>
              <a:rPr lang="es-ES" sz="1500" b="1" dirty="0" smtClean="0">
                <a:solidFill>
                  <a:srgbClr val="00435A"/>
                </a:solidFill>
                <a:latin typeface="Constantia" pitchFamily="18" charset="0"/>
              </a:rPr>
              <a:t>NOMBRE</a:t>
            </a:r>
            <a:r>
              <a:rPr lang="es-ES" sz="1500" b="1" baseline="0" dirty="0" smtClean="0">
                <a:solidFill>
                  <a:srgbClr val="00435A"/>
                </a:solidFill>
                <a:latin typeface="Constantia" pitchFamily="18" charset="0"/>
              </a:rPr>
              <a:t> </a:t>
            </a:r>
            <a:r>
              <a:rPr lang="es-ES" sz="1500" b="1" dirty="0" smtClean="0">
                <a:solidFill>
                  <a:srgbClr val="00435A"/>
                </a:solidFill>
                <a:latin typeface="Constantia" pitchFamily="18" charset="0"/>
              </a:rPr>
              <a:t>FUNCIONARIO EN MAYÚSCULA Y NEGRILLA</a:t>
            </a:r>
            <a:endParaRPr lang="es-ES" sz="1500" b="1" dirty="0">
              <a:solidFill>
                <a:srgbClr val="00435A"/>
              </a:solidFill>
              <a:latin typeface="Constantia" pitchFamily="18" charset="0"/>
            </a:endParaRPr>
          </a:p>
        </p:txBody>
      </p:sp>
      <p:grpSp>
        <p:nvGrpSpPr>
          <p:cNvPr id="15" name="14 Grupo"/>
          <p:cNvGrpSpPr/>
          <p:nvPr userDrawn="1"/>
        </p:nvGrpSpPr>
        <p:grpSpPr>
          <a:xfrm>
            <a:off x="6247151" y="140477"/>
            <a:ext cx="3801320" cy="320047"/>
            <a:chOff x="3445807" y="209699"/>
            <a:chExt cx="1812109" cy="176289"/>
          </a:xfrm>
        </p:grpSpPr>
        <p:pic>
          <p:nvPicPr>
            <p:cNvPr id="16" name="Picture 4" descr="C:\Users\EJVELASCOA\Pictures\OTROS\101 (1).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425" r="34739"/>
            <a:stretch/>
          </p:blipFill>
          <p:spPr bwMode="auto">
            <a:xfrm>
              <a:off x="3445807" y="226949"/>
              <a:ext cx="554856" cy="15554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7" name="Picture 5" descr="C:\Users\EJVELASCOA\Pictures\OTROS\Logo INPEC (AzulTransp).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74829" y="209699"/>
              <a:ext cx="497716" cy="16052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8" name="Picture 4" descr="Presidencia de la RepÃºblic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644553" y="214111"/>
              <a:ext cx="613363" cy="1718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687578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fade">
                                      <p:cBhvr>
                                        <p:cTn id="18" dur="500"/>
                                        <p:tgtEl>
                                          <p:spTgt spid="22">
                                            <p:txEl>
                                              <p:pRg st="0" end="0"/>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wipe(up)">
                                      <p:cBhvr>
                                        <p:cTn id="21" dur="500"/>
                                        <p:tgtEl>
                                          <p:spTgt spid="23">
                                            <p:txEl>
                                              <p:pRg st="0" end="0"/>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wipe(up)">
                                      <p:cBhvr>
                                        <p:cTn id="24"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22" presetClass="entr" presetSubtype="1"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PORTADA DE CONTENIDO 2">
    <p:bg>
      <p:bgPr>
        <a:solidFill>
          <a:srgbClr val="00435A"/>
        </a:solidFill>
        <a:effectLst/>
      </p:bgPr>
    </p:bg>
    <p:spTree>
      <p:nvGrpSpPr>
        <p:cNvPr id="1" name=""/>
        <p:cNvGrpSpPr/>
        <p:nvPr/>
      </p:nvGrpSpPr>
      <p:grpSpPr>
        <a:xfrm>
          <a:off x="0" y="0"/>
          <a:ext cx="0" cy="0"/>
          <a:chOff x="0" y="0"/>
          <a:chExt cx="0" cy="0"/>
        </a:xfrm>
      </p:grpSpPr>
      <p:pic>
        <p:nvPicPr>
          <p:cNvPr id="7" name="Picture 5"/>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6" y="-6189"/>
            <a:ext cx="12173353" cy="702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userDrawn="1"/>
        </p:nvSpPr>
        <p:spPr>
          <a:xfrm>
            <a:off x="243475" y="140479"/>
            <a:ext cx="8113071" cy="6740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4" name="3 Marcador de posición de imagen"/>
          <p:cNvSpPr>
            <a:spLocks noGrp="1"/>
          </p:cNvSpPr>
          <p:nvPr>
            <p:ph type="pic" sz="quarter" idx="10"/>
          </p:nvPr>
        </p:nvSpPr>
        <p:spPr>
          <a:xfrm>
            <a:off x="243479" y="140480"/>
            <a:ext cx="8065283" cy="6740561"/>
          </a:xfrm>
          <a:prstGeom prst="rect">
            <a:avLst/>
          </a:prstGeom>
        </p:spPr>
        <p:txBody>
          <a:bodyPr lIns="194924" tIns="97462" rIns="194924" bIns="97462"/>
          <a:lstStyle>
            <a:lvl1pPr>
              <a:defRPr sz="2300"/>
            </a:lvl1pPr>
          </a:lstStyle>
          <a:p>
            <a:endParaRPr lang="es-CO" dirty="0"/>
          </a:p>
        </p:txBody>
      </p:sp>
      <p:sp>
        <p:nvSpPr>
          <p:cNvPr id="2" name="1 Rectángulo"/>
          <p:cNvSpPr/>
          <p:nvPr userDrawn="1"/>
        </p:nvSpPr>
        <p:spPr>
          <a:xfrm>
            <a:off x="8356546" y="0"/>
            <a:ext cx="3813229" cy="7021513"/>
          </a:xfrm>
          <a:prstGeom prst="rect">
            <a:avLst/>
          </a:prstGeom>
          <a:solidFill>
            <a:schemeClr val="accent6"/>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pic>
        <p:nvPicPr>
          <p:cNvPr id="5123" name="Picture 3" descr="C:\Users\EJVELASCOA\Pictures\OTROS\Logo INPEC (BlancoTransp).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41422" y="140482"/>
            <a:ext cx="1898933" cy="530029"/>
          </a:xfrm>
          <a:prstGeom prst="rect">
            <a:avLst/>
          </a:prstGeom>
          <a:noFill/>
          <a:extLst>
            <a:ext uri="{909E8E84-426E-40DD-AFC4-6F175D3DCCD1}">
              <a14:hiddenFill xmlns:a14="http://schemas.microsoft.com/office/drawing/2010/main">
                <a:solidFill>
                  <a:srgbClr val="FFFFFF"/>
                </a:solidFill>
              </a14:hiddenFill>
            </a:ext>
          </a:extLst>
        </p:spPr>
      </p:pic>
      <p:sp>
        <p:nvSpPr>
          <p:cNvPr id="8" name="8 Marcador de texto"/>
          <p:cNvSpPr>
            <a:spLocks noGrp="1"/>
          </p:cNvSpPr>
          <p:nvPr>
            <p:ph type="body" sz="quarter" idx="11" hasCustomPrompt="1"/>
          </p:nvPr>
        </p:nvSpPr>
        <p:spPr>
          <a:xfrm>
            <a:off x="8518810" y="2738380"/>
            <a:ext cx="3569751" cy="1755379"/>
          </a:xfrm>
          <a:prstGeom prst="rect">
            <a:avLst/>
          </a:prstGeom>
        </p:spPr>
        <p:txBody>
          <a:bodyPr lIns="194924" tIns="97462" rIns="194924" bIns="97462"/>
          <a:lstStyle>
            <a:lvl1pPr marL="0" indent="0" algn="l">
              <a:buNone/>
              <a:defRPr sz="2600" baseline="0">
                <a:solidFill>
                  <a:schemeClr val="bg1"/>
                </a:solidFill>
                <a:effectLst/>
                <a:latin typeface="Berlin Sans FB" pitchFamily="34" charset="0"/>
              </a:defRPr>
            </a:lvl1pPr>
            <a:lvl2pPr>
              <a:defRPr sz="3400">
                <a:latin typeface="Constantia" pitchFamily="18" charset="0"/>
              </a:defRPr>
            </a:lvl2pPr>
            <a:lvl3pPr>
              <a:defRPr sz="3400">
                <a:latin typeface="Constantia" pitchFamily="18" charset="0"/>
              </a:defRPr>
            </a:lvl3pPr>
            <a:lvl4pPr>
              <a:defRPr sz="3400">
                <a:latin typeface="Constantia" pitchFamily="18" charset="0"/>
              </a:defRPr>
            </a:lvl4pPr>
            <a:lvl5pPr>
              <a:defRPr sz="3400">
                <a:latin typeface="Constantia" pitchFamily="18" charset="0"/>
              </a:defRPr>
            </a:lvl5pPr>
          </a:lstStyle>
          <a:p>
            <a:pPr lvl="0"/>
            <a:r>
              <a:rPr lang="es-CO" dirty="0" smtClean="0"/>
              <a:t>TÍTULO A TRATAR DE ACUERDO AL CONTENIDO</a:t>
            </a:r>
          </a:p>
          <a:p>
            <a:pPr lvl="0"/>
            <a:r>
              <a:rPr lang="es-CO" dirty="0" smtClean="0"/>
              <a:t>(Berlín Sans FB 12)</a:t>
            </a:r>
            <a:endParaRPr lang="es-CO" dirty="0"/>
          </a:p>
        </p:txBody>
      </p:sp>
    </p:spTree>
    <p:extLst>
      <p:ext uri="{BB962C8B-B14F-4D97-AF65-F5344CB8AC3E}">
        <p14:creationId xmlns:p14="http://schemas.microsoft.com/office/powerpoint/2010/main" val="31778213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PORTADA DE CONTENIDO 3">
    <p:bg>
      <p:bgPr>
        <a:solidFill>
          <a:srgbClr val="00435A"/>
        </a:solidFill>
        <a:effectLst/>
      </p:bgPr>
    </p:bg>
    <p:spTree>
      <p:nvGrpSpPr>
        <p:cNvPr id="1" name=""/>
        <p:cNvGrpSpPr/>
        <p:nvPr/>
      </p:nvGrpSpPr>
      <p:grpSpPr>
        <a:xfrm>
          <a:off x="0" y="0"/>
          <a:ext cx="0" cy="0"/>
          <a:chOff x="0" y="0"/>
          <a:chExt cx="0" cy="0"/>
        </a:xfrm>
      </p:grpSpPr>
      <p:pic>
        <p:nvPicPr>
          <p:cNvPr id="7" name="Picture 5"/>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6" y="-6189"/>
            <a:ext cx="12173353" cy="702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userDrawn="1"/>
        </p:nvSpPr>
        <p:spPr>
          <a:xfrm>
            <a:off x="243475" y="140479"/>
            <a:ext cx="8113071" cy="6740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4" name="3 Marcador de posición de imagen"/>
          <p:cNvSpPr>
            <a:spLocks noGrp="1"/>
          </p:cNvSpPr>
          <p:nvPr>
            <p:ph type="pic" sz="quarter" idx="10"/>
          </p:nvPr>
        </p:nvSpPr>
        <p:spPr>
          <a:xfrm>
            <a:off x="243479" y="140480"/>
            <a:ext cx="8065283" cy="6740561"/>
          </a:xfrm>
          <a:prstGeom prst="rect">
            <a:avLst/>
          </a:prstGeom>
        </p:spPr>
        <p:txBody>
          <a:bodyPr lIns="194924" tIns="97462" rIns="194924" bIns="97462"/>
          <a:lstStyle>
            <a:lvl1pPr>
              <a:defRPr sz="2300"/>
            </a:lvl1pPr>
          </a:lstStyle>
          <a:p>
            <a:endParaRPr lang="es-CO" dirty="0"/>
          </a:p>
        </p:txBody>
      </p:sp>
      <p:sp>
        <p:nvSpPr>
          <p:cNvPr id="2" name="1 Rectángulo"/>
          <p:cNvSpPr/>
          <p:nvPr userDrawn="1"/>
        </p:nvSpPr>
        <p:spPr>
          <a:xfrm>
            <a:off x="8356546" y="0"/>
            <a:ext cx="3813229" cy="7021513"/>
          </a:xfrm>
          <a:prstGeom prst="rect">
            <a:avLst/>
          </a:prstGeom>
          <a:solidFill>
            <a:schemeClr val="accent3"/>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pic>
        <p:nvPicPr>
          <p:cNvPr id="5123" name="Picture 3" descr="C:\Users\EJVELASCOA\Pictures\OTROS\Logo INPEC (BlancoTransp).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41422" y="140482"/>
            <a:ext cx="1898933" cy="530029"/>
          </a:xfrm>
          <a:prstGeom prst="rect">
            <a:avLst/>
          </a:prstGeom>
          <a:noFill/>
          <a:extLst>
            <a:ext uri="{909E8E84-426E-40DD-AFC4-6F175D3DCCD1}">
              <a14:hiddenFill xmlns:a14="http://schemas.microsoft.com/office/drawing/2010/main">
                <a:solidFill>
                  <a:srgbClr val="FFFFFF"/>
                </a:solidFill>
              </a14:hiddenFill>
            </a:ext>
          </a:extLst>
        </p:spPr>
      </p:pic>
      <p:sp>
        <p:nvSpPr>
          <p:cNvPr id="8" name="8 Marcador de texto"/>
          <p:cNvSpPr>
            <a:spLocks noGrp="1"/>
          </p:cNvSpPr>
          <p:nvPr>
            <p:ph type="body" sz="quarter" idx="11" hasCustomPrompt="1"/>
          </p:nvPr>
        </p:nvSpPr>
        <p:spPr>
          <a:xfrm>
            <a:off x="8518810" y="2738380"/>
            <a:ext cx="3569751" cy="1755379"/>
          </a:xfrm>
          <a:prstGeom prst="rect">
            <a:avLst/>
          </a:prstGeom>
        </p:spPr>
        <p:txBody>
          <a:bodyPr lIns="194924" tIns="97462" rIns="194924" bIns="97462"/>
          <a:lstStyle>
            <a:lvl1pPr marL="0" indent="0" algn="l">
              <a:buNone/>
              <a:defRPr sz="2600" baseline="0">
                <a:solidFill>
                  <a:schemeClr val="bg1"/>
                </a:solidFill>
                <a:effectLst/>
                <a:latin typeface="Berlin Sans FB" pitchFamily="34" charset="0"/>
              </a:defRPr>
            </a:lvl1pPr>
            <a:lvl2pPr>
              <a:defRPr sz="3400">
                <a:latin typeface="Constantia" pitchFamily="18" charset="0"/>
              </a:defRPr>
            </a:lvl2pPr>
            <a:lvl3pPr>
              <a:defRPr sz="3400">
                <a:latin typeface="Constantia" pitchFamily="18" charset="0"/>
              </a:defRPr>
            </a:lvl3pPr>
            <a:lvl4pPr>
              <a:defRPr sz="3400">
                <a:latin typeface="Constantia" pitchFamily="18" charset="0"/>
              </a:defRPr>
            </a:lvl4pPr>
            <a:lvl5pPr>
              <a:defRPr sz="3400">
                <a:latin typeface="Constantia" pitchFamily="18" charset="0"/>
              </a:defRPr>
            </a:lvl5pPr>
          </a:lstStyle>
          <a:p>
            <a:pPr lvl="0"/>
            <a:r>
              <a:rPr lang="es-CO" dirty="0" smtClean="0"/>
              <a:t>TÍTULO A TRATAR DE ACUERDO AL CONTENIDO</a:t>
            </a:r>
          </a:p>
          <a:p>
            <a:pPr lvl="0"/>
            <a:r>
              <a:rPr lang="es-CO" dirty="0" smtClean="0"/>
              <a:t>(Berlín Sans FB 12)</a:t>
            </a:r>
            <a:endParaRPr lang="es-CO" dirty="0"/>
          </a:p>
        </p:txBody>
      </p:sp>
    </p:spTree>
    <p:extLst>
      <p:ext uri="{BB962C8B-B14F-4D97-AF65-F5344CB8AC3E}">
        <p14:creationId xmlns:p14="http://schemas.microsoft.com/office/powerpoint/2010/main" val="29247644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PORTADA DE CONTENIDO 4">
    <p:bg>
      <p:bgPr>
        <a:solidFill>
          <a:srgbClr val="00435A"/>
        </a:solidFill>
        <a:effectLst/>
      </p:bgPr>
    </p:bg>
    <p:spTree>
      <p:nvGrpSpPr>
        <p:cNvPr id="1" name=""/>
        <p:cNvGrpSpPr/>
        <p:nvPr/>
      </p:nvGrpSpPr>
      <p:grpSpPr>
        <a:xfrm>
          <a:off x="0" y="0"/>
          <a:ext cx="0" cy="0"/>
          <a:chOff x="0" y="0"/>
          <a:chExt cx="0" cy="0"/>
        </a:xfrm>
      </p:grpSpPr>
      <p:pic>
        <p:nvPicPr>
          <p:cNvPr id="7" name="Picture 5"/>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6" y="-6189"/>
            <a:ext cx="12173353" cy="702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userDrawn="1"/>
        </p:nvSpPr>
        <p:spPr>
          <a:xfrm>
            <a:off x="243475" y="140479"/>
            <a:ext cx="8113071" cy="6740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4" name="3 Marcador de posición de imagen"/>
          <p:cNvSpPr>
            <a:spLocks noGrp="1"/>
          </p:cNvSpPr>
          <p:nvPr>
            <p:ph type="pic" sz="quarter" idx="10"/>
          </p:nvPr>
        </p:nvSpPr>
        <p:spPr>
          <a:xfrm>
            <a:off x="243479" y="140480"/>
            <a:ext cx="8065283" cy="6740561"/>
          </a:xfrm>
          <a:prstGeom prst="rect">
            <a:avLst/>
          </a:prstGeom>
        </p:spPr>
        <p:txBody>
          <a:bodyPr lIns="194924" tIns="97462" rIns="194924" bIns="97462"/>
          <a:lstStyle>
            <a:lvl1pPr>
              <a:defRPr sz="2300"/>
            </a:lvl1pPr>
          </a:lstStyle>
          <a:p>
            <a:endParaRPr lang="es-CO" dirty="0"/>
          </a:p>
        </p:txBody>
      </p:sp>
      <p:sp>
        <p:nvSpPr>
          <p:cNvPr id="2" name="1 Rectángulo"/>
          <p:cNvSpPr/>
          <p:nvPr userDrawn="1"/>
        </p:nvSpPr>
        <p:spPr>
          <a:xfrm>
            <a:off x="8356546" y="0"/>
            <a:ext cx="3813229" cy="7021513"/>
          </a:xfrm>
          <a:prstGeom prst="rect">
            <a:avLst/>
          </a:prstGeom>
          <a:solidFill>
            <a:srgbClr val="00B0F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pic>
        <p:nvPicPr>
          <p:cNvPr id="5123" name="Picture 3" descr="C:\Users\EJVELASCOA\Pictures\OTROS\Logo INPEC (BlancoTransp).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41422" y="140482"/>
            <a:ext cx="1898933" cy="530029"/>
          </a:xfrm>
          <a:prstGeom prst="rect">
            <a:avLst/>
          </a:prstGeom>
          <a:noFill/>
          <a:extLst>
            <a:ext uri="{909E8E84-426E-40DD-AFC4-6F175D3DCCD1}">
              <a14:hiddenFill xmlns:a14="http://schemas.microsoft.com/office/drawing/2010/main">
                <a:solidFill>
                  <a:srgbClr val="FFFFFF"/>
                </a:solidFill>
              </a14:hiddenFill>
            </a:ext>
          </a:extLst>
        </p:spPr>
      </p:pic>
      <p:sp>
        <p:nvSpPr>
          <p:cNvPr id="8" name="8 Marcador de texto"/>
          <p:cNvSpPr>
            <a:spLocks noGrp="1"/>
          </p:cNvSpPr>
          <p:nvPr>
            <p:ph type="body" sz="quarter" idx="11" hasCustomPrompt="1"/>
          </p:nvPr>
        </p:nvSpPr>
        <p:spPr>
          <a:xfrm>
            <a:off x="8518810" y="2738380"/>
            <a:ext cx="3569751" cy="1755379"/>
          </a:xfrm>
          <a:prstGeom prst="rect">
            <a:avLst/>
          </a:prstGeom>
        </p:spPr>
        <p:txBody>
          <a:bodyPr lIns="194924" tIns="97462" rIns="194924" bIns="97462"/>
          <a:lstStyle>
            <a:lvl1pPr marL="0" indent="0" algn="l">
              <a:buNone/>
              <a:defRPr sz="2600" baseline="0">
                <a:solidFill>
                  <a:schemeClr val="bg1"/>
                </a:solidFill>
                <a:effectLst/>
                <a:latin typeface="Berlin Sans FB" pitchFamily="34" charset="0"/>
              </a:defRPr>
            </a:lvl1pPr>
            <a:lvl2pPr>
              <a:defRPr sz="3400">
                <a:latin typeface="Constantia" pitchFamily="18" charset="0"/>
              </a:defRPr>
            </a:lvl2pPr>
            <a:lvl3pPr>
              <a:defRPr sz="3400">
                <a:latin typeface="Constantia" pitchFamily="18" charset="0"/>
              </a:defRPr>
            </a:lvl3pPr>
            <a:lvl4pPr>
              <a:defRPr sz="3400">
                <a:latin typeface="Constantia" pitchFamily="18" charset="0"/>
              </a:defRPr>
            </a:lvl4pPr>
            <a:lvl5pPr>
              <a:defRPr sz="3400">
                <a:latin typeface="Constantia" pitchFamily="18" charset="0"/>
              </a:defRPr>
            </a:lvl5pPr>
          </a:lstStyle>
          <a:p>
            <a:pPr lvl="0"/>
            <a:r>
              <a:rPr lang="es-CO" dirty="0" smtClean="0"/>
              <a:t>TÍTULO A TRATAR DE ACUERDO AL CONTENIDO</a:t>
            </a:r>
          </a:p>
          <a:p>
            <a:pPr lvl="0"/>
            <a:r>
              <a:rPr lang="es-CO" dirty="0" smtClean="0"/>
              <a:t>(Berlín Sans FB 12)</a:t>
            </a:r>
            <a:endParaRPr lang="es-CO" dirty="0"/>
          </a:p>
        </p:txBody>
      </p:sp>
    </p:spTree>
    <p:extLst>
      <p:ext uri="{BB962C8B-B14F-4D97-AF65-F5344CB8AC3E}">
        <p14:creationId xmlns:p14="http://schemas.microsoft.com/office/powerpoint/2010/main" val="29484195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PORTADA DE CONTENIDO 5">
    <p:bg>
      <p:bgPr>
        <a:solidFill>
          <a:srgbClr val="00435A"/>
        </a:solidFill>
        <a:effectLst/>
      </p:bgPr>
    </p:bg>
    <p:spTree>
      <p:nvGrpSpPr>
        <p:cNvPr id="1" name=""/>
        <p:cNvGrpSpPr/>
        <p:nvPr/>
      </p:nvGrpSpPr>
      <p:grpSpPr>
        <a:xfrm>
          <a:off x="0" y="0"/>
          <a:ext cx="0" cy="0"/>
          <a:chOff x="0" y="0"/>
          <a:chExt cx="0" cy="0"/>
        </a:xfrm>
      </p:grpSpPr>
      <p:pic>
        <p:nvPicPr>
          <p:cNvPr id="7" name="Picture 5"/>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6" y="-6189"/>
            <a:ext cx="12173353" cy="702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userDrawn="1"/>
        </p:nvSpPr>
        <p:spPr>
          <a:xfrm>
            <a:off x="243475" y="140479"/>
            <a:ext cx="8113071" cy="6740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4" name="3 Marcador de posición de imagen"/>
          <p:cNvSpPr>
            <a:spLocks noGrp="1"/>
          </p:cNvSpPr>
          <p:nvPr>
            <p:ph type="pic" sz="quarter" idx="10"/>
          </p:nvPr>
        </p:nvSpPr>
        <p:spPr>
          <a:xfrm>
            <a:off x="243479" y="140480"/>
            <a:ext cx="8065283" cy="6740561"/>
          </a:xfrm>
          <a:prstGeom prst="rect">
            <a:avLst/>
          </a:prstGeom>
        </p:spPr>
        <p:txBody>
          <a:bodyPr lIns="194924" tIns="97462" rIns="194924" bIns="97462"/>
          <a:lstStyle>
            <a:lvl1pPr>
              <a:defRPr sz="2300"/>
            </a:lvl1pPr>
          </a:lstStyle>
          <a:p>
            <a:endParaRPr lang="es-CO" dirty="0"/>
          </a:p>
        </p:txBody>
      </p:sp>
      <p:sp>
        <p:nvSpPr>
          <p:cNvPr id="2" name="1 Rectángulo"/>
          <p:cNvSpPr/>
          <p:nvPr userDrawn="1"/>
        </p:nvSpPr>
        <p:spPr>
          <a:xfrm>
            <a:off x="8356546" y="0"/>
            <a:ext cx="3813229" cy="7021513"/>
          </a:xfrm>
          <a:prstGeom prst="rect">
            <a:avLst/>
          </a:prstGeom>
          <a:solidFill>
            <a:srgbClr val="7030A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pic>
        <p:nvPicPr>
          <p:cNvPr id="5123" name="Picture 3" descr="C:\Users\EJVELASCOA\Pictures\OTROS\Logo INPEC (BlancoTransp).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41422" y="140482"/>
            <a:ext cx="1898933" cy="530029"/>
          </a:xfrm>
          <a:prstGeom prst="rect">
            <a:avLst/>
          </a:prstGeom>
          <a:noFill/>
          <a:extLst>
            <a:ext uri="{909E8E84-426E-40DD-AFC4-6F175D3DCCD1}">
              <a14:hiddenFill xmlns:a14="http://schemas.microsoft.com/office/drawing/2010/main">
                <a:solidFill>
                  <a:srgbClr val="FFFFFF"/>
                </a:solidFill>
              </a14:hiddenFill>
            </a:ext>
          </a:extLst>
        </p:spPr>
      </p:pic>
      <p:sp>
        <p:nvSpPr>
          <p:cNvPr id="8" name="8 Marcador de texto"/>
          <p:cNvSpPr>
            <a:spLocks noGrp="1"/>
          </p:cNvSpPr>
          <p:nvPr>
            <p:ph type="body" sz="quarter" idx="11" hasCustomPrompt="1"/>
          </p:nvPr>
        </p:nvSpPr>
        <p:spPr>
          <a:xfrm>
            <a:off x="8518810" y="2738380"/>
            <a:ext cx="3569751" cy="1755379"/>
          </a:xfrm>
          <a:prstGeom prst="rect">
            <a:avLst/>
          </a:prstGeom>
        </p:spPr>
        <p:txBody>
          <a:bodyPr lIns="194924" tIns="97462" rIns="194924" bIns="97462"/>
          <a:lstStyle>
            <a:lvl1pPr marL="0" indent="0" algn="l">
              <a:buNone/>
              <a:defRPr sz="2600" baseline="0">
                <a:solidFill>
                  <a:schemeClr val="bg1"/>
                </a:solidFill>
                <a:effectLst/>
                <a:latin typeface="Berlin Sans FB" pitchFamily="34" charset="0"/>
              </a:defRPr>
            </a:lvl1pPr>
            <a:lvl2pPr>
              <a:defRPr sz="3400">
                <a:latin typeface="Constantia" pitchFamily="18" charset="0"/>
              </a:defRPr>
            </a:lvl2pPr>
            <a:lvl3pPr>
              <a:defRPr sz="3400">
                <a:latin typeface="Constantia" pitchFamily="18" charset="0"/>
              </a:defRPr>
            </a:lvl3pPr>
            <a:lvl4pPr>
              <a:defRPr sz="3400">
                <a:latin typeface="Constantia" pitchFamily="18" charset="0"/>
              </a:defRPr>
            </a:lvl4pPr>
            <a:lvl5pPr>
              <a:defRPr sz="3400">
                <a:latin typeface="Constantia" pitchFamily="18" charset="0"/>
              </a:defRPr>
            </a:lvl5pPr>
          </a:lstStyle>
          <a:p>
            <a:pPr lvl="0"/>
            <a:r>
              <a:rPr lang="es-CO" dirty="0" smtClean="0"/>
              <a:t>TÍTULO A TRATAR DE ACUERDO AL CONTENIDO</a:t>
            </a:r>
          </a:p>
          <a:p>
            <a:pPr lvl="0"/>
            <a:r>
              <a:rPr lang="es-CO" dirty="0" smtClean="0"/>
              <a:t>(Berlín Sans FB 12)</a:t>
            </a:r>
            <a:endParaRPr lang="es-CO" dirty="0"/>
          </a:p>
        </p:txBody>
      </p:sp>
    </p:spTree>
    <p:extLst>
      <p:ext uri="{BB962C8B-B14F-4D97-AF65-F5344CB8AC3E}">
        <p14:creationId xmlns:p14="http://schemas.microsoft.com/office/powerpoint/2010/main" val="16314693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UBPORTADA DE CONTENIDO 5">
    <p:bg>
      <p:bgPr>
        <a:solidFill>
          <a:srgbClr val="00435A"/>
        </a:solidFill>
        <a:effectLst/>
      </p:bgPr>
    </p:bg>
    <p:spTree>
      <p:nvGrpSpPr>
        <p:cNvPr id="1" name=""/>
        <p:cNvGrpSpPr/>
        <p:nvPr/>
      </p:nvGrpSpPr>
      <p:grpSpPr>
        <a:xfrm>
          <a:off x="0" y="0"/>
          <a:ext cx="0" cy="0"/>
          <a:chOff x="0" y="0"/>
          <a:chExt cx="0" cy="0"/>
        </a:xfrm>
      </p:grpSpPr>
      <p:pic>
        <p:nvPicPr>
          <p:cNvPr id="7" name="Picture 5"/>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6" y="-6189"/>
            <a:ext cx="12173353" cy="702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userDrawn="1"/>
        </p:nvSpPr>
        <p:spPr>
          <a:xfrm>
            <a:off x="243475" y="140479"/>
            <a:ext cx="8113071" cy="6740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4" name="3 Marcador de posición de imagen"/>
          <p:cNvSpPr>
            <a:spLocks noGrp="1"/>
          </p:cNvSpPr>
          <p:nvPr>
            <p:ph type="pic" sz="quarter" idx="10"/>
          </p:nvPr>
        </p:nvSpPr>
        <p:spPr>
          <a:xfrm>
            <a:off x="243479" y="140480"/>
            <a:ext cx="8065283" cy="6740561"/>
          </a:xfrm>
          <a:prstGeom prst="rect">
            <a:avLst/>
          </a:prstGeom>
        </p:spPr>
        <p:txBody>
          <a:bodyPr lIns="194924" tIns="97462" rIns="194924" bIns="97462"/>
          <a:lstStyle>
            <a:lvl1pPr>
              <a:defRPr sz="2300"/>
            </a:lvl1pPr>
          </a:lstStyle>
          <a:p>
            <a:endParaRPr lang="es-CO" dirty="0"/>
          </a:p>
        </p:txBody>
      </p:sp>
      <p:sp>
        <p:nvSpPr>
          <p:cNvPr id="2" name="1 Rectángulo"/>
          <p:cNvSpPr/>
          <p:nvPr userDrawn="1"/>
        </p:nvSpPr>
        <p:spPr>
          <a:xfrm>
            <a:off x="8356546" y="0"/>
            <a:ext cx="3813229" cy="7021513"/>
          </a:xfrm>
          <a:prstGeom prst="rect">
            <a:avLst/>
          </a:prstGeom>
          <a:solidFill>
            <a:schemeClr val="accent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pic>
        <p:nvPicPr>
          <p:cNvPr id="5123" name="Picture 3" descr="C:\Users\EJVELASCOA\Pictures\OTROS\Logo INPEC (BlancoTransp).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41422" y="140482"/>
            <a:ext cx="1898933" cy="530029"/>
          </a:xfrm>
          <a:prstGeom prst="rect">
            <a:avLst/>
          </a:prstGeom>
          <a:noFill/>
          <a:extLst>
            <a:ext uri="{909E8E84-426E-40DD-AFC4-6F175D3DCCD1}">
              <a14:hiddenFill xmlns:a14="http://schemas.microsoft.com/office/drawing/2010/main">
                <a:solidFill>
                  <a:srgbClr val="FFFFFF"/>
                </a:solidFill>
              </a14:hiddenFill>
            </a:ext>
          </a:extLst>
        </p:spPr>
      </p:pic>
      <p:sp>
        <p:nvSpPr>
          <p:cNvPr id="8" name="8 Marcador de texto"/>
          <p:cNvSpPr>
            <a:spLocks noGrp="1"/>
          </p:cNvSpPr>
          <p:nvPr>
            <p:ph type="body" sz="quarter" idx="11" hasCustomPrompt="1"/>
          </p:nvPr>
        </p:nvSpPr>
        <p:spPr>
          <a:xfrm>
            <a:off x="8518810" y="2738380"/>
            <a:ext cx="3569751" cy="1755379"/>
          </a:xfrm>
          <a:prstGeom prst="rect">
            <a:avLst/>
          </a:prstGeom>
        </p:spPr>
        <p:txBody>
          <a:bodyPr lIns="194924" tIns="97462" rIns="194924" bIns="97462"/>
          <a:lstStyle>
            <a:lvl1pPr marL="0" indent="0" algn="l">
              <a:buNone/>
              <a:defRPr sz="2600" baseline="0">
                <a:solidFill>
                  <a:schemeClr val="bg1"/>
                </a:solidFill>
                <a:effectLst/>
                <a:latin typeface="Berlin Sans FB" pitchFamily="34" charset="0"/>
              </a:defRPr>
            </a:lvl1pPr>
            <a:lvl2pPr>
              <a:defRPr sz="3400">
                <a:latin typeface="Constantia" pitchFamily="18" charset="0"/>
              </a:defRPr>
            </a:lvl2pPr>
            <a:lvl3pPr>
              <a:defRPr sz="3400">
                <a:latin typeface="Constantia" pitchFamily="18" charset="0"/>
              </a:defRPr>
            </a:lvl3pPr>
            <a:lvl4pPr>
              <a:defRPr sz="3400">
                <a:latin typeface="Constantia" pitchFamily="18" charset="0"/>
              </a:defRPr>
            </a:lvl4pPr>
            <a:lvl5pPr>
              <a:defRPr sz="3400">
                <a:latin typeface="Constantia" pitchFamily="18" charset="0"/>
              </a:defRPr>
            </a:lvl5pPr>
          </a:lstStyle>
          <a:p>
            <a:pPr lvl="0"/>
            <a:r>
              <a:rPr lang="es-CO" dirty="0" smtClean="0"/>
              <a:t>TÍTULO A TRATAR DE ACUERDO AL CONTENIDO</a:t>
            </a:r>
          </a:p>
          <a:p>
            <a:pPr lvl="0"/>
            <a:r>
              <a:rPr lang="es-CO" dirty="0" smtClean="0"/>
              <a:t>(Berlín Sans FB 12)</a:t>
            </a:r>
            <a:endParaRPr lang="es-CO" dirty="0"/>
          </a:p>
        </p:txBody>
      </p:sp>
    </p:spTree>
    <p:extLst>
      <p:ext uri="{BB962C8B-B14F-4D97-AF65-F5344CB8AC3E}">
        <p14:creationId xmlns:p14="http://schemas.microsoft.com/office/powerpoint/2010/main" val="3590090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UBPORTADA DE CONTENIDO 5">
    <p:bg>
      <p:bgPr>
        <a:solidFill>
          <a:srgbClr val="00435A"/>
        </a:solidFill>
        <a:effectLst/>
      </p:bgPr>
    </p:bg>
    <p:spTree>
      <p:nvGrpSpPr>
        <p:cNvPr id="1" name=""/>
        <p:cNvGrpSpPr/>
        <p:nvPr/>
      </p:nvGrpSpPr>
      <p:grpSpPr>
        <a:xfrm>
          <a:off x="0" y="0"/>
          <a:ext cx="0" cy="0"/>
          <a:chOff x="0" y="0"/>
          <a:chExt cx="0" cy="0"/>
        </a:xfrm>
      </p:grpSpPr>
      <p:pic>
        <p:nvPicPr>
          <p:cNvPr id="7" name="Picture 5"/>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6" y="-6189"/>
            <a:ext cx="12173353" cy="702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userDrawn="1"/>
        </p:nvSpPr>
        <p:spPr>
          <a:xfrm>
            <a:off x="243475" y="140479"/>
            <a:ext cx="8113071" cy="6740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4" name="3 Marcador de posición de imagen"/>
          <p:cNvSpPr>
            <a:spLocks noGrp="1"/>
          </p:cNvSpPr>
          <p:nvPr>
            <p:ph type="pic" sz="quarter" idx="10"/>
          </p:nvPr>
        </p:nvSpPr>
        <p:spPr>
          <a:xfrm>
            <a:off x="243479" y="140480"/>
            <a:ext cx="8065283" cy="6740561"/>
          </a:xfrm>
          <a:prstGeom prst="rect">
            <a:avLst/>
          </a:prstGeom>
        </p:spPr>
        <p:txBody>
          <a:bodyPr lIns="194924" tIns="97462" rIns="194924" bIns="97462"/>
          <a:lstStyle>
            <a:lvl1pPr>
              <a:defRPr sz="2300"/>
            </a:lvl1pPr>
          </a:lstStyle>
          <a:p>
            <a:endParaRPr lang="es-CO" dirty="0"/>
          </a:p>
        </p:txBody>
      </p:sp>
      <p:sp>
        <p:nvSpPr>
          <p:cNvPr id="2" name="1 Rectángulo"/>
          <p:cNvSpPr/>
          <p:nvPr userDrawn="1"/>
        </p:nvSpPr>
        <p:spPr>
          <a:xfrm>
            <a:off x="8356546" y="0"/>
            <a:ext cx="3813229" cy="7021513"/>
          </a:xfrm>
          <a:prstGeom prst="rect">
            <a:avLst/>
          </a:prstGeom>
          <a:solidFill>
            <a:schemeClr val="tx1">
              <a:lumMod val="50000"/>
              <a:lumOff val="5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pic>
        <p:nvPicPr>
          <p:cNvPr id="5123" name="Picture 3" descr="C:\Users\EJVELASCOA\Pictures\OTROS\Logo INPEC (BlancoTransp).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41422" y="140482"/>
            <a:ext cx="1898933" cy="530029"/>
          </a:xfrm>
          <a:prstGeom prst="rect">
            <a:avLst/>
          </a:prstGeom>
          <a:noFill/>
          <a:extLst>
            <a:ext uri="{909E8E84-426E-40DD-AFC4-6F175D3DCCD1}">
              <a14:hiddenFill xmlns:a14="http://schemas.microsoft.com/office/drawing/2010/main">
                <a:solidFill>
                  <a:srgbClr val="FFFFFF"/>
                </a:solidFill>
              </a14:hiddenFill>
            </a:ext>
          </a:extLst>
        </p:spPr>
      </p:pic>
      <p:sp>
        <p:nvSpPr>
          <p:cNvPr id="8" name="8 Marcador de texto"/>
          <p:cNvSpPr>
            <a:spLocks noGrp="1"/>
          </p:cNvSpPr>
          <p:nvPr>
            <p:ph type="body" sz="quarter" idx="11" hasCustomPrompt="1"/>
          </p:nvPr>
        </p:nvSpPr>
        <p:spPr>
          <a:xfrm>
            <a:off x="8518810" y="2738380"/>
            <a:ext cx="3569751" cy="1755379"/>
          </a:xfrm>
          <a:prstGeom prst="rect">
            <a:avLst/>
          </a:prstGeom>
        </p:spPr>
        <p:txBody>
          <a:bodyPr lIns="194924" tIns="97462" rIns="194924" bIns="97462"/>
          <a:lstStyle>
            <a:lvl1pPr marL="0" indent="0" algn="l">
              <a:buNone/>
              <a:defRPr sz="2600" baseline="0">
                <a:solidFill>
                  <a:schemeClr val="bg1"/>
                </a:solidFill>
                <a:effectLst/>
                <a:latin typeface="Berlin Sans FB" pitchFamily="34" charset="0"/>
              </a:defRPr>
            </a:lvl1pPr>
            <a:lvl2pPr>
              <a:defRPr sz="3400">
                <a:latin typeface="Constantia" pitchFamily="18" charset="0"/>
              </a:defRPr>
            </a:lvl2pPr>
            <a:lvl3pPr>
              <a:defRPr sz="3400">
                <a:latin typeface="Constantia" pitchFamily="18" charset="0"/>
              </a:defRPr>
            </a:lvl3pPr>
            <a:lvl4pPr>
              <a:defRPr sz="3400">
                <a:latin typeface="Constantia" pitchFamily="18" charset="0"/>
              </a:defRPr>
            </a:lvl4pPr>
            <a:lvl5pPr>
              <a:defRPr sz="3400">
                <a:latin typeface="Constantia" pitchFamily="18" charset="0"/>
              </a:defRPr>
            </a:lvl5pPr>
          </a:lstStyle>
          <a:p>
            <a:pPr lvl="0"/>
            <a:r>
              <a:rPr lang="es-CO" dirty="0" smtClean="0"/>
              <a:t>TÍTULO A TRATAR DE ACUERDO AL CONTENIDO</a:t>
            </a:r>
          </a:p>
          <a:p>
            <a:pPr lvl="0"/>
            <a:r>
              <a:rPr lang="es-CO" dirty="0" smtClean="0"/>
              <a:t>(Berlín Sans FB 12)</a:t>
            </a:r>
            <a:endParaRPr lang="es-CO" dirty="0"/>
          </a:p>
        </p:txBody>
      </p:sp>
    </p:spTree>
    <p:extLst>
      <p:ext uri="{BB962C8B-B14F-4D97-AF65-F5344CB8AC3E}">
        <p14:creationId xmlns:p14="http://schemas.microsoft.com/office/powerpoint/2010/main" val="3590090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A A ABORDAR">
    <p:spTree>
      <p:nvGrpSpPr>
        <p:cNvPr id="1" name=""/>
        <p:cNvGrpSpPr/>
        <p:nvPr/>
      </p:nvGrpSpPr>
      <p:grpSpPr>
        <a:xfrm>
          <a:off x="0" y="0"/>
          <a:ext cx="0" cy="0"/>
          <a:chOff x="0" y="0"/>
          <a:chExt cx="0" cy="0"/>
        </a:xfrm>
      </p:grpSpPr>
      <p:sp>
        <p:nvSpPr>
          <p:cNvPr id="6" name="5 Rectángulo"/>
          <p:cNvSpPr/>
          <p:nvPr userDrawn="1"/>
        </p:nvSpPr>
        <p:spPr>
          <a:xfrm>
            <a:off x="147148" y="76214"/>
            <a:ext cx="11845083" cy="6811887"/>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dirty="0"/>
          </a:p>
        </p:txBody>
      </p:sp>
      <p:sp>
        <p:nvSpPr>
          <p:cNvPr id="20" name="19 Rectángulo"/>
          <p:cNvSpPr/>
          <p:nvPr userDrawn="1"/>
        </p:nvSpPr>
        <p:spPr>
          <a:xfrm>
            <a:off x="147148" y="85645"/>
            <a:ext cx="11845083" cy="6595877"/>
          </a:xfrm>
          <a:prstGeom prst="rect">
            <a:avLst/>
          </a:prstGeom>
          <a:gradFill flip="none" rotWithShape="1">
            <a:gsLst>
              <a:gs pos="0">
                <a:schemeClr val="accent1">
                  <a:tint val="66000"/>
                  <a:satMod val="160000"/>
                  <a:alpha val="23000"/>
                </a:schemeClr>
              </a:gs>
              <a:gs pos="50000">
                <a:schemeClr val="accent1">
                  <a:tint val="44500"/>
                  <a:satMod val="160000"/>
                  <a:alpha val="26000"/>
                </a:schemeClr>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3" name="2 Marcador de posición de imagen"/>
          <p:cNvSpPr>
            <a:spLocks noGrp="1"/>
          </p:cNvSpPr>
          <p:nvPr>
            <p:ph type="pic" sz="quarter" idx="12"/>
          </p:nvPr>
        </p:nvSpPr>
        <p:spPr>
          <a:xfrm>
            <a:off x="6696008" y="983050"/>
            <a:ext cx="5258299" cy="5336274"/>
          </a:xfrm>
          <a:prstGeom prst="rect">
            <a:avLst/>
          </a:prstGeom>
        </p:spPr>
        <p:txBody>
          <a:bodyPr lIns="194924" tIns="97462" rIns="194924" bIns="97462"/>
          <a:lstStyle>
            <a:lvl1pPr>
              <a:defRPr sz="2600">
                <a:latin typeface="Constantia" pitchFamily="18" charset="0"/>
              </a:defRPr>
            </a:lvl1pPr>
          </a:lstStyle>
          <a:p>
            <a:endParaRPr lang="es-CO" dirty="0"/>
          </a:p>
        </p:txBody>
      </p:sp>
      <p:sp>
        <p:nvSpPr>
          <p:cNvPr id="17" name="16 Rectángulo"/>
          <p:cNvSpPr/>
          <p:nvPr userDrawn="1"/>
        </p:nvSpPr>
        <p:spPr>
          <a:xfrm>
            <a:off x="147148" y="76211"/>
            <a:ext cx="11845083" cy="63908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16" name="15 Rectángulo"/>
          <p:cNvSpPr/>
          <p:nvPr userDrawn="1"/>
        </p:nvSpPr>
        <p:spPr>
          <a:xfrm>
            <a:off x="109834" y="343029"/>
            <a:ext cx="7273146" cy="37247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7" name="6 Rectángulo"/>
          <p:cNvSpPr/>
          <p:nvPr userDrawn="1"/>
        </p:nvSpPr>
        <p:spPr>
          <a:xfrm>
            <a:off x="207259" y="190014"/>
            <a:ext cx="7337980" cy="443636"/>
          </a:xfrm>
          <a:prstGeom prst="rect">
            <a:avLst/>
          </a:prstGeom>
          <a:solidFill>
            <a:srgbClr val="00435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29" name="3 Marcador de texto"/>
          <p:cNvSpPr>
            <a:spLocks noGrp="1"/>
          </p:cNvSpPr>
          <p:nvPr>
            <p:ph type="body" sz="half" idx="2" hasCustomPrompt="1"/>
          </p:nvPr>
        </p:nvSpPr>
        <p:spPr>
          <a:xfrm>
            <a:off x="405737" y="901708"/>
            <a:ext cx="6049803" cy="5698472"/>
          </a:xfrm>
          <a:prstGeom prst="rect">
            <a:avLst/>
          </a:prstGeom>
        </p:spPr>
        <p:txBody>
          <a:bodyPr lIns="194924" tIns="97462" rIns="194924" bIns="97462">
            <a:normAutofit/>
          </a:bodyPr>
          <a:lstStyle>
            <a:lvl1pPr marL="0" indent="0" algn="just">
              <a:buNone/>
              <a:defRPr sz="1300" b="0" baseline="0">
                <a:solidFill>
                  <a:schemeClr val="tx1"/>
                </a:solidFill>
                <a:latin typeface="Constantia" pitchFamily="18" charset="0"/>
              </a:defRPr>
            </a:lvl1pPr>
            <a:lvl2pPr marL="548225" indent="0">
              <a:buNone/>
              <a:defRPr sz="1500"/>
            </a:lvl2pPr>
            <a:lvl3pPr marL="1096447" indent="0">
              <a:buNone/>
              <a:defRPr sz="1300"/>
            </a:lvl3pPr>
            <a:lvl4pPr marL="1644667" indent="0">
              <a:buNone/>
              <a:defRPr sz="1100"/>
            </a:lvl4pPr>
            <a:lvl5pPr marL="2192890" indent="0">
              <a:buNone/>
              <a:defRPr sz="1100"/>
            </a:lvl5pPr>
            <a:lvl6pPr marL="2741115" indent="0">
              <a:buNone/>
              <a:defRPr sz="1100"/>
            </a:lvl6pPr>
            <a:lvl7pPr marL="3289337" indent="0">
              <a:buNone/>
              <a:defRPr sz="1100"/>
            </a:lvl7pPr>
            <a:lvl8pPr marL="3837557" indent="0">
              <a:buNone/>
              <a:defRPr sz="1100"/>
            </a:lvl8pPr>
            <a:lvl9pPr marL="4385782" indent="0">
              <a:buNone/>
              <a:defRPr sz="1100"/>
            </a:lvl9pPr>
          </a:lstStyle>
          <a:p>
            <a:pPr lvl="0"/>
            <a:r>
              <a:rPr lang="es-ES" dirty="0" smtClean="0"/>
              <a:t>Fuente y tamaño: letra Calibri (Cuerpo), 6 a 8 puntos, interlineado sencillo, justificado. </a:t>
            </a:r>
          </a:p>
          <a:p>
            <a:pPr lvl="0"/>
            <a:endParaRPr lang="es-ES" dirty="0" smtClean="0"/>
          </a:p>
          <a:p>
            <a:pPr lvl="0"/>
            <a:r>
              <a:rPr lang="es-ES" dirty="0" smtClean="0"/>
              <a:t>En la descripción del tema use mayúscula para siglas y acrónimos: (INPEC, USPEC, DAFP, DNP)</a:t>
            </a:r>
          </a:p>
          <a:p>
            <a:pPr lvl="0"/>
            <a:endParaRPr lang="es-ES" dirty="0" smtClean="0"/>
          </a:p>
          <a:p>
            <a:pPr lvl="0"/>
            <a:r>
              <a:rPr lang="es-ES" dirty="0" smtClean="0"/>
              <a:t>Se usará mayúsculas iniciales para nombres propios: Director General, Instituto Nacional Penitenciario y Carcelario. </a:t>
            </a:r>
          </a:p>
          <a:p>
            <a:pPr lvl="0"/>
            <a:endParaRPr lang="es-ES" dirty="0" smtClean="0"/>
          </a:p>
          <a:p>
            <a:pPr lvl="0"/>
            <a:r>
              <a:rPr lang="es-ES" dirty="0" smtClean="0"/>
              <a:t>Se escribirá con minúscula los días de la semana y los meses. </a:t>
            </a:r>
          </a:p>
          <a:p>
            <a:pPr lvl="0"/>
            <a:endParaRPr lang="es-ES" dirty="0" smtClean="0"/>
          </a:p>
          <a:p>
            <a:pPr lvl="0"/>
            <a:r>
              <a:rPr lang="es-ES" dirty="0" smtClean="0"/>
              <a:t>Uso del punto y de la coma: utilizar punto (.) para cifras exactas y utilizar coma (,) para cifras decimales. </a:t>
            </a:r>
          </a:p>
          <a:p>
            <a:pPr lvl="0"/>
            <a:endParaRPr lang="es-ES" dirty="0" smtClean="0"/>
          </a:p>
          <a:p>
            <a:pPr lvl="0"/>
            <a:r>
              <a:rPr lang="es-ES" dirty="0" smtClean="0"/>
              <a:t>Se utilizará números para indexar los temas, después del tercer decimal se usará n literales en minúscula, así: </a:t>
            </a:r>
          </a:p>
          <a:p>
            <a:pPr lvl="0"/>
            <a:endParaRPr lang="es-ES" dirty="0" smtClean="0"/>
          </a:p>
          <a:p>
            <a:pPr lvl="0"/>
            <a:r>
              <a:rPr lang="es-ES" dirty="0" smtClean="0"/>
              <a:t>1. La ortografía española</a:t>
            </a:r>
          </a:p>
          <a:p>
            <a:pPr lvl="0"/>
            <a:endParaRPr lang="es-ES" dirty="0" smtClean="0"/>
          </a:p>
          <a:p>
            <a:pPr lvl="0"/>
            <a:r>
              <a:rPr lang="es-ES" dirty="0" smtClean="0"/>
              <a:t>1.1 Fundamentos de la ortografía</a:t>
            </a:r>
          </a:p>
          <a:p>
            <a:pPr lvl="0"/>
            <a:endParaRPr lang="es-ES" dirty="0" smtClean="0"/>
          </a:p>
          <a:p>
            <a:pPr lvl="0"/>
            <a:r>
              <a:rPr lang="es-ES" dirty="0" smtClean="0"/>
              <a:t>1.2 Abecedario del español</a:t>
            </a:r>
          </a:p>
          <a:p>
            <a:pPr lvl="0"/>
            <a:endParaRPr lang="es-ES" dirty="0" smtClean="0"/>
          </a:p>
          <a:p>
            <a:pPr lvl="0"/>
            <a:r>
              <a:rPr lang="es-ES" dirty="0" smtClean="0"/>
              <a:t>1.2.1 Fonemas representativos</a:t>
            </a:r>
          </a:p>
          <a:p>
            <a:pPr lvl="0"/>
            <a:endParaRPr lang="es-ES" dirty="0" smtClean="0"/>
          </a:p>
          <a:p>
            <a:pPr lvl="0"/>
            <a:r>
              <a:rPr lang="es-ES" dirty="0" smtClean="0"/>
              <a:t>a. </a:t>
            </a:r>
            <a:r>
              <a:rPr lang="es-ES" dirty="0" err="1" smtClean="0"/>
              <a:t>xxxxxxx</a:t>
            </a:r>
            <a:endParaRPr lang="es-ES" dirty="0" smtClean="0"/>
          </a:p>
          <a:p>
            <a:pPr lvl="0"/>
            <a:r>
              <a:rPr lang="es-ES" dirty="0" smtClean="0"/>
              <a:t>b. </a:t>
            </a:r>
            <a:r>
              <a:rPr lang="es-ES" dirty="0" err="1" smtClean="0"/>
              <a:t>xxxxxxxx</a:t>
            </a:r>
            <a:endParaRPr lang="es-ES" dirty="0" smtClean="0"/>
          </a:p>
          <a:p>
            <a:pPr lvl="0"/>
            <a:endParaRPr lang="es-ES" dirty="0" smtClean="0"/>
          </a:p>
        </p:txBody>
      </p:sp>
      <p:sp>
        <p:nvSpPr>
          <p:cNvPr id="33" name="3 Marcador de texto"/>
          <p:cNvSpPr>
            <a:spLocks noGrp="1"/>
          </p:cNvSpPr>
          <p:nvPr>
            <p:ph type="body" sz="half" idx="11" hasCustomPrompt="1"/>
          </p:nvPr>
        </p:nvSpPr>
        <p:spPr>
          <a:xfrm>
            <a:off x="6696008" y="6374028"/>
            <a:ext cx="5245486" cy="280859"/>
          </a:xfrm>
          <a:prstGeom prst="rect">
            <a:avLst/>
          </a:prstGeom>
        </p:spPr>
        <p:txBody>
          <a:bodyPr lIns="194924" tIns="97462" rIns="194924" bIns="97462">
            <a:noAutofit/>
          </a:bodyPr>
          <a:lstStyle>
            <a:lvl1pPr marL="0" indent="0">
              <a:buNone/>
              <a:defRPr sz="1100" b="1" baseline="0">
                <a:latin typeface="+mn-lt"/>
              </a:defRPr>
            </a:lvl1pPr>
            <a:lvl2pPr marL="548225" indent="0">
              <a:buNone/>
              <a:defRPr sz="1500"/>
            </a:lvl2pPr>
            <a:lvl3pPr marL="1096447" indent="0">
              <a:buNone/>
              <a:defRPr sz="1300"/>
            </a:lvl3pPr>
            <a:lvl4pPr marL="1644667" indent="0">
              <a:buNone/>
              <a:defRPr sz="1100"/>
            </a:lvl4pPr>
            <a:lvl5pPr marL="2192890" indent="0">
              <a:buNone/>
              <a:defRPr sz="1100"/>
            </a:lvl5pPr>
            <a:lvl6pPr marL="2741115" indent="0">
              <a:buNone/>
              <a:defRPr sz="1100"/>
            </a:lvl6pPr>
            <a:lvl7pPr marL="3289337" indent="0">
              <a:buNone/>
              <a:defRPr sz="1100"/>
            </a:lvl7pPr>
            <a:lvl8pPr marL="3837557" indent="0">
              <a:buNone/>
              <a:defRPr sz="1100"/>
            </a:lvl8pPr>
            <a:lvl9pPr marL="4385782" indent="0">
              <a:buNone/>
              <a:defRPr sz="1100"/>
            </a:lvl9pPr>
          </a:lstStyle>
          <a:p>
            <a:pPr lvl="0"/>
            <a:r>
              <a:rPr lang="es-ES" dirty="0" smtClean="0"/>
              <a:t>Fuente de la foto: </a:t>
            </a:r>
            <a:r>
              <a:rPr lang="es-ES" dirty="0" err="1" smtClean="0"/>
              <a:t>xxxxxxxxxxxxxxxxxxxxxxxxx</a:t>
            </a:r>
            <a:r>
              <a:rPr lang="es-ES" dirty="0" smtClean="0"/>
              <a:t> (Calibri cuerpo 6)</a:t>
            </a:r>
          </a:p>
        </p:txBody>
      </p:sp>
      <p:sp>
        <p:nvSpPr>
          <p:cNvPr id="27" name="26 Rectángulo"/>
          <p:cNvSpPr/>
          <p:nvPr userDrawn="1"/>
        </p:nvSpPr>
        <p:spPr>
          <a:xfrm>
            <a:off x="63704" y="6682144"/>
            <a:ext cx="10239985"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28" name="27 Rectángulo"/>
          <p:cNvSpPr/>
          <p:nvPr userDrawn="1"/>
        </p:nvSpPr>
        <p:spPr>
          <a:xfrm>
            <a:off x="10353938" y="6682144"/>
            <a:ext cx="195440"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32" name="31 Rectángulo"/>
          <p:cNvSpPr/>
          <p:nvPr userDrawn="1"/>
        </p:nvSpPr>
        <p:spPr>
          <a:xfrm>
            <a:off x="10604328" y="668214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34" name="33 Rectángulo"/>
          <p:cNvSpPr/>
          <p:nvPr userDrawn="1"/>
        </p:nvSpPr>
        <p:spPr>
          <a:xfrm>
            <a:off x="10777088" y="6681526"/>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35" name="34 Rectángulo"/>
          <p:cNvSpPr/>
          <p:nvPr userDrawn="1"/>
        </p:nvSpPr>
        <p:spPr>
          <a:xfrm>
            <a:off x="10939079" y="668152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36" name="35 Rectángulo"/>
          <p:cNvSpPr/>
          <p:nvPr userDrawn="1"/>
        </p:nvSpPr>
        <p:spPr>
          <a:xfrm>
            <a:off x="11109001" y="6681522"/>
            <a:ext cx="976894" cy="282664"/>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37" name="3 Marcador de texto"/>
          <p:cNvSpPr>
            <a:spLocks noGrp="1"/>
          </p:cNvSpPr>
          <p:nvPr>
            <p:ph type="body" sz="half" idx="13" hasCustomPrompt="1"/>
          </p:nvPr>
        </p:nvSpPr>
        <p:spPr>
          <a:xfrm>
            <a:off x="11109001" y="6681519"/>
            <a:ext cx="976894" cy="281418"/>
          </a:xfrm>
          <a:prstGeom prst="rect">
            <a:avLst/>
          </a:prstGeom>
        </p:spPr>
        <p:txBody>
          <a:bodyPr lIns="194924" tIns="97462" rIns="194924" bIns="97462" anchor="ctr">
            <a:noAutofit/>
          </a:bodyPr>
          <a:lstStyle>
            <a:lvl1pPr marL="0" indent="0" algn="ctr">
              <a:buNone/>
              <a:defRPr sz="1300" b="1" baseline="0">
                <a:solidFill>
                  <a:schemeClr val="bg1"/>
                </a:solidFill>
                <a:effectLst>
                  <a:outerShdw blurRad="38100" dist="38100" dir="2700000" algn="tl">
                    <a:srgbClr val="000000">
                      <a:alpha val="43137"/>
                    </a:srgbClr>
                  </a:outerShdw>
                </a:effectLst>
                <a:latin typeface="Californian FB" pitchFamily="18" charset="0"/>
              </a:defRPr>
            </a:lvl1pPr>
            <a:lvl2pPr marL="548225" indent="0">
              <a:buNone/>
              <a:defRPr sz="1500"/>
            </a:lvl2pPr>
            <a:lvl3pPr marL="1096447" indent="0">
              <a:buNone/>
              <a:defRPr sz="1300"/>
            </a:lvl3pPr>
            <a:lvl4pPr marL="1644667" indent="0">
              <a:buNone/>
              <a:defRPr sz="1100"/>
            </a:lvl4pPr>
            <a:lvl5pPr marL="2192890" indent="0">
              <a:buNone/>
              <a:defRPr sz="1100"/>
            </a:lvl5pPr>
            <a:lvl6pPr marL="2741115" indent="0">
              <a:buNone/>
              <a:defRPr sz="1100"/>
            </a:lvl6pPr>
            <a:lvl7pPr marL="3289337" indent="0">
              <a:buNone/>
              <a:defRPr sz="1100"/>
            </a:lvl7pPr>
            <a:lvl8pPr marL="3837557" indent="0">
              <a:buNone/>
              <a:defRPr sz="1100"/>
            </a:lvl8pPr>
            <a:lvl9pPr marL="4385782" indent="0">
              <a:buNone/>
              <a:defRPr sz="1100"/>
            </a:lvl9pPr>
          </a:lstStyle>
          <a:p>
            <a:pPr lvl="0"/>
            <a:r>
              <a:rPr lang="es-ES" dirty="0" smtClean="0"/>
              <a:t>5</a:t>
            </a:r>
          </a:p>
        </p:txBody>
      </p:sp>
      <p:sp>
        <p:nvSpPr>
          <p:cNvPr id="45" name="6 Marcador de texto"/>
          <p:cNvSpPr>
            <a:spLocks noGrp="1"/>
          </p:cNvSpPr>
          <p:nvPr>
            <p:ph type="body" sz="quarter" idx="14" hasCustomPrompt="1"/>
          </p:nvPr>
        </p:nvSpPr>
        <p:spPr>
          <a:xfrm>
            <a:off x="499119" y="176801"/>
            <a:ext cx="5570573" cy="466545"/>
          </a:xfrm>
          <a:prstGeom prst="rect">
            <a:avLst/>
          </a:prstGeom>
        </p:spPr>
        <p:txBody>
          <a:bodyPr lIns="194924" tIns="97462" rIns="194924" bIns="97462" anchor="ctr"/>
          <a:lstStyle>
            <a:lvl1pPr marL="0" indent="0">
              <a:buNone/>
              <a:defRPr sz="2100" b="1" baseline="0">
                <a:solidFill>
                  <a:schemeClr val="bg1"/>
                </a:solidFill>
                <a:effectLst/>
                <a:latin typeface="Constantia" pitchFamily="18" charset="0"/>
              </a:defRPr>
            </a:lvl1pPr>
            <a:lvl2pPr>
              <a:defRPr sz="1500"/>
            </a:lvl2pPr>
            <a:lvl3pPr>
              <a:defRPr sz="1500"/>
            </a:lvl3pPr>
            <a:lvl4pPr>
              <a:defRPr sz="1500"/>
            </a:lvl4pPr>
            <a:lvl5pPr>
              <a:defRPr sz="1500"/>
            </a:lvl5pPr>
          </a:lstStyle>
          <a:p>
            <a:pPr lvl="0"/>
            <a:r>
              <a:rPr lang="es-ES" dirty="0" smtClean="0"/>
              <a:t>Título tema a tratar (Constantia 10)</a:t>
            </a:r>
          </a:p>
        </p:txBody>
      </p:sp>
      <p:sp>
        <p:nvSpPr>
          <p:cNvPr id="21" name="6 Marcador de texto"/>
          <p:cNvSpPr>
            <a:spLocks noGrp="1"/>
          </p:cNvSpPr>
          <p:nvPr>
            <p:ph type="body" sz="quarter" idx="19" hasCustomPrompt="1"/>
          </p:nvPr>
        </p:nvSpPr>
        <p:spPr>
          <a:xfrm>
            <a:off x="212005" y="6696425"/>
            <a:ext cx="10081430" cy="241446"/>
          </a:xfrm>
          <a:prstGeom prst="rect">
            <a:avLst/>
          </a:prstGeom>
          <a:ln>
            <a:noFill/>
          </a:ln>
        </p:spPr>
        <p:txBody>
          <a:bodyPr lIns="194924" tIns="97462" rIns="194924" bIns="97462" anchor="ctr"/>
          <a:lstStyle>
            <a:lvl1pPr marL="0" indent="0" algn="r">
              <a:buNone/>
              <a:defRPr sz="1300" b="1" baseline="0">
                <a:solidFill>
                  <a:schemeClr val="bg1"/>
                </a:solidFill>
                <a:effectLst/>
                <a:latin typeface="Constantia" pitchFamily="18" charset="0"/>
              </a:defRPr>
            </a:lvl1pPr>
            <a:lvl2pPr>
              <a:defRPr sz="1500"/>
            </a:lvl2pPr>
            <a:lvl3pPr>
              <a:defRPr sz="1500"/>
            </a:lvl3pPr>
            <a:lvl4pPr>
              <a:defRPr sz="1500"/>
            </a:lvl4pPr>
            <a:lvl5pPr>
              <a:defRPr sz="1500"/>
            </a:lvl5pPr>
          </a:lstStyle>
          <a:p>
            <a:pPr lvl="0"/>
            <a:r>
              <a:rPr lang="es-ES" dirty="0" smtClean="0"/>
              <a:t>Título </a:t>
            </a:r>
            <a:r>
              <a:rPr lang="es-ES" dirty="0"/>
              <a:t>de presentación / Oficina Asesora de Planeación</a:t>
            </a:r>
          </a:p>
        </p:txBody>
      </p:sp>
      <p:grpSp>
        <p:nvGrpSpPr>
          <p:cNvPr id="22" name="21 Grupo"/>
          <p:cNvGrpSpPr/>
          <p:nvPr userDrawn="1"/>
        </p:nvGrpSpPr>
        <p:grpSpPr>
          <a:xfrm>
            <a:off x="8042617" y="280906"/>
            <a:ext cx="3801320" cy="320047"/>
            <a:chOff x="3445807" y="209699"/>
            <a:chExt cx="1812109" cy="176289"/>
          </a:xfrm>
        </p:grpSpPr>
        <p:pic>
          <p:nvPicPr>
            <p:cNvPr id="23" name="Picture 4" descr="C:\Users\EJVELASCOA\Pictures\OTROS\101 (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25" r="34739"/>
            <a:stretch/>
          </p:blipFill>
          <p:spPr bwMode="auto">
            <a:xfrm>
              <a:off x="3445807" y="226949"/>
              <a:ext cx="554856" cy="15554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4" name="Picture 5" descr="C:\Users\EJVELASCOA\Pictures\OTROS\Logo INPEC (AzulTrans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829" y="209699"/>
              <a:ext cx="497716" cy="16052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5" name="Picture 4" descr="Presidencia de la RepÃºblica"/>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44553" y="214111"/>
              <a:ext cx="613363" cy="1718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9591991"/>
      </p:ext>
    </p:extLst>
  </p:cSld>
  <p:clrMapOvr>
    <a:masterClrMapping/>
  </p:clrMapOvr>
  <p:transition spd="slow">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INUACIÓN DEL TEMA 1">
    <p:spTree>
      <p:nvGrpSpPr>
        <p:cNvPr id="1" name=""/>
        <p:cNvGrpSpPr/>
        <p:nvPr/>
      </p:nvGrpSpPr>
      <p:grpSpPr>
        <a:xfrm>
          <a:off x="0" y="0"/>
          <a:ext cx="0" cy="0"/>
          <a:chOff x="0" y="0"/>
          <a:chExt cx="0" cy="0"/>
        </a:xfrm>
      </p:grpSpPr>
      <p:sp>
        <p:nvSpPr>
          <p:cNvPr id="6" name="5 Rectángulo"/>
          <p:cNvSpPr/>
          <p:nvPr userDrawn="1"/>
        </p:nvSpPr>
        <p:spPr>
          <a:xfrm>
            <a:off x="147148" y="76214"/>
            <a:ext cx="11845083" cy="6811887"/>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dirty="0"/>
          </a:p>
        </p:txBody>
      </p:sp>
      <p:sp>
        <p:nvSpPr>
          <p:cNvPr id="2" name="1 Rectángulo"/>
          <p:cNvSpPr/>
          <p:nvPr userDrawn="1"/>
        </p:nvSpPr>
        <p:spPr>
          <a:xfrm>
            <a:off x="147148" y="85645"/>
            <a:ext cx="11845083" cy="6595877"/>
          </a:xfrm>
          <a:prstGeom prst="rect">
            <a:avLst/>
          </a:prstGeom>
          <a:gradFill flip="none" rotWithShape="1">
            <a:gsLst>
              <a:gs pos="0">
                <a:schemeClr val="accent1">
                  <a:tint val="66000"/>
                  <a:satMod val="160000"/>
                  <a:alpha val="23000"/>
                </a:schemeClr>
              </a:gs>
              <a:gs pos="50000">
                <a:schemeClr val="accent1">
                  <a:tint val="44500"/>
                  <a:satMod val="160000"/>
                  <a:alpha val="26000"/>
                </a:schemeClr>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3" name="2 Marcador de posición de imagen"/>
          <p:cNvSpPr>
            <a:spLocks noGrp="1"/>
          </p:cNvSpPr>
          <p:nvPr>
            <p:ph type="pic" sz="quarter" idx="12"/>
          </p:nvPr>
        </p:nvSpPr>
        <p:spPr>
          <a:xfrm>
            <a:off x="6696008" y="983050"/>
            <a:ext cx="5258299" cy="5336274"/>
          </a:xfrm>
          <a:prstGeom prst="rect">
            <a:avLst/>
          </a:prstGeom>
        </p:spPr>
        <p:txBody>
          <a:bodyPr lIns="194924" tIns="97462" rIns="194924" bIns="97462"/>
          <a:lstStyle>
            <a:lvl1pPr>
              <a:defRPr sz="2600">
                <a:latin typeface="Constantia" pitchFamily="18" charset="0"/>
              </a:defRPr>
            </a:lvl1pPr>
          </a:lstStyle>
          <a:p>
            <a:endParaRPr lang="es-CO" dirty="0"/>
          </a:p>
        </p:txBody>
      </p:sp>
      <p:sp>
        <p:nvSpPr>
          <p:cNvPr id="29" name="3 Marcador de texto"/>
          <p:cNvSpPr>
            <a:spLocks noGrp="1"/>
          </p:cNvSpPr>
          <p:nvPr>
            <p:ph type="body" sz="half" idx="2" hasCustomPrompt="1"/>
          </p:nvPr>
        </p:nvSpPr>
        <p:spPr>
          <a:xfrm>
            <a:off x="405737" y="901708"/>
            <a:ext cx="6049803" cy="5698472"/>
          </a:xfrm>
          <a:prstGeom prst="rect">
            <a:avLst/>
          </a:prstGeom>
        </p:spPr>
        <p:txBody>
          <a:bodyPr lIns="194924" tIns="97462" rIns="194924" bIns="97462">
            <a:normAutofit/>
          </a:bodyPr>
          <a:lstStyle>
            <a:lvl1pPr marL="0" indent="0" algn="just">
              <a:buNone/>
              <a:defRPr sz="1300" b="0" baseline="0">
                <a:solidFill>
                  <a:schemeClr val="tx1"/>
                </a:solidFill>
                <a:latin typeface="Constantia" pitchFamily="18" charset="0"/>
              </a:defRPr>
            </a:lvl1pPr>
            <a:lvl2pPr marL="548225" indent="0">
              <a:buNone/>
              <a:defRPr sz="1500"/>
            </a:lvl2pPr>
            <a:lvl3pPr marL="1096447" indent="0">
              <a:buNone/>
              <a:defRPr sz="1300"/>
            </a:lvl3pPr>
            <a:lvl4pPr marL="1644667" indent="0">
              <a:buNone/>
              <a:defRPr sz="1100"/>
            </a:lvl4pPr>
            <a:lvl5pPr marL="2192890" indent="0">
              <a:buNone/>
              <a:defRPr sz="1100"/>
            </a:lvl5pPr>
            <a:lvl6pPr marL="2741115" indent="0">
              <a:buNone/>
              <a:defRPr sz="1100"/>
            </a:lvl6pPr>
            <a:lvl7pPr marL="3289337" indent="0">
              <a:buNone/>
              <a:defRPr sz="1100"/>
            </a:lvl7pPr>
            <a:lvl8pPr marL="3837557" indent="0">
              <a:buNone/>
              <a:defRPr sz="1100"/>
            </a:lvl8pPr>
            <a:lvl9pPr marL="4385782" indent="0">
              <a:buNone/>
              <a:defRPr sz="1100"/>
            </a:lvl9pPr>
          </a:lstStyle>
          <a:p>
            <a:pPr lvl="0"/>
            <a:r>
              <a:rPr lang="es-ES" dirty="0" smtClean="0"/>
              <a:t>Fuente y tamaño: letra Calibri (Cuerpo), 6 a 8 puntos, interlineado sencillo, justificado. </a:t>
            </a:r>
          </a:p>
          <a:p>
            <a:pPr lvl="0"/>
            <a:endParaRPr lang="es-ES" dirty="0" smtClean="0"/>
          </a:p>
          <a:p>
            <a:pPr lvl="0"/>
            <a:r>
              <a:rPr lang="es-ES" dirty="0" smtClean="0"/>
              <a:t>En la descripción del tema use mayúscula para siglas y acrónimos: (INPEC, USPEC, DAFP, DNP)</a:t>
            </a:r>
          </a:p>
          <a:p>
            <a:pPr lvl="0"/>
            <a:endParaRPr lang="es-ES" dirty="0" smtClean="0"/>
          </a:p>
          <a:p>
            <a:pPr lvl="0"/>
            <a:r>
              <a:rPr lang="es-ES" dirty="0" smtClean="0"/>
              <a:t>Se usará mayúsculas iniciales para nombres propios: Director General, Instituto Nacional Penitenciario y Carcelario. </a:t>
            </a:r>
          </a:p>
          <a:p>
            <a:pPr lvl="0"/>
            <a:endParaRPr lang="es-ES" dirty="0" smtClean="0"/>
          </a:p>
          <a:p>
            <a:pPr lvl="0"/>
            <a:r>
              <a:rPr lang="es-ES" dirty="0" smtClean="0"/>
              <a:t>Se escribirá con minúscula los días de la semana y los meses. </a:t>
            </a:r>
          </a:p>
          <a:p>
            <a:pPr lvl="0"/>
            <a:endParaRPr lang="es-ES" dirty="0" smtClean="0"/>
          </a:p>
          <a:p>
            <a:pPr lvl="0"/>
            <a:r>
              <a:rPr lang="es-ES" dirty="0" smtClean="0"/>
              <a:t>Uso del punto y de la coma: utilizar punto (.) para cifras exactas y utilizar coma (,) para cifras decimales. </a:t>
            </a:r>
          </a:p>
          <a:p>
            <a:pPr lvl="0"/>
            <a:endParaRPr lang="es-ES" dirty="0" smtClean="0"/>
          </a:p>
          <a:p>
            <a:pPr lvl="0"/>
            <a:r>
              <a:rPr lang="es-ES" dirty="0" smtClean="0"/>
              <a:t>Se utilizará números para indexar los temas, después del tercer decimal se usará n literales en minúscula, así: </a:t>
            </a:r>
          </a:p>
          <a:p>
            <a:pPr lvl="0"/>
            <a:endParaRPr lang="es-ES" dirty="0" smtClean="0"/>
          </a:p>
          <a:p>
            <a:pPr lvl="0"/>
            <a:r>
              <a:rPr lang="es-ES" dirty="0" smtClean="0"/>
              <a:t>1. La ortografía española</a:t>
            </a:r>
          </a:p>
          <a:p>
            <a:pPr lvl="0"/>
            <a:endParaRPr lang="es-ES" dirty="0" smtClean="0"/>
          </a:p>
          <a:p>
            <a:pPr lvl="0"/>
            <a:r>
              <a:rPr lang="es-ES" dirty="0" smtClean="0"/>
              <a:t>1.1 Fundamentos de la ortografía</a:t>
            </a:r>
          </a:p>
          <a:p>
            <a:pPr lvl="0"/>
            <a:endParaRPr lang="es-ES" dirty="0" smtClean="0"/>
          </a:p>
          <a:p>
            <a:pPr lvl="0"/>
            <a:r>
              <a:rPr lang="es-ES" dirty="0" smtClean="0"/>
              <a:t>1.2 Abecedario del español</a:t>
            </a:r>
          </a:p>
          <a:p>
            <a:pPr lvl="0"/>
            <a:endParaRPr lang="es-ES" dirty="0" smtClean="0"/>
          </a:p>
          <a:p>
            <a:pPr lvl="0"/>
            <a:r>
              <a:rPr lang="es-ES" dirty="0" smtClean="0"/>
              <a:t>1.2.1 Fonemas representativos</a:t>
            </a:r>
          </a:p>
          <a:p>
            <a:pPr lvl="0"/>
            <a:endParaRPr lang="es-ES" dirty="0" smtClean="0"/>
          </a:p>
          <a:p>
            <a:pPr lvl="0"/>
            <a:r>
              <a:rPr lang="es-ES" dirty="0" smtClean="0"/>
              <a:t>a. </a:t>
            </a:r>
            <a:r>
              <a:rPr lang="es-ES" dirty="0" err="1" smtClean="0"/>
              <a:t>xxxxxxx</a:t>
            </a:r>
            <a:endParaRPr lang="es-ES" dirty="0" smtClean="0"/>
          </a:p>
          <a:p>
            <a:pPr lvl="0"/>
            <a:r>
              <a:rPr lang="es-ES" dirty="0" smtClean="0"/>
              <a:t>b. </a:t>
            </a:r>
            <a:r>
              <a:rPr lang="es-ES" dirty="0" err="1" smtClean="0"/>
              <a:t>xxxxxxxx</a:t>
            </a:r>
            <a:endParaRPr lang="es-ES" dirty="0" smtClean="0"/>
          </a:p>
          <a:p>
            <a:pPr lvl="0"/>
            <a:endParaRPr lang="es-ES" dirty="0" smtClean="0"/>
          </a:p>
        </p:txBody>
      </p:sp>
      <p:sp>
        <p:nvSpPr>
          <p:cNvPr id="33" name="3 Marcador de texto"/>
          <p:cNvSpPr>
            <a:spLocks noGrp="1"/>
          </p:cNvSpPr>
          <p:nvPr>
            <p:ph type="body" sz="half" idx="11" hasCustomPrompt="1"/>
          </p:nvPr>
        </p:nvSpPr>
        <p:spPr>
          <a:xfrm>
            <a:off x="6696008" y="6374028"/>
            <a:ext cx="5245486" cy="280859"/>
          </a:xfrm>
          <a:prstGeom prst="rect">
            <a:avLst/>
          </a:prstGeom>
        </p:spPr>
        <p:txBody>
          <a:bodyPr lIns="194924" tIns="97462" rIns="194924" bIns="97462">
            <a:noAutofit/>
          </a:bodyPr>
          <a:lstStyle>
            <a:lvl1pPr marL="0" indent="0">
              <a:buNone/>
              <a:defRPr sz="1100" b="1" baseline="0">
                <a:latin typeface="+mn-lt"/>
              </a:defRPr>
            </a:lvl1pPr>
            <a:lvl2pPr marL="548225" indent="0">
              <a:buNone/>
              <a:defRPr sz="1500"/>
            </a:lvl2pPr>
            <a:lvl3pPr marL="1096447" indent="0">
              <a:buNone/>
              <a:defRPr sz="1300"/>
            </a:lvl3pPr>
            <a:lvl4pPr marL="1644667" indent="0">
              <a:buNone/>
              <a:defRPr sz="1100"/>
            </a:lvl4pPr>
            <a:lvl5pPr marL="2192890" indent="0">
              <a:buNone/>
              <a:defRPr sz="1100"/>
            </a:lvl5pPr>
            <a:lvl6pPr marL="2741115" indent="0">
              <a:buNone/>
              <a:defRPr sz="1100"/>
            </a:lvl6pPr>
            <a:lvl7pPr marL="3289337" indent="0">
              <a:buNone/>
              <a:defRPr sz="1100"/>
            </a:lvl7pPr>
            <a:lvl8pPr marL="3837557" indent="0">
              <a:buNone/>
              <a:defRPr sz="1100"/>
            </a:lvl8pPr>
            <a:lvl9pPr marL="4385782" indent="0">
              <a:buNone/>
              <a:defRPr sz="1100"/>
            </a:lvl9pPr>
          </a:lstStyle>
          <a:p>
            <a:pPr lvl="0"/>
            <a:r>
              <a:rPr lang="es-ES" dirty="0" smtClean="0"/>
              <a:t>Fuente de la foto: </a:t>
            </a:r>
            <a:r>
              <a:rPr lang="es-ES" dirty="0" err="1" smtClean="0"/>
              <a:t>xxxxxxxxxxxxxxxxxxxxxxxxx</a:t>
            </a:r>
            <a:r>
              <a:rPr lang="es-ES" dirty="0" smtClean="0"/>
              <a:t> (Calibri cuerpo 6)</a:t>
            </a:r>
          </a:p>
        </p:txBody>
      </p:sp>
      <p:sp>
        <p:nvSpPr>
          <p:cNvPr id="27" name="26 Rectángulo"/>
          <p:cNvSpPr/>
          <p:nvPr userDrawn="1"/>
        </p:nvSpPr>
        <p:spPr>
          <a:xfrm>
            <a:off x="63704" y="6682144"/>
            <a:ext cx="10239985"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28" name="27 Rectángulo"/>
          <p:cNvSpPr/>
          <p:nvPr userDrawn="1"/>
        </p:nvSpPr>
        <p:spPr>
          <a:xfrm>
            <a:off x="10353938" y="6682144"/>
            <a:ext cx="195440"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32" name="31 Rectángulo"/>
          <p:cNvSpPr/>
          <p:nvPr userDrawn="1"/>
        </p:nvSpPr>
        <p:spPr>
          <a:xfrm>
            <a:off x="10604328" y="668214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34" name="33 Rectángulo"/>
          <p:cNvSpPr/>
          <p:nvPr userDrawn="1"/>
        </p:nvSpPr>
        <p:spPr>
          <a:xfrm>
            <a:off x="10777088" y="6681526"/>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35" name="34 Rectángulo"/>
          <p:cNvSpPr/>
          <p:nvPr userDrawn="1"/>
        </p:nvSpPr>
        <p:spPr>
          <a:xfrm>
            <a:off x="10939079" y="668152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36" name="35 Rectángulo"/>
          <p:cNvSpPr/>
          <p:nvPr userDrawn="1"/>
        </p:nvSpPr>
        <p:spPr>
          <a:xfrm>
            <a:off x="11109001" y="6681522"/>
            <a:ext cx="976894" cy="282664"/>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37" name="3 Marcador de texto"/>
          <p:cNvSpPr>
            <a:spLocks noGrp="1"/>
          </p:cNvSpPr>
          <p:nvPr>
            <p:ph type="body" sz="half" idx="13" hasCustomPrompt="1"/>
          </p:nvPr>
        </p:nvSpPr>
        <p:spPr>
          <a:xfrm>
            <a:off x="11109001" y="6681519"/>
            <a:ext cx="976894" cy="281418"/>
          </a:xfrm>
          <a:prstGeom prst="rect">
            <a:avLst/>
          </a:prstGeom>
        </p:spPr>
        <p:txBody>
          <a:bodyPr lIns="194924" tIns="97462" rIns="194924" bIns="97462" anchor="ctr">
            <a:noAutofit/>
          </a:bodyPr>
          <a:lstStyle>
            <a:lvl1pPr marL="0" indent="0" algn="ctr">
              <a:buNone/>
              <a:defRPr sz="1300" b="1" baseline="0">
                <a:solidFill>
                  <a:schemeClr val="bg1"/>
                </a:solidFill>
                <a:effectLst>
                  <a:outerShdw blurRad="38100" dist="38100" dir="2700000" algn="tl">
                    <a:srgbClr val="000000">
                      <a:alpha val="43137"/>
                    </a:srgbClr>
                  </a:outerShdw>
                </a:effectLst>
                <a:latin typeface="Californian FB" pitchFamily="18" charset="0"/>
              </a:defRPr>
            </a:lvl1pPr>
            <a:lvl2pPr marL="548225" indent="0">
              <a:buNone/>
              <a:defRPr sz="1500"/>
            </a:lvl2pPr>
            <a:lvl3pPr marL="1096447" indent="0">
              <a:buNone/>
              <a:defRPr sz="1300"/>
            </a:lvl3pPr>
            <a:lvl4pPr marL="1644667" indent="0">
              <a:buNone/>
              <a:defRPr sz="1100"/>
            </a:lvl4pPr>
            <a:lvl5pPr marL="2192890" indent="0">
              <a:buNone/>
              <a:defRPr sz="1100"/>
            </a:lvl5pPr>
            <a:lvl6pPr marL="2741115" indent="0">
              <a:buNone/>
              <a:defRPr sz="1100"/>
            </a:lvl6pPr>
            <a:lvl7pPr marL="3289337" indent="0">
              <a:buNone/>
              <a:defRPr sz="1100"/>
            </a:lvl7pPr>
            <a:lvl8pPr marL="3837557" indent="0">
              <a:buNone/>
              <a:defRPr sz="1100"/>
            </a:lvl8pPr>
            <a:lvl9pPr marL="4385782" indent="0">
              <a:buNone/>
              <a:defRPr sz="1100"/>
            </a:lvl9pPr>
          </a:lstStyle>
          <a:p>
            <a:pPr lvl="0"/>
            <a:r>
              <a:rPr lang="es-ES" dirty="0" smtClean="0"/>
              <a:t>5</a:t>
            </a:r>
          </a:p>
        </p:txBody>
      </p:sp>
      <p:sp>
        <p:nvSpPr>
          <p:cNvPr id="24" name="6 Marcador de texto"/>
          <p:cNvSpPr>
            <a:spLocks noGrp="1"/>
          </p:cNvSpPr>
          <p:nvPr>
            <p:ph type="body" sz="quarter" idx="19" hasCustomPrompt="1"/>
          </p:nvPr>
        </p:nvSpPr>
        <p:spPr>
          <a:xfrm>
            <a:off x="212005" y="6696425"/>
            <a:ext cx="10081430" cy="241446"/>
          </a:xfrm>
          <a:prstGeom prst="rect">
            <a:avLst/>
          </a:prstGeom>
          <a:ln>
            <a:noFill/>
          </a:ln>
        </p:spPr>
        <p:txBody>
          <a:bodyPr lIns="194924" tIns="97462" rIns="194924" bIns="97462" anchor="ctr"/>
          <a:lstStyle>
            <a:lvl1pPr marL="0" indent="0" algn="r">
              <a:buNone/>
              <a:defRPr sz="1300" b="1" baseline="0">
                <a:solidFill>
                  <a:schemeClr val="bg1"/>
                </a:solidFill>
                <a:effectLst/>
                <a:latin typeface="Constantia" pitchFamily="18" charset="0"/>
              </a:defRPr>
            </a:lvl1pPr>
            <a:lvl2pPr>
              <a:defRPr sz="1500"/>
            </a:lvl2pPr>
            <a:lvl3pPr>
              <a:defRPr sz="1500"/>
            </a:lvl3pPr>
            <a:lvl4pPr>
              <a:defRPr sz="1500"/>
            </a:lvl4pPr>
            <a:lvl5pPr>
              <a:defRPr sz="1500"/>
            </a:lvl5pPr>
          </a:lstStyle>
          <a:p>
            <a:pPr lvl="0"/>
            <a:r>
              <a:rPr lang="es-ES" dirty="0" smtClean="0"/>
              <a:t>Título </a:t>
            </a:r>
            <a:r>
              <a:rPr lang="es-ES" dirty="0"/>
              <a:t>de presentación / Oficina Asesora de Planeación</a:t>
            </a:r>
          </a:p>
        </p:txBody>
      </p:sp>
      <p:grpSp>
        <p:nvGrpSpPr>
          <p:cNvPr id="18" name="17 Grupo"/>
          <p:cNvGrpSpPr/>
          <p:nvPr userDrawn="1"/>
        </p:nvGrpSpPr>
        <p:grpSpPr>
          <a:xfrm>
            <a:off x="8042617" y="396019"/>
            <a:ext cx="3801320" cy="320047"/>
            <a:chOff x="3445807" y="209699"/>
            <a:chExt cx="1812109" cy="176289"/>
          </a:xfrm>
        </p:grpSpPr>
        <p:pic>
          <p:nvPicPr>
            <p:cNvPr id="19" name="Picture 4" descr="C:\Users\EJVELASCOA\Pictures\OTROS\101 (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25" r="34739"/>
            <a:stretch/>
          </p:blipFill>
          <p:spPr bwMode="auto">
            <a:xfrm>
              <a:off x="3445807" y="226949"/>
              <a:ext cx="554856" cy="15554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0" name="Picture 5" descr="C:\Users\EJVELASCOA\Pictures\OTROS\Logo INPEC (AzulTrans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829" y="209699"/>
              <a:ext cx="497716" cy="16052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5" name="Picture 4" descr="Presidencia de la RepÃºblica"/>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44553" y="214111"/>
              <a:ext cx="613363" cy="1718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13439119"/>
      </p:ext>
    </p:extLst>
  </p:cSld>
  <p:clrMapOvr>
    <a:masterClrMapping/>
  </p:clrMapOvr>
  <p:transition spd="slow">
    <p:wipe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INUACIÓN DEL TEMA 2">
    <p:spTree>
      <p:nvGrpSpPr>
        <p:cNvPr id="1" name=""/>
        <p:cNvGrpSpPr/>
        <p:nvPr/>
      </p:nvGrpSpPr>
      <p:grpSpPr>
        <a:xfrm>
          <a:off x="0" y="0"/>
          <a:ext cx="0" cy="0"/>
          <a:chOff x="0" y="0"/>
          <a:chExt cx="0" cy="0"/>
        </a:xfrm>
      </p:grpSpPr>
      <p:sp>
        <p:nvSpPr>
          <p:cNvPr id="2" name="1 Rectángulo"/>
          <p:cNvSpPr/>
          <p:nvPr userDrawn="1"/>
        </p:nvSpPr>
        <p:spPr>
          <a:xfrm>
            <a:off x="147148" y="88597"/>
            <a:ext cx="11845083" cy="6811887"/>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dirty="0"/>
          </a:p>
        </p:txBody>
      </p:sp>
      <p:sp>
        <p:nvSpPr>
          <p:cNvPr id="36" name="35 Rectángulo"/>
          <p:cNvSpPr/>
          <p:nvPr userDrawn="1"/>
        </p:nvSpPr>
        <p:spPr>
          <a:xfrm>
            <a:off x="879961" y="85645"/>
            <a:ext cx="11112270" cy="6595877"/>
          </a:xfrm>
          <a:prstGeom prst="rect">
            <a:avLst/>
          </a:prstGeom>
          <a:gradFill flip="none" rotWithShape="1">
            <a:gsLst>
              <a:gs pos="0">
                <a:schemeClr val="accent1">
                  <a:tint val="66000"/>
                  <a:satMod val="160000"/>
                  <a:alpha val="23000"/>
                </a:schemeClr>
              </a:gs>
              <a:gs pos="50000">
                <a:schemeClr val="accent1">
                  <a:tint val="44500"/>
                  <a:satMod val="160000"/>
                  <a:alpha val="26000"/>
                </a:schemeClr>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3" name="4 Marcador de texto"/>
          <p:cNvSpPr>
            <a:spLocks noGrp="1"/>
          </p:cNvSpPr>
          <p:nvPr>
            <p:ph type="body" sz="quarter" idx="15"/>
          </p:nvPr>
        </p:nvSpPr>
        <p:spPr>
          <a:xfrm>
            <a:off x="2028352" y="1560759"/>
            <a:ext cx="3920014" cy="2199027"/>
          </a:xfrm>
          <a:prstGeom prst="rect">
            <a:avLst/>
          </a:prstGeom>
        </p:spPr>
        <p:txBody>
          <a:bodyPr lIns="194924" tIns="97462" rIns="194924" bIns="97462"/>
          <a:lstStyle>
            <a:lvl1pPr marL="0" indent="0">
              <a:buNone/>
              <a:defRPr sz="1700">
                <a:latin typeface="Constantia" pitchFamily="18" charset="0"/>
              </a:defRPr>
            </a:lvl1pPr>
            <a:lvl2pPr>
              <a:defRPr sz="1700">
                <a:latin typeface="Constantia" pitchFamily="18" charset="0"/>
              </a:defRPr>
            </a:lvl2pPr>
            <a:lvl3pPr>
              <a:defRPr sz="1700">
                <a:latin typeface="Constantia" pitchFamily="18" charset="0"/>
              </a:defRPr>
            </a:lvl3pPr>
            <a:lvl4pPr>
              <a:defRPr sz="1700">
                <a:latin typeface="Constantia" pitchFamily="18" charset="0"/>
              </a:defRPr>
            </a:lvl4pPr>
            <a:lvl5pPr>
              <a:defRPr sz="1700">
                <a:latin typeface="Constantia" pitchFamily="18" charset="0"/>
              </a:defRPr>
            </a:lvl5pPr>
          </a:lstStyle>
          <a:p>
            <a:pPr lvl="0"/>
            <a:r>
              <a:rPr lang="es-ES"/>
              <a:t>Haga clic para modificar el estilo de texto del patrón</a:t>
            </a:r>
          </a:p>
        </p:txBody>
      </p:sp>
      <p:sp>
        <p:nvSpPr>
          <p:cNvPr id="4" name="4 Marcador de texto"/>
          <p:cNvSpPr>
            <a:spLocks noGrp="1"/>
          </p:cNvSpPr>
          <p:nvPr>
            <p:ph type="body" sz="quarter" idx="16"/>
          </p:nvPr>
        </p:nvSpPr>
        <p:spPr>
          <a:xfrm>
            <a:off x="2028352" y="4120296"/>
            <a:ext cx="3920014" cy="2199027"/>
          </a:xfrm>
          <a:prstGeom prst="rect">
            <a:avLst/>
          </a:prstGeom>
        </p:spPr>
        <p:txBody>
          <a:bodyPr lIns="194924" tIns="97462" rIns="194924" bIns="97462"/>
          <a:lstStyle>
            <a:lvl1pPr marL="0" indent="0">
              <a:buNone/>
              <a:defRPr sz="1700">
                <a:latin typeface="Constantia" pitchFamily="18" charset="0"/>
              </a:defRPr>
            </a:lvl1pPr>
            <a:lvl2pPr>
              <a:defRPr sz="1700">
                <a:latin typeface="Constantia" pitchFamily="18" charset="0"/>
              </a:defRPr>
            </a:lvl2pPr>
            <a:lvl3pPr>
              <a:defRPr sz="1700">
                <a:latin typeface="Constantia" pitchFamily="18" charset="0"/>
              </a:defRPr>
            </a:lvl3pPr>
            <a:lvl4pPr>
              <a:defRPr sz="1700">
                <a:latin typeface="Constantia" pitchFamily="18" charset="0"/>
              </a:defRPr>
            </a:lvl4pPr>
            <a:lvl5pPr>
              <a:defRPr sz="1700">
                <a:latin typeface="Constantia" pitchFamily="18" charset="0"/>
              </a:defRPr>
            </a:lvl5pPr>
          </a:lstStyle>
          <a:p>
            <a:pPr lvl="0"/>
            <a:r>
              <a:rPr lang="es-ES"/>
              <a:t>Haga clic para modificar el estilo de texto del patrón</a:t>
            </a:r>
          </a:p>
        </p:txBody>
      </p:sp>
      <p:sp>
        <p:nvSpPr>
          <p:cNvPr id="5" name="4 Marcador de texto"/>
          <p:cNvSpPr>
            <a:spLocks noGrp="1"/>
          </p:cNvSpPr>
          <p:nvPr>
            <p:ph type="body" sz="quarter" idx="17"/>
          </p:nvPr>
        </p:nvSpPr>
        <p:spPr>
          <a:xfrm>
            <a:off x="6571674" y="1544760"/>
            <a:ext cx="3920014" cy="2199027"/>
          </a:xfrm>
          <a:prstGeom prst="rect">
            <a:avLst/>
          </a:prstGeom>
        </p:spPr>
        <p:txBody>
          <a:bodyPr lIns="194924" tIns="97462" rIns="194924" bIns="97462"/>
          <a:lstStyle>
            <a:lvl1pPr marL="0" indent="0">
              <a:buNone/>
              <a:defRPr sz="1700">
                <a:latin typeface="Constantia" pitchFamily="18" charset="0"/>
              </a:defRPr>
            </a:lvl1pPr>
            <a:lvl2pPr>
              <a:defRPr sz="1700">
                <a:latin typeface="Constantia" pitchFamily="18" charset="0"/>
              </a:defRPr>
            </a:lvl2pPr>
            <a:lvl3pPr>
              <a:defRPr sz="1700">
                <a:latin typeface="Constantia" pitchFamily="18" charset="0"/>
              </a:defRPr>
            </a:lvl3pPr>
            <a:lvl4pPr>
              <a:defRPr sz="1700">
                <a:latin typeface="Constantia" pitchFamily="18" charset="0"/>
              </a:defRPr>
            </a:lvl4pPr>
            <a:lvl5pPr>
              <a:defRPr sz="1700">
                <a:latin typeface="Constantia" pitchFamily="18" charset="0"/>
              </a:defRPr>
            </a:lvl5pPr>
          </a:lstStyle>
          <a:p>
            <a:pPr lvl="0"/>
            <a:r>
              <a:rPr lang="es-ES"/>
              <a:t>Haga clic para modificar el estilo de texto del patrón</a:t>
            </a:r>
          </a:p>
        </p:txBody>
      </p:sp>
      <p:sp>
        <p:nvSpPr>
          <p:cNvPr id="6" name="4 Marcador de texto"/>
          <p:cNvSpPr>
            <a:spLocks noGrp="1"/>
          </p:cNvSpPr>
          <p:nvPr>
            <p:ph type="body" sz="quarter" idx="18"/>
          </p:nvPr>
        </p:nvSpPr>
        <p:spPr>
          <a:xfrm>
            <a:off x="6571674" y="4104297"/>
            <a:ext cx="3920014" cy="2199027"/>
          </a:xfrm>
          <a:prstGeom prst="rect">
            <a:avLst/>
          </a:prstGeom>
        </p:spPr>
        <p:txBody>
          <a:bodyPr lIns="194924" tIns="97462" rIns="194924" bIns="97462"/>
          <a:lstStyle>
            <a:lvl1pPr marL="0" indent="0">
              <a:buNone/>
              <a:defRPr sz="1700">
                <a:latin typeface="Constantia" pitchFamily="18" charset="0"/>
              </a:defRPr>
            </a:lvl1pPr>
            <a:lvl2pPr>
              <a:defRPr sz="1700">
                <a:latin typeface="Constantia" pitchFamily="18" charset="0"/>
              </a:defRPr>
            </a:lvl2pPr>
            <a:lvl3pPr>
              <a:defRPr sz="1700">
                <a:latin typeface="Constantia" pitchFamily="18" charset="0"/>
              </a:defRPr>
            </a:lvl3pPr>
            <a:lvl4pPr>
              <a:defRPr sz="1700">
                <a:latin typeface="Constantia" pitchFamily="18" charset="0"/>
              </a:defRPr>
            </a:lvl4pPr>
            <a:lvl5pPr>
              <a:defRPr sz="1700">
                <a:latin typeface="Constantia" pitchFamily="18" charset="0"/>
              </a:defRPr>
            </a:lvl5pPr>
          </a:lstStyle>
          <a:p>
            <a:pPr lvl="0"/>
            <a:r>
              <a:rPr lang="es-ES"/>
              <a:t>Haga clic para modificar el estilo de texto del patrón</a:t>
            </a:r>
          </a:p>
        </p:txBody>
      </p:sp>
      <p:sp>
        <p:nvSpPr>
          <p:cNvPr id="7" name="6 Rectángulo"/>
          <p:cNvSpPr/>
          <p:nvPr userDrawn="1"/>
        </p:nvSpPr>
        <p:spPr>
          <a:xfrm>
            <a:off x="149873" y="103461"/>
            <a:ext cx="730093" cy="6578058"/>
          </a:xfrm>
          <a:prstGeom prst="rect">
            <a:avLst/>
          </a:prstGeom>
          <a:solidFill>
            <a:srgbClr val="00435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32649" y="676870"/>
            <a:ext cx="1437095" cy="535403"/>
          </a:xfrm>
          <a:prstGeom prst="rect">
            <a:avLst/>
          </a:prstGeom>
        </p:spPr>
      </p:pic>
      <p:sp>
        <p:nvSpPr>
          <p:cNvPr id="9" name="8 Rectángulo"/>
          <p:cNvSpPr/>
          <p:nvPr userDrawn="1"/>
        </p:nvSpPr>
        <p:spPr>
          <a:xfrm>
            <a:off x="63704" y="6682144"/>
            <a:ext cx="10239985"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10" name="9 Rectángulo"/>
          <p:cNvSpPr/>
          <p:nvPr userDrawn="1"/>
        </p:nvSpPr>
        <p:spPr>
          <a:xfrm>
            <a:off x="10353938" y="6682144"/>
            <a:ext cx="195440"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11" name="10 Rectángulo"/>
          <p:cNvSpPr/>
          <p:nvPr userDrawn="1"/>
        </p:nvSpPr>
        <p:spPr>
          <a:xfrm>
            <a:off x="10604328" y="668214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12" name="11 Rectángulo"/>
          <p:cNvSpPr/>
          <p:nvPr userDrawn="1"/>
        </p:nvSpPr>
        <p:spPr>
          <a:xfrm>
            <a:off x="10777088" y="6681526"/>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13" name="12 Rectángulo"/>
          <p:cNvSpPr/>
          <p:nvPr userDrawn="1"/>
        </p:nvSpPr>
        <p:spPr>
          <a:xfrm>
            <a:off x="10939079" y="668152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14" name="13 Rectángulo"/>
          <p:cNvSpPr/>
          <p:nvPr userDrawn="1"/>
        </p:nvSpPr>
        <p:spPr>
          <a:xfrm>
            <a:off x="11109001" y="6681522"/>
            <a:ext cx="976894" cy="282664"/>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15" name="3 Marcador de texto"/>
          <p:cNvSpPr>
            <a:spLocks noGrp="1"/>
          </p:cNvSpPr>
          <p:nvPr>
            <p:ph type="body" sz="half" idx="13" hasCustomPrompt="1"/>
          </p:nvPr>
        </p:nvSpPr>
        <p:spPr>
          <a:xfrm>
            <a:off x="11109001" y="6698342"/>
            <a:ext cx="976894" cy="281418"/>
          </a:xfrm>
          <a:prstGeom prst="rect">
            <a:avLst/>
          </a:prstGeom>
        </p:spPr>
        <p:txBody>
          <a:bodyPr lIns="194924" tIns="97462" rIns="194924" bIns="97462" anchor="ctr">
            <a:noAutofit/>
          </a:bodyPr>
          <a:lstStyle>
            <a:lvl1pPr marL="0" indent="0" algn="ctr">
              <a:buNone/>
              <a:defRPr sz="1300" b="1" baseline="0">
                <a:solidFill>
                  <a:schemeClr val="bg1"/>
                </a:solidFill>
                <a:effectLst>
                  <a:outerShdw blurRad="38100" dist="38100" dir="2700000" algn="tl">
                    <a:srgbClr val="000000">
                      <a:alpha val="43137"/>
                    </a:srgbClr>
                  </a:outerShdw>
                </a:effectLst>
                <a:latin typeface="Californian FB" pitchFamily="18" charset="0"/>
              </a:defRPr>
            </a:lvl1pPr>
            <a:lvl2pPr marL="548225" indent="0">
              <a:buNone/>
              <a:defRPr sz="1500"/>
            </a:lvl2pPr>
            <a:lvl3pPr marL="1096447" indent="0">
              <a:buNone/>
              <a:defRPr sz="1300"/>
            </a:lvl3pPr>
            <a:lvl4pPr marL="1644667" indent="0">
              <a:buNone/>
              <a:defRPr sz="1100"/>
            </a:lvl4pPr>
            <a:lvl5pPr marL="2192890" indent="0">
              <a:buNone/>
              <a:defRPr sz="1100"/>
            </a:lvl5pPr>
            <a:lvl6pPr marL="2741115" indent="0">
              <a:buNone/>
              <a:defRPr sz="1100"/>
            </a:lvl6pPr>
            <a:lvl7pPr marL="3289337" indent="0">
              <a:buNone/>
              <a:defRPr sz="1100"/>
            </a:lvl7pPr>
            <a:lvl8pPr marL="3837557" indent="0">
              <a:buNone/>
              <a:defRPr sz="1100"/>
            </a:lvl8pPr>
            <a:lvl9pPr marL="4385782" indent="0">
              <a:buNone/>
              <a:defRPr sz="1100"/>
            </a:lvl9pPr>
          </a:lstStyle>
          <a:p>
            <a:pPr lvl="0"/>
            <a:r>
              <a:rPr lang="es-ES" dirty="0"/>
              <a:t>6</a:t>
            </a:r>
          </a:p>
        </p:txBody>
      </p:sp>
      <p:sp>
        <p:nvSpPr>
          <p:cNvPr id="16" name="6 Marcador de texto"/>
          <p:cNvSpPr>
            <a:spLocks noGrp="1"/>
          </p:cNvSpPr>
          <p:nvPr>
            <p:ph type="body" sz="quarter" idx="19" hasCustomPrompt="1"/>
          </p:nvPr>
        </p:nvSpPr>
        <p:spPr>
          <a:xfrm>
            <a:off x="212005" y="6696425"/>
            <a:ext cx="10081430" cy="241446"/>
          </a:xfrm>
          <a:prstGeom prst="rect">
            <a:avLst/>
          </a:prstGeom>
          <a:ln>
            <a:noFill/>
          </a:ln>
        </p:spPr>
        <p:txBody>
          <a:bodyPr lIns="194924" tIns="97462" rIns="194924" bIns="97462" anchor="ctr"/>
          <a:lstStyle>
            <a:lvl1pPr marL="0" indent="0" algn="r">
              <a:buNone/>
              <a:defRPr sz="1300" b="1" baseline="0">
                <a:solidFill>
                  <a:schemeClr val="bg1"/>
                </a:solidFill>
                <a:effectLst/>
                <a:latin typeface="Constantia" pitchFamily="18" charset="0"/>
              </a:defRPr>
            </a:lvl1pPr>
            <a:lvl2pPr>
              <a:defRPr sz="1500"/>
            </a:lvl2pPr>
            <a:lvl3pPr>
              <a:defRPr sz="1500"/>
            </a:lvl3pPr>
            <a:lvl4pPr>
              <a:defRPr sz="1500"/>
            </a:lvl4pPr>
            <a:lvl5pPr>
              <a:defRPr sz="1500"/>
            </a:lvl5pPr>
          </a:lstStyle>
          <a:p>
            <a:pPr lvl="0"/>
            <a:r>
              <a:rPr lang="es-ES" dirty="0" smtClean="0"/>
              <a:t>Título </a:t>
            </a:r>
            <a:r>
              <a:rPr lang="es-ES" dirty="0"/>
              <a:t>de presentación / Oficina Asesora de Planeación</a:t>
            </a:r>
          </a:p>
        </p:txBody>
      </p:sp>
      <p:grpSp>
        <p:nvGrpSpPr>
          <p:cNvPr id="23" name="22 Grupo"/>
          <p:cNvGrpSpPr/>
          <p:nvPr userDrawn="1"/>
        </p:nvGrpSpPr>
        <p:grpSpPr>
          <a:xfrm>
            <a:off x="8042617" y="396019"/>
            <a:ext cx="3801320" cy="320047"/>
            <a:chOff x="3445807" y="209699"/>
            <a:chExt cx="1812109" cy="176289"/>
          </a:xfrm>
        </p:grpSpPr>
        <p:pic>
          <p:nvPicPr>
            <p:cNvPr id="24" name="Picture 4" descr="C:\Users\EJVELASCOA\Pictures\OTROS\101 (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25" r="34739"/>
            <a:stretch/>
          </p:blipFill>
          <p:spPr bwMode="auto">
            <a:xfrm>
              <a:off x="3445807" y="226949"/>
              <a:ext cx="554856" cy="15554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5" name="Picture 5" descr="C:\Users\EJVELASCOA\Pictures\OTROS\Logo INPEC (AzulTrans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4829" y="209699"/>
              <a:ext cx="497716" cy="16052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6" name="Picture 4" descr="Presidencia de la RepÃºblica"/>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644553" y="214111"/>
              <a:ext cx="613363" cy="1718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86035574"/>
      </p:ext>
    </p:extLst>
  </p:cSld>
  <p:clrMapOvr>
    <a:masterClrMapping/>
  </p:clrMapOvr>
  <p:transition spd="slow">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pic>
        <p:nvPicPr>
          <p:cNvPr id="15" name="Picture 5"/>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6" y="-6189"/>
            <a:ext cx="12173353" cy="702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userDrawn="1"/>
        </p:nvSpPr>
        <p:spPr>
          <a:xfrm>
            <a:off x="147148" y="88597"/>
            <a:ext cx="11845083" cy="6811887"/>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dirty="0">
              <a:solidFill>
                <a:schemeClr val="tx1"/>
              </a:solidFill>
            </a:endParaRPr>
          </a:p>
        </p:txBody>
      </p:sp>
      <p:sp>
        <p:nvSpPr>
          <p:cNvPr id="16" name="15 Rectángulo"/>
          <p:cNvSpPr/>
          <p:nvPr userDrawn="1"/>
        </p:nvSpPr>
        <p:spPr>
          <a:xfrm>
            <a:off x="147148" y="85645"/>
            <a:ext cx="11845083" cy="6595877"/>
          </a:xfrm>
          <a:prstGeom prst="rect">
            <a:avLst/>
          </a:prstGeom>
          <a:gradFill flip="none" rotWithShape="1">
            <a:gsLst>
              <a:gs pos="0">
                <a:schemeClr val="accent1">
                  <a:tint val="66000"/>
                  <a:satMod val="160000"/>
                  <a:alpha val="23000"/>
                </a:schemeClr>
              </a:gs>
              <a:gs pos="50000">
                <a:schemeClr val="accent1">
                  <a:tint val="44500"/>
                  <a:satMod val="160000"/>
                  <a:alpha val="26000"/>
                </a:schemeClr>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17" name="16 Rectángulo"/>
          <p:cNvSpPr/>
          <p:nvPr userDrawn="1"/>
        </p:nvSpPr>
        <p:spPr>
          <a:xfrm>
            <a:off x="63704" y="6682144"/>
            <a:ext cx="10239985"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18" name="17 Rectángulo"/>
          <p:cNvSpPr/>
          <p:nvPr userDrawn="1"/>
        </p:nvSpPr>
        <p:spPr>
          <a:xfrm>
            <a:off x="10353938" y="6682144"/>
            <a:ext cx="195440"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19" name="18 Rectángulo"/>
          <p:cNvSpPr/>
          <p:nvPr userDrawn="1"/>
        </p:nvSpPr>
        <p:spPr>
          <a:xfrm>
            <a:off x="10604328" y="668214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20" name="19 Rectángulo"/>
          <p:cNvSpPr/>
          <p:nvPr userDrawn="1"/>
        </p:nvSpPr>
        <p:spPr>
          <a:xfrm>
            <a:off x="10777088" y="6681526"/>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21" name="20 Rectángulo"/>
          <p:cNvSpPr/>
          <p:nvPr userDrawn="1"/>
        </p:nvSpPr>
        <p:spPr>
          <a:xfrm>
            <a:off x="10939079" y="668152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22" name="21 Rectángulo"/>
          <p:cNvSpPr/>
          <p:nvPr userDrawn="1"/>
        </p:nvSpPr>
        <p:spPr>
          <a:xfrm>
            <a:off x="11109001" y="6681522"/>
            <a:ext cx="976894" cy="282664"/>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23" name="3 Marcador de texto"/>
          <p:cNvSpPr>
            <a:spLocks noGrp="1"/>
          </p:cNvSpPr>
          <p:nvPr>
            <p:ph type="body" sz="half" idx="13" hasCustomPrompt="1"/>
          </p:nvPr>
        </p:nvSpPr>
        <p:spPr>
          <a:xfrm>
            <a:off x="11109001" y="6698342"/>
            <a:ext cx="976894" cy="281418"/>
          </a:xfrm>
          <a:prstGeom prst="rect">
            <a:avLst/>
          </a:prstGeom>
        </p:spPr>
        <p:txBody>
          <a:bodyPr lIns="194924" tIns="97462" rIns="194924" bIns="97462" anchor="ctr">
            <a:noAutofit/>
          </a:bodyPr>
          <a:lstStyle>
            <a:lvl1pPr marL="0" indent="0" algn="ctr">
              <a:buNone/>
              <a:defRPr sz="1300" b="1" baseline="0">
                <a:solidFill>
                  <a:schemeClr val="bg1"/>
                </a:solidFill>
                <a:effectLst>
                  <a:outerShdw blurRad="38100" dist="38100" dir="2700000" algn="tl">
                    <a:srgbClr val="000000">
                      <a:alpha val="43137"/>
                    </a:srgbClr>
                  </a:outerShdw>
                </a:effectLst>
                <a:latin typeface="Californian FB" pitchFamily="18" charset="0"/>
              </a:defRPr>
            </a:lvl1pPr>
            <a:lvl2pPr marL="548225" indent="0">
              <a:buNone/>
              <a:defRPr sz="1500"/>
            </a:lvl2pPr>
            <a:lvl3pPr marL="1096447" indent="0">
              <a:buNone/>
              <a:defRPr sz="1300"/>
            </a:lvl3pPr>
            <a:lvl4pPr marL="1644667" indent="0">
              <a:buNone/>
              <a:defRPr sz="1100"/>
            </a:lvl4pPr>
            <a:lvl5pPr marL="2192890" indent="0">
              <a:buNone/>
              <a:defRPr sz="1100"/>
            </a:lvl5pPr>
            <a:lvl6pPr marL="2741115" indent="0">
              <a:buNone/>
              <a:defRPr sz="1100"/>
            </a:lvl6pPr>
            <a:lvl7pPr marL="3289337" indent="0">
              <a:buNone/>
              <a:defRPr sz="1100"/>
            </a:lvl7pPr>
            <a:lvl8pPr marL="3837557" indent="0">
              <a:buNone/>
              <a:defRPr sz="1100"/>
            </a:lvl8pPr>
            <a:lvl9pPr marL="4385782" indent="0">
              <a:buNone/>
              <a:defRPr sz="1100"/>
            </a:lvl9pPr>
          </a:lstStyle>
          <a:p>
            <a:pPr lvl="0"/>
            <a:r>
              <a:rPr lang="es-ES" dirty="0"/>
              <a:t>6</a:t>
            </a:r>
          </a:p>
        </p:txBody>
      </p:sp>
      <p:sp>
        <p:nvSpPr>
          <p:cNvPr id="24" name="6 Marcador de texto"/>
          <p:cNvSpPr>
            <a:spLocks noGrp="1"/>
          </p:cNvSpPr>
          <p:nvPr>
            <p:ph type="body" sz="quarter" idx="19" hasCustomPrompt="1"/>
          </p:nvPr>
        </p:nvSpPr>
        <p:spPr>
          <a:xfrm>
            <a:off x="212005" y="6696425"/>
            <a:ext cx="10081430" cy="241446"/>
          </a:xfrm>
          <a:prstGeom prst="rect">
            <a:avLst/>
          </a:prstGeom>
          <a:ln>
            <a:noFill/>
          </a:ln>
        </p:spPr>
        <p:txBody>
          <a:bodyPr lIns="194924" tIns="97462" rIns="194924" bIns="97462" anchor="ctr"/>
          <a:lstStyle>
            <a:lvl1pPr marL="0" indent="0" algn="r">
              <a:buNone/>
              <a:defRPr sz="1300" b="1" baseline="0">
                <a:solidFill>
                  <a:schemeClr val="bg1"/>
                </a:solidFill>
                <a:effectLst/>
                <a:latin typeface="Constantia" pitchFamily="18" charset="0"/>
              </a:defRPr>
            </a:lvl1pPr>
            <a:lvl2pPr>
              <a:defRPr sz="1500"/>
            </a:lvl2pPr>
            <a:lvl3pPr>
              <a:defRPr sz="1500"/>
            </a:lvl3pPr>
            <a:lvl4pPr>
              <a:defRPr sz="1500"/>
            </a:lvl4pPr>
            <a:lvl5pPr>
              <a:defRPr sz="1500"/>
            </a:lvl5pPr>
          </a:lstStyle>
          <a:p>
            <a:pPr lvl="0"/>
            <a:r>
              <a:rPr lang="es-ES" dirty="0" smtClean="0"/>
              <a:t>Título </a:t>
            </a:r>
            <a:r>
              <a:rPr lang="es-ES" dirty="0"/>
              <a:t>de presentación / Oficina Asesora de Planeación</a:t>
            </a:r>
          </a:p>
        </p:txBody>
      </p:sp>
      <p:grpSp>
        <p:nvGrpSpPr>
          <p:cNvPr id="25" name="24 Grupo"/>
          <p:cNvGrpSpPr/>
          <p:nvPr userDrawn="1"/>
        </p:nvGrpSpPr>
        <p:grpSpPr>
          <a:xfrm>
            <a:off x="8042617" y="396019"/>
            <a:ext cx="3801320" cy="320047"/>
            <a:chOff x="3445807" y="209699"/>
            <a:chExt cx="1812109" cy="176289"/>
          </a:xfrm>
        </p:grpSpPr>
        <p:pic>
          <p:nvPicPr>
            <p:cNvPr id="26" name="Picture 4" descr="C:\Users\EJVELASCOA\Pictures\OTROS\101 (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25" r="34739"/>
            <a:stretch/>
          </p:blipFill>
          <p:spPr bwMode="auto">
            <a:xfrm>
              <a:off x="3445807" y="226949"/>
              <a:ext cx="554856" cy="15554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7" name="Picture 5" descr="C:\Users\EJVELASCOA\Pictures\OTROS\Logo INPEC (AzulTrans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4829" y="209699"/>
              <a:ext cx="497716" cy="16052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8" name="Picture 4" descr="Presidencia de la RepÃºblica"/>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644553" y="214111"/>
              <a:ext cx="613363" cy="1718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91794249"/>
      </p:ext>
    </p:extLst>
  </p:cSld>
  <p:clrMapOvr>
    <a:masterClrMapping/>
  </p:clrMapOvr>
  <p:transition spd="slow">
    <p:wipe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cxnSp>
        <p:nvCxnSpPr>
          <p:cNvPr id="62" name="61 Conector recto"/>
          <p:cNvCxnSpPr/>
          <p:nvPr userDrawn="1"/>
        </p:nvCxnSpPr>
        <p:spPr>
          <a:xfrm>
            <a:off x="6" y="280905"/>
            <a:ext cx="12169775" cy="0"/>
          </a:xfrm>
          <a:prstGeom prst="line">
            <a:avLst/>
          </a:prstGeom>
          <a:ln w="12700">
            <a:solidFill>
              <a:srgbClr val="00435A"/>
            </a:solidFill>
          </a:ln>
          <a:effectLst/>
        </p:spPr>
        <p:style>
          <a:lnRef idx="2">
            <a:schemeClr val="accent1"/>
          </a:lnRef>
          <a:fillRef idx="0">
            <a:schemeClr val="accent1"/>
          </a:fillRef>
          <a:effectRef idx="1">
            <a:schemeClr val="accent1"/>
          </a:effectRef>
          <a:fontRef idx="minor">
            <a:schemeClr val="tx1"/>
          </a:fontRef>
        </p:style>
      </p:cxnSp>
      <p:sp>
        <p:nvSpPr>
          <p:cNvPr id="9" name="8 Rectángulo redondeado"/>
          <p:cNvSpPr/>
          <p:nvPr userDrawn="1"/>
        </p:nvSpPr>
        <p:spPr>
          <a:xfrm>
            <a:off x="405738" y="163150"/>
            <a:ext cx="691470" cy="1662467"/>
          </a:xfrm>
          <a:prstGeom prst="roundRect">
            <a:avLst/>
          </a:prstGeom>
          <a:solidFill>
            <a:srgbClr val="00B0F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0" name="49 Rectángulo"/>
          <p:cNvSpPr/>
          <p:nvPr userDrawn="1"/>
        </p:nvSpPr>
        <p:spPr>
          <a:xfrm>
            <a:off x="63704" y="6682144"/>
            <a:ext cx="10239985"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1" name="50 Rectángulo"/>
          <p:cNvSpPr/>
          <p:nvPr userDrawn="1"/>
        </p:nvSpPr>
        <p:spPr>
          <a:xfrm>
            <a:off x="10353938" y="6682144"/>
            <a:ext cx="195440"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2" name="51 Rectángulo"/>
          <p:cNvSpPr/>
          <p:nvPr userDrawn="1"/>
        </p:nvSpPr>
        <p:spPr>
          <a:xfrm>
            <a:off x="10604328" y="668214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3" name="52 Rectángulo"/>
          <p:cNvSpPr/>
          <p:nvPr userDrawn="1"/>
        </p:nvSpPr>
        <p:spPr>
          <a:xfrm>
            <a:off x="10777088" y="6681526"/>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4" name="53 Rectángulo"/>
          <p:cNvSpPr/>
          <p:nvPr userDrawn="1"/>
        </p:nvSpPr>
        <p:spPr>
          <a:xfrm>
            <a:off x="10939079" y="668152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5" name="54 Rectángulo"/>
          <p:cNvSpPr/>
          <p:nvPr userDrawn="1"/>
        </p:nvSpPr>
        <p:spPr>
          <a:xfrm>
            <a:off x="11109001" y="6681522"/>
            <a:ext cx="976894" cy="282664"/>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6" name="3 Marcador de texto"/>
          <p:cNvSpPr>
            <a:spLocks noGrp="1"/>
          </p:cNvSpPr>
          <p:nvPr>
            <p:ph type="body" sz="half" idx="11" hasCustomPrompt="1"/>
          </p:nvPr>
        </p:nvSpPr>
        <p:spPr>
          <a:xfrm>
            <a:off x="11109001" y="6681519"/>
            <a:ext cx="976894" cy="281418"/>
          </a:xfrm>
          <a:prstGeom prst="rect">
            <a:avLst/>
          </a:prstGeom>
        </p:spPr>
        <p:txBody>
          <a:bodyPr lIns="194924" tIns="97462" rIns="194924" bIns="97462" anchor="ctr">
            <a:noAutofit/>
          </a:bodyPr>
          <a:lstStyle>
            <a:lvl1pPr marL="0" indent="0" algn="ctr">
              <a:buNone/>
              <a:defRPr sz="1300" b="1" baseline="0">
                <a:solidFill>
                  <a:schemeClr val="bg1"/>
                </a:solidFill>
                <a:effectLst>
                  <a:outerShdw blurRad="38100" dist="38100" dir="2700000" algn="tl">
                    <a:srgbClr val="000000">
                      <a:alpha val="43137"/>
                    </a:srgbClr>
                  </a:outerShdw>
                </a:effectLst>
                <a:latin typeface="Californian FB" pitchFamily="18" charset="0"/>
              </a:defRPr>
            </a:lvl1pPr>
            <a:lvl2pPr marL="548225" indent="0">
              <a:buNone/>
              <a:defRPr sz="1500"/>
            </a:lvl2pPr>
            <a:lvl3pPr marL="1096447" indent="0">
              <a:buNone/>
              <a:defRPr sz="1300"/>
            </a:lvl3pPr>
            <a:lvl4pPr marL="1644667" indent="0">
              <a:buNone/>
              <a:defRPr sz="1100"/>
            </a:lvl4pPr>
            <a:lvl5pPr marL="2192890" indent="0">
              <a:buNone/>
              <a:defRPr sz="1100"/>
            </a:lvl5pPr>
            <a:lvl6pPr marL="2741115" indent="0">
              <a:buNone/>
              <a:defRPr sz="1100"/>
            </a:lvl6pPr>
            <a:lvl7pPr marL="3289337" indent="0">
              <a:buNone/>
              <a:defRPr sz="1100"/>
            </a:lvl7pPr>
            <a:lvl8pPr marL="3837557" indent="0">
              <a:buNone/>
              <a:defRPr sz="1100"/>
            </a:lvl8pPr>
            <a:lvl9pPr marL="4385782" indent="0">
              <a:buNone/>
              <a:defRPr sz="1100"/>
            </a:lvl9pPr>
          </a:lstStyle>
          <a:p>
            <a:pPr lvl="0"/>
            <a:r>
              <a:rPr lang="es-ES" dirty="0" smtClean="0"/>
              <a:t>1</a:t>
            </a:r>
          </a:p>
        </p:txBody>
      </p:sp>
      <p:sp>
        <p:nvSpPr>
          <p:cNvPr id="121" name="6 Marcador de texto"/>
          <p:cNvSpPr>
            <a:spLocks noGrp="1"/>
          </p:cNvSpPr>
          <p:nvPr>
            <p:ph type="body" sz="quarter" idx="17" hasCustomPrompt="1"/>
          </p:nvPr>
        </p:nvSpPr>
        <p:spPr>
          <a:xfrm>
            <a:off x="165874" y="6709733"/>
            <a:ext cx="10081430" cy="241446"/>
          </a:xfrm>
          <a:prstGeom prst="rect">
            <a:avLst/>
          </a:prstGeom>
          <a:ln>
            <a:noFill/>
          </a:ln>
        </p:spPr>
        <p:txBody>
          <a:bodyPr lIns="194924" tIns="97462" rIns="194924" bIns="97462" anchor="ctr"/>
          <a:lstStyle>
            <a:lvl1pPr marL="0" indent="0" algn="r">
              <a:buNone/>
              <a:defRPr sz="1300" b="1" baseline="0">
                <a:solidFill>
                  <a:schemeClr val="bg1"/>
                </a:solidFill>
                <a:effectLst/>
                <a:latin typeface="Constantia" pitchFamily="18" charset="0"/>
              </a:defRPr>
            </a:lvl1pPr>
            <a:lvl2pPr>
              <a:defRPr sz="1500"/>
            </a:lvl2pPr>
            <a:lvl3pPr>
              <a:defRPr sz="1500"/>
            </a:lvl3pPr>
            <a:lvl4pPr>
              <a:defRPr sz="1500"/>
            </a:lvl4pPr>
            <a:lvl5pPr>
              <a:defRPr sz="1500"/>
            </a:lvl5pPr>
          </a:lstStyle>
          <a:p>
            <a:pPr lvl="0"/>
            <a:r>
              <a:rPr lang="es-ES" dirty="0" smtClean="0"/>
              <a:t>Tema de presentación / Oficina Asesora de Planeación</a:t>
            </a:r>
          </a:p>
        </p:txBody>
      </p:sp>
      <p:cxnSp>
        <p:nvCxnSpPr>
          <p:cNvPr id="6" name="5 Conector recto"/>
          <p:cNvCxnSpPr/>
          <p:nvPr userDrawn="1"/>
        </p:nvCxnSpPr>
        <p:spPr>
          <a:xfrm>
            <a:off x="6" y="163150"/>
            <a:ext cx="12169775" cy="0"/>
          </a:xfrm>
          <a:prstGeom prst="line">
            <a:avLst/>
          </a:prstGeom>
          <a:ln w="76200">
            <a:solidFill>
              <a:srgbClr val="00435A"/>
            </a:solidFill>
          </a:ln>
          <a:effectLst/>
        </p:spPr>
        <p:style>
          <a:lnRef idx="2">
            <a:schemeClr val="accent1"/>
          </a:lnRef>
          <a:fillRef idx="0">
            <a:schemeClr val="accent1"/>
          </a:fillRef>
          <a:effectRef idx="1">
            <a:schemeClr val="accent1"/>
          </a:effectRef>
          <a:fontRef idx="minor">
            <a:schemeClr val="tx1"/>
          </a:fontRef>
        </p:style>
      </p:cxnSp>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85581"/>
          <a:stretch/>
        </p:blipFill>
        <p:spPr bwMode="auto">
          <a:xfrm>
            <a:off x="405737" y="1587231"/>
            <a:ext cx="686830" cy="238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userDrawn="1"/>
        </p:nvSpPr>
        <p:spPr>
          <a:xfrm>
            <a:off x="991240" y="727327"/>
            <a:ext cx="2198765" cy="858547"/>
          </a:xfrm>
          <a:prstGeom prst="rect">
            <a:avLst/>
          </a:prstGeom>
          <a:noFill/>
        </p:spPr>
        <p:txBody>
          <a:bodyPr wrap="none" lIns="194924" tIns="97462" rIns="194924" bIns="97462">
            <a:spAutoFit/>
          </a:bodyPr>
          <a:lstStyle/>
          <a:p>
            <a:pPr algn="ctr"/>
            <a:r>
              <a:rPr lang="es-ES" sz="4300" b="1" cap="none" spc="0" dirty="0" smtClean="0">
                <a:ln w="18415" cmpd="sng">
                  <a:noFill/>
                  <a:prstDash val="solid"/>
                </a:ln>
                <a:solidFill>
                  <a:srgbClr val="00B0F0"/>
                </a:solidFill>
                <a:effectLst>
                  <a:innerShdw blurRad="63500" dist="50800" dir="16200000">
                    <a:prstClr val="black">
                      <a:alpha val="50000"/>
                    </a:prstClr>
                  </a:innerShdw>
                </a:effectLst>
                <a:latin typeface="Constantia" pitchFamily="18" charset="0"/>
              </a:rPr>
              <a:t>INTRO</a:t>
            </a:r>
            <a:endParaRPr lang="es-ES" sz="4300" b="1" cap="none" spc="0" dirty="0">
              <a:ln w="18415" cmpd="sng">
                <a:noFill/>
                <a:prstDash val="solid"/>
              </a:ln>
              <a:solidFill>
                <a:srgbClr val="00B0F0"/>
              </a:solidFill>
              <a:effectLst>
                <a:innerShdw blurRad="63500" dist="50800" dir="16200000">
                  <a:prstClr val="black">
                    <a:alpha val="50000"/>
                  </a:prstClr>
                </a:innerShdw>
              </a:effectLst>
              <a:latin typeface="Constantia" pitchFamily="18" charset="0"/>
            </a:endParaRPr>
          </a:p>
        </p:txBody>
      </p:sp>
      <p:sp>
        <p:nvSpPr>
          <p:cNvPr id="74" name="73 Rectángulo"/>
          <p:cNvSpPr/>
          <p:nvPr userDrawn="1"/>
        </p:nvSpPr>
        <p:spPr>
          <a:xfrm>
            <a:off x="1010603" y="1070099"/>
            <a:ext cx="4102363" cy="1120157"/>
          </a:xfrm>
          <a:prstGeom prst="rect">
            <a:avLst/>
          </a:prstGeom>
          <a:noFill/>
        </p:spPr>
        <p:txBody>
          <a:bodyPr wrap="none" lIns="194924" tIns="97462" rIns="194924" bIns="97462">
            <a:spAutoFit/>
          </a:bodyPr>
          <a:lstStyle/>
          <a:p>
            <a:pPr algn="ctr"/>
            <a:r>
              <a:rPr lang="es-ES" sz="6000" b="1" cap="none" spc="0" dirty="0" smtClean="0">
                <a:ln w="18415" cmpd="sng">
                  <a:noFill/>
                  <a:prstDash val="solid"/>
                </a:ln>
                <a:solidFill>
                  <a:srgbClr val="00435A"/>
                </a:solidFill>
                <a:effectLst>
                  <a:innerShdw blurRad="63500" dist="50800" dir="16200000">
                    <a:prstClr val="black">
                      <a:alpha val="50000"/>
                    </a:prstClr>
                  </a:innerShdw>
                </a:effectLst>
                <a:latin typeface="Constantia" pitchFamily="18" charset="0"/>
              </a:rPr>
              <a:t>DUCCIÓN</a:t>
            </a:r>
            <a:endParaRPr lang="es-ES" sz="6000" b="1" cap="none" spc="0" dirty="0">
              <a:ln w="18415" cmpd="sng">
                <a:noFill/>
                <a:prstDash val="solid"/>
              </a:ln>
              <a:solidFill>
                <a:srgbClr val="00435A"/>
              </a:solidFill>
              <a:effectLst>
                <a:innerShdw blurRad="63500" dist="50800" dir="16200000">
                  <a:prstClr val="black">
                    <a:alpha val="50000"/>
                  </a:prstClr>
                </a:innerShdw>
              </a:effectLst>
              <a:latin typeface="Constantia" pitchFamily="18" charset="0"/>
            </a:endParaRPr>
          </a:p>
        </p:txBody>
      </p:sp>
      <p:sp>
        <p:nvSpPr>
          <p:cNvPr id="75" name="3 Marcador de texto"/>
          <p:cNvSpPr>
            <a:spLocks noGrp="1"/>
          </p:cNvSpPr>
          <p:nvPr>
            <p:ph type="body" sz="half" idx="2" hasCustomPrompt="1"/>
          </p:nvPr>
        </p:nvSpPr>
        <p:spPr>
          <a:xfrm>
            <a:off x="405737" y="2090470"/>
            <a:ext cx="6049803" cy="4509709"/>
          </a:xfrm>
          <a:prstGeom prst="rect">
            <a:avLst/>
          </a:prstGeom>
        </p:spPr>
        <p:txBody>
          <a:bodyPr lIns="194924" tIns="97462" rIns="194924" bIns="97462">
            <a:normAutofit/>
          </a:bodyPr>
          <a:lstStyle>
            <a:lvl1pPr marL="0" indent="0" algn="just">
              <a:buNone/>
              <a:defRPr sz="1300" b="0" baseline="0">
                <a:solidFill>
                  <a:schemeClr val="tx1"/>
                </a:solidFill>
                <a:latin typeface="Constantia" pitchFamily="18" charset="0"/>
              </a:defRPr>
            </a:lvl1pPr>
            <a:lvl2pPr marL="548225" indent="0">
              <a:buNone/>
              <a:defRPr sz="1500"/>
            </a:lvl2pPr>
            <a:lvl3pPr marL="1096447" indent="0">
              <a:buNone/>
              <a:defRPr sz="1300"/>
            </a:lvl3pPr>
            <a:lvl4pPr marL="1644667" indent="0">
              <a:buNone/>
              <a:defRPr sz="1100"/>
            </a:lvl4pPr>
            <a:lvl5pPr marL="2192890" indent="0">
              <a:buNone/>
              <a:defRPr sz="1100"/>
            </a:lvl5pPr>
            <a:lvl6pPr marL="2741115" indent="0">
              <a:buNone/>
              <a:defRPr sz="1100"/>
            </a:lvl6pPr>
            <a:lvl7pPr marL="3289337" indent="0">
              <a:buNone/>
              <a:defRPr sz="1100"/>
            </a:lvl7pPr>
            <a:lvl8pPr marL="3837557" indent="0">
              <a:buNone/>
              <a:defRPr sz="1100"/>
            </a:lvl8pPr>
            <a:lvl9pPr marL="4385782" indent="0">
              <a:buNone/>
              <a:defRPr sz="1100"/>
            </a:lvl9pPr>
          </a:lstStyle>
          <a:p>
            <a:pPr lvl="0"/>
            <a:r>
              <a:rPr lang="es-ES" dirty="0" smtClean="0"/>
              <a:t>Fuente y tamaño: letra Calibri (Cuerpo), 6 a 8 puntos, interlineado sencillo, justificado. </a:t>
            </a:r>
          </a:p>
          <a:p>
            <a:pPr lvl="0"/>
            <a:endParaRPr lang="es-ES" dirty="0" smtClean="0"/>
          </a:p>
          <a:p>
            <a:pPr lvl="0"/>
            <a:endParaRPr lang="es-ES" dirty="0" smtClean="0"/>
          </a:p>
        </p:txBody>
      </p:sp>
      <p:grpSp>
        <p:nvGrpSpPr>
          <p:cNvPr id="20" name="19 Grupo"/>
          <p:cNvGrpSpPr/>
          <p:nvPr userDrawn="1"/>
        </p:nvGrpSpPr>
        <p:grpSpPr>
          <a:xfrm>
            <a:off x="8042617" y="396019"/>
            <a:ext cx="3801320" cy="320047"/>
            <a:chOff x="3445807" y="209699"/>
            <a:chExt cx="1812109" cy="176289"/>
          </a:xfrm>
        </p:grpSpPr>
        <p:pic>
          <p:nvPicPr>
            <p:cNvPr id="21" name="Picture 4" descr="C:\Users\EJVELASCOA\Pictures\OTROS\101 (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25" r="34739"/>
            <a:stretch/>
          </p:blipFill>
          <p:spPr bwMode="auto">
            <a:xfrm>
              <a:off x="3445807" y="226949"/>
              <a:ext cx="554856" cy="15554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2" name="Picture 5" descr="C:\Users\EJVELASCOA\Pictures\OTROS\Logo INPEC (AzulTrans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4829" y="209699"/>
              <a:ext cx="497716" cy="16052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3" name="Picture 4" descr="Presidencia de la RepÃºblica"/>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644553" y="214111"/>
              <a:ext cx="613363" cy="1718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504293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Diapositiva de título">
    <p:spTree>
      <p:nvGrpSpPr>
        <p:cNvPr id="1" name=""/>
        <p:cNvGrpSpPr/>
        <p:nvPr/>
      </p:nvGrpSpPr>
      <p:grpSpPr>
        <a:xfrm>
          <a:off x="0" y="0"/>
          <a:ext cx="0" cy="0"/>
          <a:chOff x="0" y="0"/>
          <a:chExt cx="0" cy="0"/>
        </a:xfrm>
      </p:grpSpPr>
      <p:pic>
        <p:nvPicPr>
          <p:cNvPr id="15" name="Picture 5"/>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6" y="-6189"/>
            <a:ext cx="12173353" cy="702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userDrawn="1"/>
        </p:nvSpPr>
        <p:spPr>
          <a:xfrm>
            <a:off x="147148" y="88597"/>
            <a:ext cx="11845083" cy="6811887"/>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dirty="0">
              <a:solidFill>
                <a:schemeClr val="tx1"/>
              </a:solidFill>
            </a:endParaRPr>
          </a:p>
        </p:txBody>
      </p:sp>
      <p:grpSp>
        <p:nvGrpSpPr>
          <p:cNvPr id="3" name="2 Grupo"/>
          <p:cNvGrpSpPr/>
          <p:nvPr userDrawn="1"/>
        </p:nvGrpSpPr>
        <p:grpSpPr>
          <a:xfrm rot="10800000">
            <a:off x="193076" y="5101986"/>
            <a:ext cx="3726402" cy="1783245"/>
            <a:chOff x="3636441" y="116481"/>
            <a:chExt cx="1653694" cy="914402"/>
          </a:xfrm>
        </p:grpSpPr>
        <p:sp>
          <p:nvSpPr>
            <p:cNvPr id="4" name="3 Triángulo rectángulo"/>
            <p:cNvSpPr/>
            <p:nvPr userDrawn="1"/>
          </p:nvSpPr>
          <p:spPr>
            <a:xfrm rot="10800000">
              <a:off x="4375735" y="116483"/>
              <a:ext cx="914400" cy="914400"/>
            </a:xfrm>
            <a:prstGeom prst="rtTriangle">
              <a:avLst/>
            </a:prstGeom>
            <a:solidFill>
              <a:schemeClr val="accent5">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Triángulo rectángulo"/>
            <p:cNvSpPr/>
            <p:nvPr userDrawn="1"/>
          </p:nvSpPr>
          <p:spPr>
            <a:xfrm rot="10800000">
              <a:off x="3636441" y="116481"/>
              <a:ext cx="1653694" cy="603624"/>
            </a:xfrm>
            <a:prstGeom prst="rtTriangle">
              <a:avLst/>
            </a:prstGeom>
            <a:solidFill>
              <a:schemeClr val="accent5">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6" name="5 Rectángulo"/>
          <p:cNvSpPr/>
          <p:nvPr userDrawn="1"/>
        </p:nvSpPr>
        <p:spPr>
          <a:xfrm>
            <a:off x="147148" y="2527758"/>
            <a:ext cx="11880741" cy="1504878"/>
          </a:xfrm>
          <a:prstGeom prst="rect">
            <a:avLst/>
          </a:prstGeom>
          <a:noFill/>
        </p:spPr>
        <p:txBody>
          <a:bodyPr wrap="square" lIns="194924" tIns="97462" rIns="194924" bIns="97462">
            <a:spAutoFit/>
          </a:bodyPr>
          <a:lstStyle/>
          <a:p>
            <a:pPr algn="ctr"/>
            <a:r>
              <a:rPr lang="es-ES" sz="8500" b="0" cap="none" spc="0" dirty="0">
                <a:ln w="18415" cmpd="sng">
                  <a:noFill/>
                  <a:prstDash val="solid"/>
                </a:ln>
                <a:solidFill>
                  <a:srgbClr val="00435A"/>
                </a:solidFill>
                <a:effectLst>
                  <a:innerShdw blurRad="63500" dist="50800" dir="16200000">
                    <a:prstClr val="black">
                      <a:alpha val="50000"/>
                    </a:prstClr>
                  </a:innerShdw>
                </a:effectLst>
                <a:latin typeface="Constantia" pitchFamily="18" charset="0"/>
              </a:rPr>
              <a:t>¡Gracias!</a:t>
            </a:r>
          </a:p>
        </p:txBody>
      </p:sp>
      <p:sp>
        <p:nvSpPr>
          <p:cNvPr id="7" name="6 Rectángulo"/>
          <p:cNvSpPr/>
          <p:nvPr userDrawn="1"/>
        </p:nvSpPr>
        <p:spPr>
          <a:xfrm>
            <a:off x="4295585" y="6220796"/>
            <a:ext cx="3728799" cy="720048"/>
          </a:xfrm>
          <a:prstGeom prst="rect">
            <a:avLst/>
          </a:prstGeom>
          <a:noFill/>
        </p:spPr>
        <p:txBody>
          <a:bodyPr wrap="none" lIns="194924" tIns="97462" rIns="194924" bIns="97462">
            <a:spAutoFit/>
          </a:bodyPr>
          <a:lstStyle/>
          <a:p>
            <a:pPr algn="ctr"/>
            <a:r>
              <a:rPr lang="es-ES" sz="3400" b="0" cap="none" spc="0" dirty="0">
                <a:ln w="18415" cmpd="sng">
                  <a:noFill/>
                  <a:prstDash val="solid"/>
                </a:ln>
                <a:solidFill>
                  <a:srgbClr val="00435A"/>
                </a:solidFill>
                <a:effectLst>
                  <a:innerShdw blurRad="63500" dist="50800" dir="16200000">
                    <a:prstClr val="black">
                      <a:alpha val="50000"/>
                    </a:prstClr>
                  </a:innerShdw>
                </a:effectLst>
                <a:latin typeface="Constantia" pitchFamily="18" charset="0"/>
              </a:rPr>
              <a:t>www.inpec.gov.co</a:t>
            </a:r>
          </a:p>
        </p:txBody>
      </p:sp>
      <p:sp>
        <p:nvSpPr>
          <p:cNvPr id="8" name="3 Marcador de texto"/>
          <p:cNvSpPr>
            <a:spLocks noGrp="1"/>
          </p:cNvSpPr>
          <p:nvPr>
            <p:ph type="body" sz="half" idx="12" hasCustomPrompt="1"/>
          </p:nvPr>
        </p:nvSpPr>
        <p:spPr>
          <a:xfrm>
            <a:off x="147148" y="3611261"/>
            <a:ext cx="11845083" cy="561713"/>
          </a:xfrm>
          <a:prstGeom prst="rect">
            <a:avLst/>
          </a:prstGeom>
          <a:noFill/>
        </p:spPr>
        <p:txBody>
          <a:bodyPr lIns="194924" tIns="97462" rIns="194924" bIns="97462">
            <a:noAutofit/>
          </a:bodyPr>
          <a:lstStyle>
            <a:lvl1pPr marL="0" indent="0" algn="ctr">
              <a:buNone/>
              <a:defRPr sz="1900" b="1" baseline="0">
                <a:solidFill>
                  <a:schemeClr val="tx1"/>
                </a:solidFill>
                <a:effectLst/>
                <a:latin typeface="Constantia" pitchFamily="18" charset="0"/>
              </a:defRPr>
            </a:lvl1pPr>
            <a:lvl2pPr marL="548225" indent="0">
              <a:buNone/>
              <a:defRPr sz="1500"/>
            </a:lvl2pPr>
            <a:lvl3pPr marL="1096447" indent="0">
              <a:buNone/>
              <a:defRPr sz="1300"/>
            </a:lvl3pPr>
            <a:lvl4pPr marL="1644667" indent="0">
              <a:buNone/>
              <a:defRPr sz="1100"/>
            </a:lvl4pPr>
            <a:lvl5pPr marL="2192890" indent="0">
              <a:buNone/>
              <a:defRPr sz="1100"/>
            </a:lvl5pPr>
            <a:lvl6pPr marL="2741115" indent="0">
              <a:buNone/>
              <a:defRPr sz="1100"/>
            </a:lvl6pPr>
            <a:lvl7pPr marL="3289337" indent="0">
              <a:buNone/>
              <a:defRPr sz="1100"/>
            </a:lvl7pPr>
            <a:lvl8pPr marL="3837557" indent="0">
              <a:buNone/>
              <a:defRPr sz="1100"/>
            </a:lvl8pPr>
            <a:lvl9pPr marL="4385782" indent="0">
              <a:buNone/>
              <a:defRPr sz="1100"/>
            </a:lvl9pPr>
          </a:lstStyle>
          <a:p>
            <a:pPr lvl="0"/>
            <a:r>
              <a:rPr lang="es-ES" dirty="0" err="1"/>
              <a:t>xxxxxxxxx</a:t>
            </a:r>
            <a:r>
              <a:rPr lang="es-ES" dirty="0"/>
              <a:t> @inpec.gov.co</a:t>
            </a:r>
          </a:p>
        </p:txBody>
      </p:sp>
      <p:grpSp>
        <p:nvGrpSpPr>
          <p:cNvPr id="9" name="8 Grupo"/>
          <p:cNvGrpSpPr/>
          <p:nvPr userDrawn="1"/>
        </p:nvGrpSpPr>
        <p:grpSpPr>
          <a:xfrm>
            <a:off x="8283868" y="103112"/>
            <a:ext cx="3726402" cy="1783245"/>
            <a:chOff x="3636441" y="116481"/>
            <a:chExt cx="1653694" cy="914402"/>
          </a:xfrm>
        </p:grpSpPr>
        <p:sp>
          <p:nvSpPr>
            <p:cNvPr id="10" name="9 Triángulo rectángulo"/>
            <p:cNvSpPr/>
            <p:nvPr userDrawn="1"/>
          </p:nvSpPr>
          <p:spPr>
            <a:xfrm rot="10800000">
              <a:off x="4375735" y="116483"/>
              <a:ext cx="914400" cy="914400"/>
            </a:xfrm>
            <a:prstGeom prst="rtTriangle">
              <a:avLst/>
            </a:prstGeom>
            <a:solidFill>
              <a:schemeClr val="accent5">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10 Triángulo rectángulo"/>
            <p:cNvSpPr/>
            <p:nvPr userDrawn="1"/>
          </p:nvSpPr>
          <p:spPr>
            <a:xfrm rot="10800000">
              <a:off x="3636441" y="116481"/>
              <a:ext cx="1653694" cy="603624"/>
            </a:xfrm>
            <a:prstGeom prst="rtTriangle">
              <a:avLst/>
            </a:prstGeom>
            <a:solidFill>
              <a:schemeClr val="accent5">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6" name="15 Grupo"/>
          <p:cNvGrpSpPr/>
          <p:nvPr userDrawn="1"/>
        </p:nvGrpSpPr>
        <p:grpSpPr>
          <a:xfrm>
            <a:off x="8042617" y="396019"/>
            <a:ext cx="3801320" cy="320047"/>
            <a:chOff x="3445807" y="209699"/>
            <a:chExt cx="1812109" cy="176289"/>
          </a:xfrm>
        </p:grpSpPr>
        <p:pic>
          <p:nvPicPr>
            <p:cNvPr id="17" name="Picture 4" descr="C:\Users\EJVELASCOA\Pictures\OTROS\101 (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25" r="34739"/>
            <a:stretch/>
          </p:blipFill>
          <p:spPr bwMode="auto">
            <a:xfrm>
              <a:off x="3445807" y="226949"/>
              <a:ext cx="554856" cy="15554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8" name="Picture 5" descr="C:\Users\EJVELASCOA\Pictures\OTROS\Logo INPEC (AzulTrans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4829" y="209699"/>
              <a:ext cx="497716" cy="16052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9" name="Picture 4" descr="Presidencia de la RepÃºblica"/>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644553" y="214111"/>
              <a:ext cx="613363" cy="1718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71622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6671" y="6507904"/>
            <a:ext cx="2738200" cy="373831"/>
          </a:xfrm>
          <a:prstGeom prst="rect">
            <a:avLst/>
          </a:prstGeom>
        </p:spPr>
        <p:txBody>
          <a:bodyPr lIns="91431" tIns="45716" rIns="91431" bIns="45716"/>
          <a:lstStyle/>
          <a:p>
            <a:fld id="{F06655C6-D723-440A-9391-21C6F16FF8B2}" type="datetimeFigureOut">
              <a:rPr lang="en-IN" smtClean="0"/>
              <a:t>10-06-2019</a:t>
            </a:fld>
            <a:endParaRPr lang="en-IN"/>
          </a:p>
        </p:txBody>
      </p:sp>
      <p:sp>
        <p:nvSpPr>
          <p:cNvPr id="3" name="Footer Placeholder 2"/>
          <p:cNvSpPr>
            <a:spLocks noGrp="1"/>
          </p:cNvSpPr>
          <p:nvPr>
            <p:ph type="ftr" sz="quarter" idx="11"/>
          </p:nvPr>
        </p:nvSpPr>
        <p:spPr>
          <a:xfrm>
            <a:off x="4031239" y="6507904"/>
            <a:ext cx="4107299" cy="373831"/>
          </a:xfrm>
          <a:prstGeom prst="rect">
            <a:avLst/>
          </a:prstGeom>
        </p:spPr>
        <p:txBody>
          <a:bodyPr lIns="91431" tIns="45716" rIns="91431" bIns="45716"/>
          <a:lstStyle/>
          <a:p>
            <a:endParaRPr lang="en-IN"/>
          </a:p>
        </p:txBody>
      </p:sp>
      <p:sp>
        <p:nvSpPr>
          <p:cNvPr id="4" name="Slide Number Placeholder 3"/>
          <p:cNvSpPr>
            <a:spLocks noGrp="1"/>
          </p:cNvSpPr>
          <p:nvPr>
            <p:ph type="sldNum" sz="quarter" idx="12"/>
          </p:nvPr>
        </p:nvSpPr>
        <p:spPr>
          <a:xfrm>
            <a:off x="8594904" y="6507904"/>
            <a:ext cx="2738200" cy="373831"/>
          </a:xfrm>
          <a:prstGeom prst="rect">
            <a:avLst/>
          </a:prstGeom>
        </p:spPr>
        <p:txBody>
          <a:bodyPr lIns="91431" tIns="45716" rIns="91431" bIns="45716"/>
          <a:lstStyle/>
          <a:p>
            <a:fld id="{00474AF0-B652-4B8E-898E-C8D47AEDE24F}" type="slidenum">
              <a:rPr lang="en-IN" smtClean="0"/>
              <a:t>‹Nº›</a:t>
            </a:fld>
            <a:endParaRPr lang="en-IN"/>
          </a:p>
        </p:txBody>
      </p:sp>
    </p:spTree>
    <p:extLst>
      <p:ext uri="{BB962C8B-B14F-4D97-AF65-F5344CB8AC3E}">
        <p14:creationId xmlns:p14="http://schemas.microsoft.com/office/powerpoint/2010/main" val="3966925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1223" y="1149123"/>
            <a:ext cx="9127331" cy="2444527"/>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1223" y="3687920"/>
            <a:ext cx="9127331" cy="16952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609BFEC3-FCB7-4AA1-A112-A6F7697368F6}" type="datetimeFigureOut">
              <a:rPr lang="en-US" smtClean="0"/>
              <a:t>6/10/2019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DE0A32A-FA45-41B3-960B-E77937F3231C}" type="slidenum">
              <a:rPr lang="en-US" smtClean="0"/>
              <a:t>‹Nº›</a:t>
            </a:fld>
            <a:endParaRPr lang="en-US"/>
          </a:p>
        </p:txBody>
      </p:sp>
    </p:spTree>
    <p:extLst>
      <p:ext uri="{BB962C8B-B14F-4D97-AF65-F5344CB8AC3E}">
        <p14:creationId xmlns:p14="http://schemas.microsoft.com/office/powerpoint/2010/main" val="459021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1224" y="1149123"/>
            <a:ext cx="9127331" cy="2444527"/>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1224" y="3687920"/>
            <a:ext cx="9127331" cy="16952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ACD546DF-8012-432D-8417-390BEFEDEE96}" type="datetimeFigureOut">
              <a:rPr lang="en-US" smtClean="0"/>
              <a:t>6/10/2019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686C2559-210F-4736-909A-1D08AE1EA380}" type="slidenum">
              <a:rPr lang="en-US" smtClean="0"/>
              <a:t>‹Nº›</a:t>
            </a:fld>
            <a:endParaRPr lang="en-US"/>
          </a:p>
        </p:txBody>
      </p:sp>
    </p:spTree>
    <p:extLst>
      <p:ext uri="{BB962C8B-B14F-4D97-AF65-F5344CB8AC3E}">
        <p14:creationId xmlns:p14="http://schemas.microsoft.com/office/powerpoint/2010/main" val="2992903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1225" y="1149123"/>
            <a:ext cx="9127331" cy="2444527"/>
          </a:xfrm>
          <a:prstGeom prst="rect">
            <a:avLst/>
          </a:prstGeo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1225" y="3687920"/>
            <a:ext cx="9127331" cy="169524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a:xfrm>
            <a:off x="836672" y="6507905"/>
            <a:ext cx="2738199" cy="373831"/>
          </a:xfrm>
          <a:prstGeom prst="rect">
            <a:avLst/>
          </a:prstGeom>
        </p:spPr>
        <p:txBody>
          <a:bodyPr/>
          <a:lstStyle/>
          <a:p>
            <a:fld id="{761036F1-2ADC-4857-A699-7824680EBA31}" type="datetimeFigureOut">
              <a:rPr lang="en-US" smtClean="0"/>
              <a:t>6/10/2019</a:t>
            </a:fld>
            <a:endParaRPr lang="en-US"/>
          </a:p>
        </p:txBody>
      </p:sp>
      <p:sp>
        <p:nvSpPr>
          <p:cNvPr id="5" name="Marcador de pie de página 4"/>
          <p:cNvSpPr>
            <a:spLocks noGrp="1"/>
          </p:cNvSpPr>
          <p:nvPr>
            <p:ph type="ftr" sz="quarter" idx="11"/>
          </p:nvPr>
        </p:nvSpPr>
        <p:spPr>
          <a:xfrm>
            <a:off x="4031240" y="6507905"/>
            <a:ext cx="4107299" cy="373831"/>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8594906" y="6507905"/>
            <a:ext cx="2738199" cy="373831"/>
          </a:xfrm>
          <a:prstGeom prst="rect">
            <a:avLst/>
          </a:prstGeom>
        </p:spPr>
        <p:txBody>
          <a:bodyPr/>
          <a:lstStyle/>
          <a:p>
            <a:fld id="{26BFB8E9-1EB4-49D8-9477-EAA4B25CB1D1}" type="slidenum">
              <a:rPr lang="en-US" smtClean="0"/>
              <a:t>‹Nº›</a:t>
            </a:fld>
            <a:endParaRPr lang="en-US"/>
          </a:p>
        </p:txBody>
      </p:sp>
    </p:spTree>
    <p:extLst>
      <p:ext uri="{BB962C8B-B14F-4D97-AF65-F5344CB8AC3E}">
        <p14:creationId xmlns:p14="http://schemas.microsoft.com/office/powerpoint/2010/main" val="3628332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6674" y="373831"/>
            <a:ext cx="10496431" cy="1357168"/>
          </a:xfrm>
          <a:prstGeom prst="rect">
            <a:avLst/>
          </a:prstGeom>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a:xfrm>
            <a:off x="836674" y="1869153"/>
            <a:ext cx="10496431" cy="4455085"/>
          </a:xfrm>
          <a:prstGeom prst="rect">
            <a:avLst/>
          </a:prstGeo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a:xfrm>
            <a:off x="836672" y="6507905"/>
            <a:ext cx="2738199" cy="373831"/>
          </a:xfrm>
          <a:prstGeom prst="rect">
            <a:avLst/>
          </a:prstGeom>
        </p:spPr>
        <p:txBody>
          <a:bodyPr/>
          <a:lstStyle/>
          <a:p>
            <a:fld id="{761036F1-2ADC-4857-A699-7824680EBA31}" type="datetimeFigureOut">
              <a:rPr lang="en-US" smtClean="0"/>
              <a:t>6/10/2019</a:t>
            </a:fld>
            <a:endParaRPr lang="en-US"/>
          </a:p>
        </p:txBody>
      </p:sp>
      <p:sp>
        <p:nvSpPr>
          <p:cNvPr id="5" name="Marcador de pie de página 4"/>
          <p:cNvSpPr>
            <a:spLocks noGrp="1"/>
          </p:cNvSpPr>
          <p:nvPr>
            <p:ph type="ftr" sz="quarter" idx="11"/>
          </p:nvPr>
        </p:nvSpPr>
        <p:spPr>
          <a:xfrm>
            <a:off x="4031240" y="6507905"/>
            <a:ext cx="4107299" cy="373831"/>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8594906" y="6507905"/>
            <a:ext cx="2738199" cy="373831"/>
          </a:xfrm>
          <a:prstGeom prst="rect">
            <a:avLst/>
          </a:prstGeom>
        </p:spPr>
        <p:txBody>
          <a:bodyPr/>
          <a:lstStyle/>
          <a:p>
            <a:fld id="{26BFB8E9-1EB4-49D8-9477-EAA4B25CB1D1}" type="slidenum">
              <a:rPr lang="en-US" smtClean="0"/>
              <a:t>‹Nº›</a:t>
            </a:fld>
            <a:endParaRPr lang="en-US"/>
          </a:p>
        </p:txBody>
      </p:sp>
    </p:spTree>
    <p:extLst>
      <p:ext uri="{BB962C8B-B14F-4D97-AF65-F5344CB8AC3E}">
        <p14:creationId xmlns:p14="http://schemas.microsoft.com/office/powerpoint/2010/main" val="3110406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945D2D2-C8CD-486E-9403-7870FC650293}" type="datetimeFigureOut">
              <a:rPr lang="en-US" smtClean="0"/>
              <a:t>6/10/2019</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230EAB67-D13E-4CCC-B7DC-17547C5CD3EA}" type="slidenum">
              <a:rPr lang="en-US" smtClean="0"/>
              <a:t>‹Nº›</a:t>
            </a:fld>
            <a:endParaRPr lang="en-US"/>
          </a:p>
        </p:txBody>
      </p:sp>
    </p:spTree>
    <p:extLst>
      <p:ext uri="{BB962C8B-B14F-4D97-AF65-F5344CB8AC3E}">
        <p14:creationId xmlns:p14="http://schemas.microsoft.com/office/powerpoint/2010/main" val="1827550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1226" y="1149123"/>
            <a:ext cx="9127331" cy="2444527"/>
          </a:xfrm>
          <a:prstGeom prst="rect">
            <a:avLst/>
          </a:prstGeo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1226" y="3687920"/>
            <a:ext cx="9127331" cy="16952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2945D2D2-C8CD-486E-9403-7870FC650293}" type="datetimeFigureOut">
              <a:rPr lang="en-US" smtClean="0"/>
              <a:t>6/10/2019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30EAB67-D13E-4CCC-B7DC-17547C5CD3EA}" type="slidenum">
              <a:rPr lang="en-US" smtClean="0"/>
              <a:t>‹Nº›</a:t>
            </a:fld>
            <a:endParaRPr lang="en-US"/>
          </a:p>
        </p:txBody>
      </p:sp>
    </p:spTree>
    <p:extLst>
      <p:ext uri="{BB962C8B-B14F-4D97-AF65-F5344CB8AC3E}">
        <p14:creationId xmlns:p14="http://schemas.microsoft.com/office/powerpoint/2010/main" val="3192518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305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1228" y="1149123"/>
            <a:ext cx="9127331" cy="2444527"/>
          </a:xfrm>
          <a:prstGeom prst="rect">
            <a:avLst/>
          </a:prstGeo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1228" y="3687920"/>
            <a:ext cx="9127331" cy="16952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F3B68E93-FAA9-4282-8493-21CD7D3C6439}" type="datetimeFigureOut">
              <a:rPr lang="en-US" smtClean="0"/>
              <a:t>6/10/2019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5896AA4-8BB0-4EF9-A9C4-62F7C3630174}" type="slidenum">
              <a:rPr lang="en-US" smtClean="0"/>
              <a:t>‹Nº›</a:t>
            </a:fld>
            <a:endParaRPr lang="en-US"/>
          </a:p>
        </p:txBody>
      </p:sp>
    </p:spTree>
    <p:extLst>
      <p:ext uri="{BB962C8B-B14F-4D97-AF65-F5344CB8AC3E}">
        <p14:creationId xmlns:p14="http://schemas.microsoft.com/office/powerpoint/2010/main" val="270111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CIÓN">
    <p:spTree>
      <p:nvGrpSpPr>
        <p:cNvPr id="1" name=""/>
        <p:cNvGrpSpPr/>
        <p:nvPr/>
      </p:nvGrpSpPr>
      <p:grpSpPr>
        <a:xfrm>
          <a:off x="0" y="0"/>
          <a:ext cx="0" cy="0"/>
          <a:chOff x="0" y="0"/>
          <a:chExt cx="0" cy="0"/>
        </a:xfrm>
      </p:grpSpPr>
      <p:cxnSp>
        <p:nvCxnSpPr>
          <p:cNvPr id="62" name="61 Conector recto"/>
          <p:cNvCxnSpPr/>
          <p:nvPr userDrawn="1"/>
        </p:nvCxnSpPr>
        <p:spPr>
          <a:xfrm>
            <a:off x="6" y="280905"/>
            <a:ext cx="12169775" cy="0"/>
          </a:xfrm>
          <a:prstGeom prst="line">
            <a:avLst/>
          </a:prstGeom>
          <a:ln w="12700">
            <a:solidFill>
              <a:srgbClr val="00435A"/>
            </a:solidFill>
          </a:ln>
          <a:effectLst/>
        </p:spPr>
        <p:style>
          <a:lnRef idx="2">
            <a:schemeClr val="accent1"/>
          </a:lnRef>
          <a:fillRef idx="0">
            <a:schemeClr val="accent1"/>
          </a:fillRef>
          <a:effectRef idx="1">
            <a:schemeClr val="accent1"/>
          </a:effectRef>
          <a:fontRef idx="minor">
            <a:schemeClr val="tx1"/>
          </a:fontRef>
        </p:style>
      </p:cxnSp>
      <p:sp>
        <p:nvSpPr>
          <p:cNvPr id="9" name="8 Rectángulo redondeado"/>
          <p:cNvSpPr/>
          <p:nvPr userDrawn="1"/>
        </p:nvSpPr>
        <p:spPr>
          <a:xfrm>
            <a:off x="405738" y="163150"/>
            <a:ext cx="691470" cy="1662467"/>
          </a:xfrm>
          <a:prstGeom prst="roundRect">
            <a:avLst/>
          </a:prstGeom>
          <a:solidFill>
            <a:srgbClr val="CCFF33"/>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0" name="49 Rectángulo"/>
          <p:cNvSpPr/>
          <p:nvPr userDrawn="1"/>
        </p:nvSpPr>
        <p:spPr>
          <a:xfrm>
            <a:off x="63704" y="6682144"/>
            <a:ext cx="10239985"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1" name="50 Rectángulo"/>
          <p:cNvSpPr/>
          <p:nvPr userDrawn="1"/>
        </p:nvSpPr>
        <p:spPr>
          <a:xfrm>
            <a:off x="10353938" y="6682144"/>
            <a:ext cx="195440"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2" name="51 Rectángulo"/>
          <p:cNvSpPr/>
          <p:nvPr userDrawn="1"/>
        </p:nvSpPr>
        <p:spPr>
          <a:xfrm>
            <a:off x="10604328" y="668214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3" name="52 Rectángulo"/>
          <p:cNvSpPr/>
          <p:nvPr userDrawn="1"/>
        </p:nvSpPr>
        <p:spPr>
          <a:xfrm>
            <a:off x="10777088" y="6681526"/>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4" name="53 Rectángulo"/>
          <p:cNvSpPr/>
          <p:nvPr userDrawn="1"/>
        </p:nvSpPr>
        <p:spPr>
          <a:xfrm>
            <a:off x="10939079" y="668152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5" name="54 Rectángulo"/>
          <p:cNvSpPr/>
          <p:nvPr userDrawn="1"/>
        </p:nvSpPr>
        <p:spPr>
          <a:xfrm>
            <a:off x="11109001" y="6681522"/>
            <a:ext cx="976894" cy="282664"/>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6" name="3 Marcador de texto"/>
          <p:cNvSpPr>
            <a:spLocks noGrp="1"/>
          </p:cNvSpPr>
          <p:nvPr>
            <p:ph type="body" sz="half" idx="11" hasCustomPrompt="1"/>
          </p:nvPr>
        </p:nvSpPr>
        <p:spPr>
          <a:xfrm>
            <a:off x="11109001" y="6681519"/>
            <a:ext cx="976894" cy="281418"/>
          </a:xfrm>
          <a:prstGeom prst="rect">
            <a:avLst/>
          </a:prstGeom>
        </p:spPr>
        <p:txBody>
          <a:bodyPr lIns="194924" tIns="97462" rIns="194924" bIns="97462" anchor="ctr">
            <a:noAutofit/>
          </a:bodyPr>
          <a:lstStyle>
            <a:lvl1pPr marL="0" indent="0" algn="ctr">
              <a:buNone/>
              <a:defRPr sz="1300" b="1" baseline="0">
                <a:solidFill>
                  <a:schemeClr val="bg1"/>
                </a:solidFill>
                <a:effectLst>
                  <a:outerShdw blurRad="38100" dist="38100" dir="2700000" algn="tl">
                    <a:srgbClr val="000000">
                      <a:alpha val="43137"/>
                    </a:srgbClr>
                  </a:outerShdw>
                </a:effectLst>
                <a:latin typeface="Californian FB" pitchFamily="18" charset="0"/>
              </a:defRPr>
            </a:lvl1pPr>
            <a:lvl2pPr marL="548225" indent="0">
              <a:buNone/>
              <a:defRPr sz="1500"/>
            </a:lvl2pPr>
            <a:lvl3pPr marL="1096447" indent="0">
              <a:buNone/>
              <a:defRPr sz="1300"/>
            </a:lvl3pPr>
            <a:lvl4pPr marL="1644667" indent="0">
              <a:buNone/>
              <a:defRPr sz="1100"/>
            </a:lvl4pPr>
            <a:lvl5pPr marL="2192890" indent="0">
              <a:buNone/>
              <a:defRPr sz="1100"/>
            </a:lvl5pPr>
            <a:lvl6pPr marL="2741115" indent="0">
              <a:buNone/>
              <a:defRPr sz="1100"/>
            </a:lvl6pPr>
            <a:lvl7pPr marL="3289337" indent="0">
              <a:buNone/>
              <a:defRPr sz="1100"/>
            </a:lvl7pPr>
            <a:lvl8pPr marL="3837557" indent="0">
              <a:buNone/>
              <a:defRPr sz="1100"/>
            </a:lvl8pPr>
            <a:lvl9pPr marL="4385782" indent="0">
              <a:buNone/>
              <a:defRPr sz="1100"/>
            </a:lvl9pPr>
          </a:lstStyle>
          <a:p>
            <a:pPr lvl="0"/>
            <a:r>
              <a:rPr lang="es-ES" dirty="0" smtClean="0"/>
              <a:t>1</a:t>
            </a:r>
          </a:p>
        </p:txBody>
      </p:sp>
      <p:sp>
        <p:nvSpPr>
          <p:cNvPr id="121" name="6 Marcador de texto"/>
          <p:cNvSpPr>
            <a:spLocks noGrp="1"/>
          </p:cNvSpPr>
          <p:nvPr>
            <p:ph type="body" sz="quarter" idx="17" hasCustomPrompt="1"/>
          </p:nvPr>
        </p:nvSpPr>
        <p:spPr>
          <a:xfrm>
            <a:off x="165874" y="6709733"/>
            <a:ext cx="10081430" cy="241446"/>
          </a:xfrm>
          <a:prstGeom prst="rect">
            <a:avLst/>
          </a:prstGeom>
          <a:ln>
            <a:noFill/>
          </a:ln>
        </p:spPr>
        <p:txBody>
          <a:bodyPr lIns="194924" tIns="97462" rIns="194924" bIns="97462" anchor="ctr"/>
          <a:lstStyle>
            <a:lvl1pPr marL="0" indent="0" algn="r">
              <a:buNone/>
              <a:defRPr sz="1300" b="1" baseline="0">
                <a:solidFill>
                  <a:schemeClr val="bg1"/>
                </a:solidFill>
                <a:effectLst/>
                <a:latin typeface="Constantia" pitchFamily="18" charset="0"/>
              </a:defRPr>
            </a:lvl1pPr>
            <a:lvl2pPr>
              <a:defRPr sz="1500"/>
            </a:lvl2pPr>
            <a:lvl3pPr>
              <a:defRPr sz="1500"/>
            </a:lvl3pPr>
            <a:lvl4pPr>
              <a:defRPr sz="1500"/>
            </a:lvl4pPr>
            <a:lvl5pPr>
              <a:defRPr sz="1500"/>
            </a:lvl5pPr>
          </a:lstStyle>
          <a:p>
            <a:pPr lvl="0"/>
            <a:r>
              <a:rPr lang="es-ES" dirty="0" smtClean="0"/>
              <a:t>Tema de presentación / Oficina Asesora de Planeación</a:t>
            </a:r>
          </a:p>
        </p:txBody>
      </p:sp>
      <p:cxnSp>
        <p:nvCxnSpPr>
          <p:cNvPr id="6" name="5 Conector recto"/>
          <p:cNvCxnSpPr/>
          <p:nvPr userDrawn="1"/>
        </p:nvCxnSpPr>
        <p:spPr>
          <a:xfrm>
            <a:off x="6" y="163150"/>
            <a:ext cx="12169775" cy="0"/>
          </a:xfrm>
          <a:prstGeom prst="line">
            <a:avLst/>
          </a:prstGeom>
          <a:ln w="76200">
            <a:solidFill>
              <a:srgbClr val="00435A"/>
            </a:solidFill>
          </a:ln>
          <a:effectLst/>
        </p:spPr>
        <p:style>
          <a:lnRef idx="2">
            <a:schemeClr val="accent1"/>
          </a:lnRef>
          <a:fillRef idx="0">
            <a:schemeClr val="accent1"/>
          </a:fillRef>
          <a:effectRef idx="1">
            <a:schemeClr val="accent1"/>
          </a:effectRef>
          <a:fontRef idx="minor">
            <a:schemeClr val="tx1"/>
          </a:fontRef>
        </p:style>
      </p:cxnSp>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85581"/>
          <a:stretch/>
        </p:blipFill>
        <p:spPr bwMode="auto">
          <a:xfrm>
            <a:off x="405737" y="1587231"/>
            <a:ext cx="686830" cy="238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userDrawn="1"/>
        </p:nvSpPr>
        <p:spPr>
          <a:xfrm>
            <a:off x="996370" y="714945"/>
            <a:ext cx="2496988" cy="858547"/>
          </a:xfrm>
          <a:prstGeom prst="rect">
            <a:avLst/>
          </a:prstGeom>
          <a:noFill/>
        </p:spPr>
        <p:txBody>
          <a:bodyPr wrap="none" lIns="194924" tIns="97462" rIns="194924" bIns="97462">
            <a:spAutoFit/>
          </a:bodyPr>
          <a:lstStyle/>
          <a:p>
            <a:pPr algn="ctr"/>
            <a:r>
              <a:rPr lang="es-ES" sz="4300" b="1" cap="none" spc="0" dirty="0" smtClean="0">
                <a:ln w="18415" cmpd="sng">
                  <a:noFill/>
                  <a:prstDash val="solid"/>
                </a:ln>
                <a:solidFill>
                  <a:srgbClr val="AAE600"/>
                </a:solidFill>
                <a:effectLst>
                  <a:innerShdw blurRad="63500" dist="50800" dir="16200000">
                    <a:prstClr val="black">
                      <a:alpha val="50000"/>
                    </a:prstClr>
                  </a:innerShdw>
                </a:effectLst>
                <a:latin typeface="Constantia" pitchFamily="18" charset="0"/>
              </a:rPr>
              <a:t>PRESEN</a:t>
            </a:r>
            <a:endParaRPr lang="es-ES" sz="4300" b="1" cap="none" spc="0" dirty="0">
              <a:ln w="18415" cmpd="sng">
                <a:noFill/>
                <a:prstDash val="solid"/>
              </a:ln>
              <a:solidFill>
                <a:srgbClr val="AAE600"/>
              </a:solidFill>
              <a:effectLst>
                <a:innerShdw blurRad="63500" dist="50800" dir="16200000">
                  <a:prstClr val="black">
                    <a:alpha val="50000"/>
                  </a:prstClr>
                </a:innerShdw>
              </a:effectLst>
              <a:latin typeface="Constantia" pitchFamily="18" charset="0"/>
            </a:endParaRPr>
          </a:p>
        </p:txBody>
      </p:sp>
      <p:sp>
        <p:nvSpPr>
          <p:cNvPr id="74" name="73 Rectángulo"/>
          <p:cNvSpPr/>
          <p:nvPr userDrawn="1"/>
        </p:nvSpPr>
        <p:spPr>
          <a:xfrm>
            <a:off x="1037033" y="1070099"/>
            <a:ext cx="3351451" cy="1120157"/>
          </a:xfrm>
          <a:prstGeom prst="rect">
            <a:avLst/>
          </a:prstGeom>
          <a:noFill/>
        </p:spPr>
        <p:txBody>
          <a:bodyPr wrap="none" lIns="194924" tIns="97462" rIns="194924" bIns="97462">
            <a:spAutoFit/>
          </a:bodyPr>
          <a:lstStyle/>
          <a:p>
            <a:pPr algn="ctr"/>
            <a:r>
              <a:rPr lang="es-ES" sz="6000" b="1" cap="none" spc="0" dirty="0" smtClean="0">
                <a:ln w="18415" cmpd="sng">
                  <a:noFill/>
                  <a:prstDash val="solid"/>
                </a:ln>
                <a:solidFill>
                  <a:srgbClr val="00435A"/>
                </a:solidFill>
                <a:effectLst>
                  <a:innerShdw blurRad="63500" dist="50800" dir="16200000">
                    <a:prstClr val="black">
                      <a:alpha val="50000"/>
                    </a:prstClr>
                  </a:innerShdw>
                </a:effectLst>
                <a:latin typeface="Constantia" pitchFamily="18" charset="0"/>
              </a:rPr>
              <a:t>TACIÓN</a:t>
            </a:r>
            <a:endParaRPr lang="es-ES" sz="6000" b="1" cap="none" spc="0" dirty="0">
              <a:ln w="18415" cmpd="sng">
                <a:noFill/>
                <a:prstDash val="solid"/>
              </a:ln>
              <a:solidFill>
                <a:srgbClr val="00435A"/>
              </a:solidFill>
              <a:effectLst>
                <a:innerShdw blurRad="63500" dist="50800" dir="16200000">
                  <a:prstClr val="black">
                    <a:alpha val="50000"/>
                  </a:prstClr>
                </a:innerShdw>
              </a:effectLst>
              <a:latin typeface="Constantia" pitchFamily="18" charset="0"/>
            </a:endParaRPr>
          </a:p>
        </p:txBody>
      </p:sp>
      <p:sp>
        <p:nvSpPr>
          <p:cNvPr id="75" name="3 Marcador de texto"/>
          <p:cNvSpPr>
            <a:spLocks noGrp="1"/>
          </p:cNvSpPr>
          <p:nvPr>
            <p:ph type="body" sz="half" idx="2" hasCustomPrompt="1"/>
          </p:nvPr>
        </p:nvSpPr>
        <p:spPr>
          <a:xfrm>
            <a:off x="405737" y="2090470"/>
            <a:ext cx="6049803" cy="4509709"/>
          </a:xfrm>
          <a:prstGeom prst="rect">
            <a:avLst/>
          </a:prstGeom>
        </p:spPr>
        <p:txBody>
          <a:bodyPr lIns="194924" tIns="97462" rIns="194924" bIns="97462">
            <a:normAutofit/>
          </a:bodyPr>
          <a:lstStyle>
            <a:lvl1pPr marL="0" indent="0" algn="just">
              <a:buNone/>
              <a:defRPr sz="1300" b="0" baseline="0">
                <a:solidFill>
                  <a:schemeClr val="tx1"/>
                </a:solidFill>
                <a:latin typeface="Constantia" pitchFamily="18" charset="0"/>
              </a:defRPr>
            </a:lvl1pPr>
            <a:lvl2pPr marL="548225" indent="0">
              <a:buNone/>
              <a:defRPr sz="1500"/>
            </a:lvl2pPr>
            <a:lvl3pPr marL="1096447" indent="0">
              <a:buNone/>
              <a:defRPr sz="1300"/>
            </a:lvl3pPr>
            <a:lvl4pPr marL="1644667" indent="0">
              <a:buNone/>
              <a:defRPr sz="1100"/>
            </a:lvl4pPr>
            <a:lvl5pPr marL="2192890" indent="0">
              <a:buNone/>
              <a:defRPr sz="1100"/>
            </a:lvl5pPr>
            <a:lvl6pPr marL="2741115" indent="0">
              <a:buNone/>
              <a:defRPr sz="1100"/>
            </a:lvl6pPr>
            <a:lvl7pPr marL="3289337" indent="0">
              <a:buNone/>
              <a:defRPr sz="1100"/>
            </a:lvl7pPr>
            <a:lvl8pPr marL="3837557" indent="0">
              <a:buNone/>
              <a:defRPr sz="1100"/>
            </a:lvl8pPr>
            <a:lvl9pPr marL="4385782" indent="0">
              <a:buNone/>
              <a:defRPr sz="1100"/>
            </a:lvl9pPr>
          </a:lstStyle>
          <a:p>
            <a:pPr lvl="0"/>
            <a:r>
              <a:rPr lang="es-ES" dirty="0" smtClean="0"/>
              <a:t>Fuente y tamaño: letra Calibri (Cuerpo), 6 a 8 puntos, interlineado sencillo, justificado. </a:t>
            </a:r>
          </a:p>
          <a:p>
            <a:pPr lvl="0"/>
            <a:endParaRPr lang="es-ES" dirty="0" smtClean="0"/>
          </a:p>
          <a:p>
            <a:pPr lvl="0"/>
            <a:endParaRPr lang="es-ES" dirty="0" smtClean="0"/>
          </a:p>
        </p:txBody>
      </p:sp>
      <p:grpSp>
        <p:nvGrpSpPr>
          <p:cNvPr id="20" name="19 Grupo"/>
          <p:cNvGrpSpPr/>
          <p:nvPr userDrawn="1"/>
        </p:nvGrpSpPr>
        <p:grpSpPr>
          <a:xfrm>
            <a:off x="8042617" y="396019"/>
            <a:ext cx="3801320" cy="320047"/>
            <a:chOff x="3445807" y="209699"/>
            <a:chExt cx="1812109" cy="176289"/>
          </a:xfrm>
        </p:grpSpPr>
        <p:pic>
          <p:nvPicPr>
            <p:cNvPr id="21" name="Picture 4" descr="C:\Users\EJVELASCOA\Pictures\OTROS\101 (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25" r="34739"/>
            <a:stretch/>
          </p:blipFill>
          <p:spPr bwMode="auto">
            <a:xfrm>
              <a:off x="3445807" y="226949"/>
              <a:ext cx="554856" cy="15554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2" name="Picture 5" descr="C:\Users\EJVELASCOA\Pictures\OTROS\Logo INPEC (AzulTrans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4829" y="209699"/>
              <a:ext cx="497716" cy="16052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3" name="Picture 4" descr="Presidencia de la RepÃºblica"/>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644553" y="214111"/>
              <a:ext cx="613363" cy="1718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49404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6678" y="373831"/>
            <a:ext cx="10496431" cy="1357168"/>
          </a:xfrm>
          <a:prstGeom prst="rect">
            <a:avLst/>
          </a:prstGeom>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F3B68E93-FAA9-4282-8493-21CD7D3C6439}" type="datetimeFigureOut">
              <a:rPr lang="en-US" smtClean="0"/>
              <a:t>6/10/2019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5896AA4-8BB0-4EF9-A9C4-62F7C3630174}" type="slidenum">
              <a:rPr lang="en-US" smtClean="0"/>
              <a:t>‹Nº›</a:t>
            </a:fld>
            <a:endParaRPr lang="en-US"/>
          </a:p>
        </p:txBody>
      </p:sp>
    </p:spTree>
    <p:extLst>
      <p:ext uri="{BB962C8B-B14F-4D97-AF65-F5344CB8AC3E}">
        <p14:creationId xmlns:p14="http://schemas.microsoft.com/office/powerpoint/2010/main" val="204114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0340" y="1750503"/>
            <a:ext cx="10496431" cy="2920754"/>
          </a:xfrm>
          <a:prstGeom prst="rect">
            <a:avLst/>
          </a:prstGeo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0340" y="4698895"/>
            <a:ext cx="10496431" cy="153595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F3B68E93-FAA9-4282-8493-21CD7D3C6439}" type="datetimeFigureOut">
              <a:rPr lang="en-US" smtClean="0"/>
              <a:t>6/10/2019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5896AA4-8BB0-4EF9-A9C4-62F7C3630174}" type="slidenum">
              <a:rPr lang="en-US" smtClean="0"/>
              <a:t>‹Nº›</a:t>
            </a:fld>
            <a:endParaRPr lang="en-US"/>
          </a:p>
        </p:txBody>
      </p:sp>
    </p:spTree>
    <p:extLst>
      <p:ext uri="{BB962C8B-B14F-4D97-AF65-F5344CB8AC3E}">
        <p14:creationId xmlns:p14="http://schemas.microsoft.com/office/powerpoint/2010/main" val="1800057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6678" y="373831"/>
            <a:ext cx="10496431" cy="1357168"/>
          </a:xfrm>
          <a:prstGeom prst="rect">
            <a:avLst/>
          </a:prstGeom>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6672" y="1869153"/>
            <a:ext cx="5172154" cy="445508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60949" y="1869153"/>
            <a:ext cx="5172154" cy="445508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F3B68E93-FAA9-4282-8493-21CD7D3C6439}" type="datetimeFigureOut">
              <a:rPr lang="en-US" smtClean="0"/>
              <a:t>6/10/2019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5896AA4-8BB0-4EF9-A9C4-62F7C3630174}" type="slidenum">
              <a:rPr lang="en-US" smtClean="0"/>
              <a:t>‹Nº›</a:t>
            </a:fld>
            <a:endParaRPr lang="en-US"/>
          </a:p>
        </p:txBody>
      </p:sp>
    </p:spTree>
    <p:extLst>
      <p:ext uri="{BB962C8B-B14F-4D97-AF65-F5344CB8AC3E}">
        <p14:creationId xmlns:p14="http://schemas.microsoft.com/office/powerpoint/2010/main" val="926473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8AB61668-D578-40ED-9D09-9B29A89E9D09}" type="datetimeFigureOut">
              <a:rPr lang="en-US" smtClean="0"/>
              <a:t>6/10/2019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55F75D2B-6A60-4111-8234-695DD0C949D0}" type="slidenum">
              <a:rPr lang="en-US" smtClean="0"/>
              <a:t>‹Nº›</a:t>
            </a:fld>
            <a:endParaRPr lang="en-US"/>
          </a:p>
        </p:txBody>
      </p:sp>
    </p:spTree>
    <p:extLst>
      <p:ext uri="{BB962C8B-B14F-4D97-AF65-F5344CB8AC3E}">
        <p14:creationId xmlns:p14="http://schemas.microsoft.com/office/powerpoint/2010/main" val="1345990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AB61668-D578-40ED-9D09-9B29A89E9D09}" type="datetimeFigureOut">
              <a:rPr lang="en-US" smtClean="0"/>
              <a:t>6/10/2019</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55F75D2B-6A60-4111-8234-695DD0C949D0}" type="slidenum">
              <a:rPr lang="en-US" smtClean="0"/>
              <a:t>‹Nº›</a:t>
            </a:fld>
            <a:endParaRPr lang="en-US"/>
          </a:p>
        </p:txBody>
      </p:sp>
    </p:spTree>
    <p:extLst>
      <p:ext uri="{BB962C8B-B14F-4D97-AF65-F5344CB8AC3E}">
        <p14:creationId xmlns:p14="http://schemas.microsoft.com/office/powerpoint/2010/main" val="12341491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1230" y="1149123"/>
            <a:ext cx="9127331" cy="2444527"/>
          </a:xfrm>
          <a:prstGeom prst="rect">
            <a:avLst/>
          </a:prstGeo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1230" y="3687920"/>
            <a:ext cx="9127331" cy="169524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9EBF4E4F-1F0C-44C6-A520-DBF303521B3B}" type="datetimeFigureOut">
              <a:rPr lang="en-US" smtClean="0"/>
              <a:t>6/10/2019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B386643-8A3E-4348-9E01-0B40033D100E}" type="slidenum">
              <a:rPr lang="en-US" smtClean="0"/>
              <a:t>‹Nº›</a:t>
            </a:fld>
            <a:endParaRPr lang="en-US"/>
          </a:p>
        </p:txBody>
      </p:sp>
    </p:spTree>
    <p:extLst>
      <p:ext uri="{BB962C8B-B14F-4D97-AF65-F5344CB8AC3E}">
        <p14:creationId xmlns:p14="http://schemas.microsoft.com/office/powerpoint/2010/main" val="2677827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6680" y="373831"/>
            <a:ext cx="10496431" cy="1357168"/>
          </a:xfrm>
          <a:prstGeom prst="rect">
            <a:avLst/>
          </a:prstGeom>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a:xfrm>
            <a:off x="836680" y="1869153"/>
            <a:ext cx="10496431" cy="4455085"/>
          </a:xfrm>
          <a:prstGeom prst="rect">
            <a:avLst/>
          </a:prstGeo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EBF4E4F-1F0C-44C6-A520-DBF303521B3B}" type="datetimeFigureOut">
              <a:rPr lang="en-US" smtClean="0"/>
              <a:t>6/10/2019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B386643-8A3E-4348-9E01-0B40033D100E}" type="slidenum">
              <a:rPr lang="en-US" smtClean="0"/>
              <a:t>‹Nº›</a:t>
            </a:fld>
            <a:endParaRPr lang="en-US"/>
          </a:p>
        </p:txBody>
      </p:sp>
    </p:spTree>
    <p:extLst>
      <p:ext uri="{BB962C8B-B14F-4D97-AF65-F5344CB8AC3E}">
        <p14:creationId xmlns:p14="http://schemas.microsoft.com/office/powerpoint/2010/main" val="658352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0342" y="1750503"/>
            <a:ext cx="10496431" cy="2920754"/>
          </a:xfrm>
          <a:prstGeom prst="rect">
            <a:avLst/>
          </a:prstGeo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0342" y="4698897"/>
            <a:ext cx="10496431" cy="153595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9EBF4E4F-1F0C-44C6-A520-DBF303521B3B}" type="datetimeFigureOut">
              <a:rPr lang="en-US" smtClean="0"/>
              <a:t>6/10/2019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B386643-8A3E-4348-9E01-0B40033D100E}" type="slidenum">
              <a:rPr lang="en-US" smtClean="0"/>
              <a:t>‹Nº›</a:t>
            </a:fld>
            <a:endParaRPr lang="en-US"/>
          </a:p>
        </p:txBody>
      </p:sp>
    </p:spTree>
    <p:extLst>
      <p:ext uri="{BB962C8B-B14F-4D97-AF65-F5344CB8AC3E}">
        <p14:creationId xmlns:p14="http://schemas.microsoft.com/office/powerpoint/2010/main" val="412762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defTabSz="912754">
              <a:defRPr/>
            </a:pPr>
            <a:fld id="{2B0EB698-3153-4418-B36E-AB05C80E3060}" type="datetimeFigureOut">
              <a:rPr lang="es-CO" smtClean="0">
                <a:solidFill>
                  <a:prstClr val="black">
                    <a:tint val="75000"/>
                  </a:prstClr>
                </a:solidFill>
              </a:rPr>
              <a:pPr defTabSz="912754">
                <a:defRPr/>
              </a:pPr>
              <a:t>10/06/2019</a:t>
            </a:fld>
            <a:endParaRPr lang="es-CO">
              <a:solidFill>
                <a:prstClr val="black">
                  <a:tint val="75000"/>
                </a:prstClr>
              </a:solidFill>
            </a:endParaRPr>
          </a:p>
        </p:txBody>
      </p:sp>
      <p:sp>
        <p:nvSpPr>
          <p:cNvPr id="3" name="Marcador de pie de página 2"/>
          <p:cNvSpPr>
            <a:spLocks noGrp="1"/>
          </p:cNvSpPr>
          <p:nvPr>
            <p:ph type="ftr" sz="quarter" idx="11"/>
          </p:nvPr>
        </p:nvSpPr>
        <p:spPr/>
        <p:txBody>
          <a:bodyPr/>
          <a:lstStyle/>
          <a:p>
            <a:pPr defTabSz="912754">
              <a:defRPr/>
            </a:pPr>
            <a:endParaRPr lang="es-CO">
              <a:solidFill>
                <a:prstClr val="black">
                  <a:tint val="75000"/>
                </a:prstClr>
              </a:solidFill>
            </a:endParaRPr>
          </a:p>
        </p:txBody>
      </p:sp>
      <p:sp>
        <p:nvSpPr>
          <p:cNvPr id="4" name="Marcador de número de diapositiva 3"/>
          <p:cNvSpPr>
            <a:spLocks noGrp="1"/>
          </p:cNvSpPr>
          <p:nvPr>
            <p:ph type="sldNum" sz="quarter" idx="12"/>
          </p:nvPr>
        </p:nvSpPr>
        <p:spPr/>
        <p:txBody>
          <a:bodyPr/>
          <a:lstStyle/>
          <a:p>
            <a:pPr defTabSz="912754">
              <a:defRPr/>
            </a:pPr>
            <a:fld id="{808F7353-89B6-4A4B-997B-FEFD6CA55E2F}" type="slidenum">
              <a:rPr lang="es-CO" smtClean="0">
                <a:solidFill>
                  <a:prstClr val="black">
                    <a:tint val="75000"/>
                  </a:prstClr>
                </a:solidFill>
              </a:rPr>
              <a:pPr defTabSz="912754">
                <a:defRPr/>
              </a:pPr>
              <a:t>‹Nº›</a:t>
            </a:fld>
            <a:endParaRPr lang="es-CO">
              <a:solidFill>
                <a:prstClr val="black">
                  <a:tint val="75000"/>
                </a:prstClr>
              </a:solidFill>
            </a:endParaRPr>
          </a:p>
        </p:txBody>
      </p:sp>
    </p:spTree>
    <p:extLst>
      <p:ext uri="{BB962C8B-B14F-4D97-AF65-F5344CB8AC3E}">
        <p14:creationId xmlns:p14="http://schemas.microsoft.com/office/powerpoint/2010/main" val="9207095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INUACIÓN DEL TEMA 2">
    <p:spTree>
      <p:nvGrpSpPr>
        <p:cNvPr id="1" name=""/>
        <p:cNvGrpSpPr/>
        <p:nvPr/>
      </p:nvGrpSpPr>
      <p:grpSpPr>
        <a:xfrm>
          <a:off x="0" y="0"/>
          <a:ext cx="0" cy="0"/>
          <a:chOff x="0" y="0"/>
          <a:chExt cx="0" cy="0"/>
        </a:xfrm>
      </p:grpSpPr>
      <p:sp>
        <p:nvSpPr>
          <p:cNvPr id="2" name="1 Rectángulo"/>
          <p:cNvSpPr/>
          <p:nvPr userDrawn="1"/>
        </p:nvSpPr>
        <p:spPr>
          <a:xfrm>
            <a:off x="147148" y="88597"/>
            <a:ext cx="11845083" cy="6811887"/>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dirty="0"/>
          </a:p>
        </p:txBody>
      </p:sp>
      <p:sp>
        <p:nvSpPr>
          <p:cNvPr id="36" name="35 Rectángulo"/>
          <p:cNvSpPr/>
          <p:nvPr userDrawn="1"/>
        </p:nvSpPr>
        <p:spPr>
          <a:xfrm>
            <a:off x="879961" y="85645"/>
            <a:ext cx="11112270" cy="6595877"/>
          </a:xfrm>
          <a:prstGeom prst="rect">
            <a:avLst/>
          </a:prstGeom>
          <a:gradFill flip="none" rotWithShape="1">
            <a:gsLst>
              <a:gs pos="0">
                <a:schemeClr val="accent1">
                  <a:tint val="66000"/>
                  <a:satMod val="160000"/>
                  <a:alpha val="23000"/>
                </a:schemeClr>
              </a:gs>
              <a:gs pos="50000">
                <a:schemeClr val="accent1">
                  <a:tint val="44500"/>
                  <a:satMod val="160000"/>
                  <a:alpha val="26000"/>
                </a:schemeClr>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3" name="4 Marcador de texto"/>
          <p:cNvSpPr>
            <a:spLocks noGrp="1"/>
          </p:cNvSpPr>
          <p:nvPr>
            <p:ph type="body" sz="quarter" idx="15"/>
          </p:nvPr>
        </p:nvSpPr>
        <p:spPr>
          <a:xfrm>
            <a:off x="2028352" y="1560759"/>
            <a:ext cx="3920014" cy="2199027"/>
          </a:xfrm>
          <a:prstGeom prst="rect">
            <a:avLst/>
          </a:prstGeom>
        </p:spPr>
        <p:txBody>
          <a:bodyPr lIns="194924" tIns="97462" rIns="194924" bIns="97462"/>
          <a:lstStyle>
            <a:lvl1pPr marL="0" indent="0">
              <a:buNone/>
              <a:defRPr sz="1700">
                <a:latin typeface="Constantia" pitchFamily="18" charset="0"/>
              </a:defRPr>
            </a:lvl1pPr>
            <a:lvl2pPr>
              <a:defRPr sz="1700">
                <a:latin typeface="Constantia" pitchFamily="18" charset="0"/>
              </a:defRPr>
            </a:lvl2pPr>
            <a:lvl3pPr>
              <a:defRPr sz="1700">
                <a:latin typeface="Constantia" pitchFamily="18" charset="0"/>
              </a:defRPr>
            </a:lvl3pPr>
            <a:lvl4pPr>
              <a:defRPr sz="1700">
                <a:latin typeface="Constantia" pitchFamily="18" charset="0"/>
              </a:defRPr>
            </a:lvl4pPr>
            <a:lvl5pPr>
              <a:defRPr sz="1700">
                <a:latin typeface="Constantia" pitchFamily="18" charset="0"/>
              </a:defRPr>
            </a:lvl5pPr>
          </a:lstStyle>
          <a:p>
            <a:pPr lvl="0"/>
            <a:r>
              <a:rPr lang="es-ES"/>
              <a:t>Haga clic para modificar el estilo de texto del patrón</a:t>
            </a:r>
          </a:p>
        </p:txBody>
      </p:sp>
      <p:sp>
        <p:nvSpPr>
          <p:cNvPr id="4" name="4 Marcador de texto"/>
          <p:cNvSpPr>
            <a:spLocks noGrp="1"/>
          </p:cNvSpPr>
          <p:nvPr>
            <p:ph type="body" sz="quarter" idx="16"/>
          </p:nvPr>
        </p:nvSpPr>
        <p:spPr>
          <a:xfrm>
            <a:off x="2028352" y="4120296"/>
            <a:ext cx="3920014" cy="2199027"/>
          </a:xfrm>
          <a:prstGeom prst="rect">
            <a:avLst/>
          </a:prstGeom>
        </p:spPr>
        <p:txBody>
          <a:bodyPr lIns="194924" tIns="97462" rIns="194924" bIns="97462"/>
          <a:lstStyle>
            <a:lvl1pPr marL="0" indent="0">
              <a:buNone/>
              <a:defRPr sz="1700">
                <a:latin typeface="Constantia" pitchFamily="18" charset="0"/>
              </a:defRPr>
            </a:lvl1pPr>
            <a:lvl2pPr>
              <a:defRPr sz="1700">
                <a:latin typeface="Constantia" pitchFamily="18" charset="0"/>
              </a:defRPr>
            </a:lvl2pPr>
            <a:lvl3pPr>
              <a:defRPr sz="1700">
                <a:latin typeface="Constantia" pitchFamily="18" charset="0"/>
              </a:defRPr>
            </a:lvl3pPr>
            <a:lvl4pPr>
              <a:defRPr sz="1700">
                <a:latin typeface="Constantia" pitchFamily="18" charset="0"/>
              </a:defRPr>
            </a:lvl4pPr>
            <a:lvl5pPr>
              <a:defRPr sz="1700">
                <a:latin typeface="Constantia" pitchFamily="18" charset="0"/>
              </a:defRPr>
            </a:lvl5pPr>
          </a:lstStyle>
          <a:p>
            <a:pPr lvl="0"/>
            <a:r>
              <a:rPr lang="es-ES"/>
              <a:t>Haga clic para modificar el estilo de texto del patrón</a:t>
            </a:r>
          </a:p>
        </p:txBody>
      </p:sp>
      <p:sp>
        <p:nvSpPr>
          <p:cNvPr id="5" name="4 Marcador de texto"/>
          <p:cNvSpPr>
            <a:spLocks noGrp="1"/>
          </p:cNvSpPr>
          <p:nvPr>
            <p:ph type="body" sz="quarter" idx="17"/>
          </p:nvPr>
        </p:nvSpPr>
        <p:spPr>
          <a:xfrm>
            <a:off x="6571674" y="1544760"/>
            <a:ext cx="3920014" cy="2199027"/>
          </a:xfrm>
          <a:prstGeom prst="rect">
            <a:avLst/>
          </a:prstGeom>
        </p:spPr>
        <p:txBody>
          <a:bodyPr lIns="194924" tIns="97462" rIns="194924" bIns="97462"/>
          <a:lstStyle>
            <a:lvl1pPr marL="0" indent="0">
              <a:buNone/>
              <a:defRPr sz="1700">
                <a:latin typeface="Constantia" pitchFamily="18" charset="0"/>
              </a:defRPr>
            </a:lvl1pPr>
            <a:lvl2pPr>
              <a:defRPr sz="1700">
                <a:latin typeface="Constantia" pitchFamily="18" charset="0"/>
              </a:defRPr>
            </a:lvl2pPr>
            <a:lvl3pPr>
              <a:defRPr sz="1700">
                <a:latin typeface="Constantia" pitchFamily="18" charset="0"/>
              </a:defRPr>
            </a:lvl3pPr>
            <a:lvl4pPr>
              <a:defRPr sz="1700">
                <a:latin typeface="Constantia" pitchFamily="18" charset="0"/>
              </a:defRPr>
            </a:lvl4pPr>
            <a:lvl5pPr>
              <a:defRPr sz="1700">
                <a:latin typeface="Constantia" pitchFamily="18" charset="0"/>
              </a:defRPr>
            </a:lvl5pPr>
          </a:lstStyle>
          <a:p>
            <a:pPr lvl="0"/>
            <a:r>
              <a:rPr lang="es-ES"/>
              <a:t>Haga clic para modificar el estilo de texto del patrón</a:t>
            </a:r>
          </a:p>
        </p:txBody>
      </p:sp>
      <p:sp>
        <p:nvSpPr>
          <p:cNvPr id="6" name="4 Marcador de texto"/>
          <p:cNvSpPr>
            <a:spLocks noGrp="1"/>
          </p:cNvSpPr>
          <p:nvPr>
            <p:ph type="body" sz="quarter" idx="18"/>
          </p:nvPr>
        </p:nvSpPr>
        <p:spPr>
          <a:xfrm>
            <a:off x="6571674" y="4104297"/>
            <a:ext cx="3920014" cy="2199027"/>
          </a:xfrm>
          <a:prstGeom prst="rect">
            <a:avLst/>
          </a:prstGeom>
        </p:spPr>
        <p:txBody>
          <a:bodyPr lIns="194924" tIns="97462" rIns="194924" bIns="97462"/>
          <a:lstStyle>
            <a:lvl1pPr marL="0" indent="0">
              <a:buNone/>
              <a:defRPr sz="1700">
                <a:latin typeface="Constantia" pitchFamily="18" charset="0"/>
              </a:defRPr>
            </a:lvl1pPr>
            <a:lvl2pPr>
              <a:defRPr sz="1700">
                <a:latin typeface="Constantia" pitchFamily="18" charset="0"/>
              </a:defRPr>
            </a:lvl2pPr>
            <a:lvl3pPr>
              <a:defRPr sz="1700">
                <a:latin typeface="Constantia" pitchFamily="18" charset="0"/>
              </a:defRPr>
            </a:lvl3pPr>
            <a:lvl4pPr>
              <a:defRPr sz="1700">
                <a:latin typeface="Constantia" pitchFamily="18" charset="0"/>
              </a:defRPr>
            </a:lvl4pPr>
            <a:lvl5pPr>
              <a:defRPr sz="1700">
                <a:latin typeface="Constantia" pitchFamily="18" charset="0"/>
              </a:defRPr>
            </a:lvl5pPr>
          </a:lstStyle>
          <a:p>
            <a:pPr lvl="0"/>
            <a:r>
              <a:rPr lang="es-ES"/>
              <a:t>Haga clic para modificar el estilo de texto del patrón</a:t>
            </a:r>
          </a:p>
        </p:txBody>
      </p:sp>
      <p:sp>
        <p:nvSpPr>
          <p:cNvPr id="7" name="6 Rectángulo"/>
          <p:cNvSpPr/>
          <p:nvPr userDrawn="1"/>
        </p:nvSpPr>
        <p:spPr>
          <a:xfrm>
            <a:off x="149873" y="103461"/>
            <a:ext cx="730093" cy="6578058"/>
          </a:xfrm>
          <a:prstGeom prst="rect">
            <a:avLst/>
          </a:prstGeom>
          <a:solidFill>
            <a:srgbClr val="00435A"/>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232649" y="676870"/>
            <a:ext cx="1437095" cy="535403"/>
          </a:xfrm>
          <a:prstGeom prst="rect">
            <a:avLst/>
          </a:prstGeom>
        </p:spPr>
      </p:pic>
      <p:sp>
        <p:nvSpPr>
          <p:cNvPr id="9" name="8 Rectángulo"/>
          <p:cNvSpPr/>
          <p:nvPr userDrawn="1"/>
        </p:nvSpPr>
        <p:spPr>
          <a:xfrm>
            <a:off x="63704" y="6682144"/>
            <a:ext cx="10239985"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10" name="9 Rectángulo"/>
          <p:cNvSpPr/>
          <p:nvPr userDrawn="1"/>
        </p:nvSpPr>
        <p:spPr>
          <a:xfrm>
            <a:off x="10353938" y="6682144"/>
            <a:ext cx="195440"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11" name="10 Rectángulo"/>
          <p:cNvSpPr/>
          <p:nvPr userDrawn="1"/>
        </p:nvSpPr>
        <p:spPr>
          <a:xfrm>
            <a:off x="10604328" y="668214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12" name="11 Rectángulo"/>
          <p:cNvSpPr/>
          <p:nvPr userDrawn="1"/>
        </p:nvSpPr>
        <p:spPr>
          <a:xfrm>
            <a:off x="10777088" y="6681526"/>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13" name="12 Rectángulo"/>
          <p:cNvSpPr/>
          <p:nvPr userDrawn="1"/>
        </p:nvSpPr>
        <p:spPr>
          <a:xfrm>
            <a:off x="10939079" y="668152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14" name="13 Rectángulo"/>
          <p:cNvSpPr/>
          <p:nvPr userDrawn="1"/>
        </p:nvSpPr>
        <p:spPr>
          <a:xfrm>
            <a:off x="11109001" y="6681522"/>
            <a:ext cx="976894" cy="282664"/>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15" name="3 Marcador de texto"/>
          <p:cNvSpPr>
            <a:spLocks noGrp="1"/>
          </p:cNvSpPr>
          <p:nvPr>
            <p:ph type="body" sz="half" idx="13" hasCustomPrompt="1"/>
          </p:nvPr>
        </p:nvSpPr>
        <p:spPr>
          <a:xfrm>
            <a:off x="11109001" y="6698342"/>
            <a:ext cx="976894" cy="281418"/>
          </a:xfrm>
          <a:prstGeom prst="rect">
            <a:avLst/>
          </a:prstGeom>
        </p:spPr>
        <p:txBody>
          <a:bodyPr lIns="194924" tIns="97462" rIns="194924" bIns="97462" anchor="ctr">
            <a:noAutofit/>
          </a:bodyPr>
          <a:lstStyle>
            <a:lvl1pPr marL="0" indent="0" algn="ctr">
              <a:buNone/>
              <a:defRPr sz="1300" b="1" baseline="0">
                <a:solidFill>
                  <a:schemeClr val="bg1"/>
                </a:solidFill>
                <a:effectLst>
                  <a:outerShdw blurRad="38100" dist="38100" dir="2700000" algn="tl">
                    <a:srgbClr val="000000">
                      <a:alpha val="43137"/>
                    </a:srgbClr>
                  </a:outerShdw>
                </a:effectLst>
                <a:latin typeface="Californian FB" pitchFamily="18" charset="0"/>
              </a:defRPr>
            </a:lvl1pPr>
            <a:lvl2pPr marL="548225" indent="0">
              <a:buNone/>
              <a:defRPr sz="1500"/>
            </a:lvl2pPr>
            <a:lvl3pPr marL="1096447" indent="0">
              <a:buNone/>
              <a:defRPr sz="1300"/>
            </a:lvl3pPr>
            <a:lvl4pPr marL="1644667" indent="0">
              <a:buNone/>
              <a:defRPr sz="1100"/>
            </a:lvl4pPr>
            <a:lvl5pPr marL="2192890" indent="0">
              <a:buNone/>
              <a:defRPr sz="1100"/>
            </a:lvl5pPr>
            <a:lvl6pPr marL="2741115" indent="0">
              <a:buNone/>
              <a:defRPr sz="1100"/>
            </a:lvl6pPr>
            <a:lvl7pPr marL="3289337" indent="0">
              <a:buNone/>
              <a:defRPr sz="1100"/>
            </a:lvl7pPr>
            <a:lvl8pPr marL="3837557" indent="0">
              <a:buNone/>
              <a:defRPr sz="1100"/>
            </a:lvl8pPr>
            <a:lvl9pPr marL="4385782" indent="0">
              <a:buNone/>
              <a:defRPr sz="1100"/>
            </a:lvl9pPr>
          </a:lstStyle>
          <a:p>
            <a:pPr lvl="0"/>
            <a:r>
              <a:rPr lang="es-ES" dirty="0"/>
              <a:t>6</a:t>
            </a:r>
          </a:p>
        </p:txBody>
      </p:sp>
      <p:sp>
        <p:nvSpPr>
          <p:cNvPr id="16" name="6 Marcador de texto"/>
          <p:cNvSpPr>
            <a:spLocks noGrp="1"/>
          </p:cNvSpPr>
          <p:nvPr>
            <p:ph type="body" sz="quarter" idx="19" hasCustomPrompt="1"/>
          </p:nvPr>
        </p:nvSpPr>
        <p:spPr>
          <a:xfrm>
            <a:off x="212005" y="6696425"/>
            <a:ext cx="10081430" cy="241446"/>
          </a:xfrm>
          <a:prstGeom prst="rect">
            <a:avLst/>
          </a:prstGeom>
          <a:ln>
            <a:noFill/>
          </a:ln>
        </p:spPr>
        <p:txBody>
          <a:bodyPr lIns="194924" tIns="97462" rIns="194924" bIns="97462" anchor="ctr"/>
          <a:lstStyle>
            <a:lvl1pPr marL="0" indent="0" algn="r">
              <a:buNone/>
              <a:defRPr sz="1300" b="1" baseline="0">
                <a:solidFill>
                  <a:schemeClr val="bg1"/>
                </a:solidFill>
                <a:effectLst/>
                <a:latin typeface="Constantia" pitchFamily="18" charset="0"/>
              </a:defRPr>
            </a:lvl1pPr>
            <a:lvl2pPr>
              <a:defRPr sz="1500"/>
            </a:lvl2pPr>
            <a:lvl3pPr>
              <a:defRPr sz="1500"/>
            </a:lvl3pPr>
            <a:lvl4pPr>
              <a:defRPr sz="1500"/>
            </a:lvl4pPr>
            <a:lvl5pPr>
              <a:defRPr sz="1500"/>
            </a:lvl5pPr>
          </a:lstStyle>
          <a:p>
            <a:pPr lvl="0"/>
            <a:r>
              <a:rPr lang="es-ES" dirty="0" smtClean="0"/>
              <a:t>Título </a:t>
            </a:r>
            <a:r>
              <a:rPr lang="es-ES" dirty="0"/>
              <a:t>de presentación / Oficina Asesora de Planeación</a:t>
            </a:r>
          </a:p>
        </p:txBody>
      </p:sp>
      <p:grpSp>
        <p:nvGrpSpPr>
          <p:cNvPr id="23" name="22 Grupo"/>
          <p:cNvGrpSpPr/>
          <p:nvPr userDrawn="1"/>
        </p:nvGrpSpPr>
        <p:grpSpPr>
          <a:xfrm>
            <a:off x="8042617" y="396019"/>
            <a:ext cx="3801320" cy="320047"/>
            <a:chOff x="3445807" y="209699"/>
            <a:chExt cx="1812109" cy="176289"/>
          </a:xfrm>
        </p:grpSpPr>
        <p:pic>
          <p:nvPicPr>
            <p:cNvPr id="24" name="Picture 4" descr="C:\Users\EJVELASCOA\Pictures\OTROS\101 (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25" r="34739"/>
            <a:stretch/>
          </p:blipFill>
          <p:spPr bwMode="auto">
            <a:xfrm>
              <a:off x="3445807" y="226949"/>
              <a:ext cx="554856" cy="15554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5" name="Picture 5" descr="C:\Users\EJVELASCOA\Pictures\OTROS\Logo INPEC (AzulTrans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4829" y="209699"/>
              <a:ext cx="497716" cy="16052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6" name="Picture 4" descr="Presidencia de la RepÃºblica"/>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644553" y="214111"/>
              <a:ext cx="613363" cy="1718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00465344"/>
      </p:ext>
    </p:extLst>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IDO 1">
    <p:spTree>
      <p:nvGrpSpPr>
        <p:cNvPr id="1" name=""/>
        <p:cNvGrpSpPr/>
        <p:nvPr/>
      </p:nvGrpSpPr>
      <p:grpSpPr>
        <a:xfrm>
          <a:off x="0" y="0"/>
          <a:ext cx="0" cy="0"/>
          <a:chOff x="0" y="0"/>
          <a:chExt cx="0" cy="0"/>
        </a:xfrm>
      </p:grpSpPr>
      <p:sp>
        <p:nvSpPr>
          <p:cNvPr id="2" name="1 Rectángulo"/>
          <p:cNvSpPr/>
          <p:nvPr userDrawn="1"/>
        </p:nvSpPr>
        <p:spPr>
          <a:xfrm>
            <a:off x="104221" y="88593"/>
            <a:ext cx="11938747" cy="6874969"/>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pic>
        <p:nvPicPr>
          <p:cNvPr id="27" name="Picture 2" descr="C:\Users\EJVELASCOA\Pictures\OTROS\DD 253.png"/>
          <p:cNvPicPr>
            <a:picLocks noChangeAspect="1" noChangeArrowheads="1"/>
          </p:cNvPicPr>
          <p:nvPr userDrawn="1"/>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14069" y="1252694"/>
            <a:ext cx="5523261" cy="4780078"/>
          </a:xfrm>
          <a:prstGeom prst="rect">
            <a:avLst/>
          </a:prstGeom>
          <a:noFill/>
          <a:effectLst>
            <a:innerShdw blurRad="63500" dist="508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119" name="118 Triángulo rectángulo"/>
          <p:cNvSpPr/>
          <p:nvPr userDrawn="1"/>
        </p:nvSpPr>
        <p:spPr>
          <a:xfrm rot="10800000">
            <a:off x="9937946" y="123659"/>
            <a:ext cx="2060491" cy="1783241"/>
          </a:xfrm>
          <a:prstGeom prst="rtTriangle">
            <a:avLst/>
          </a:prstGeom>
          <a:solidFill>
            <a:schemeClr val="accent5">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120" name="119 Triángulo rectángulo"/>
          <p:cNvSpPr/>
          <p:nvPr userDrawn="1"/>
        </p:nvSpPr>
        <p:spPr>
          <a:xfrm rot="10800000">
            <a:off x="8272035" y="123655"/>
            <a:ext cx="3726402" cy="1177173"/>
          </a:xfrm>
          <a:prstGeom prst="rtTriangle">
            <a:avLst/>
          </a:prstGeom>
          <a:solidFill>
            <a:schemeClr val="accent5">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0" name="49 Rectángulo"/>
          <p:cNvSpPr/>
          <p:nvPr userDrawn="1"/>
        </p:nvSpPr>
        <p:spPr>
          <a:xfrm>
            <a:off x="63704" y="6682144"/>
            <a:ext cx="10239985"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1" name="50 Rectángulo"/>
          <p:cNvSpPr/>
          <p:nvPr userDrawn="1"/>
        </p:nvSpPr>
        <p:spPr>
          <a:xfrm>
            <a:off x="10353938" y="6682144"/>
            <a:ext cx="195440"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2" name="51 Rectángulo"/>
          <p:cNvSpPr/>
          <p:nvPr userDrawn="1"/>
        </p:nvSpPr>
        <p:spPr>
          <a:xfrm>
            <a:off x="10604328" y="668214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3" name="52 Rectángulo"/>
          <p:cNvSpPr/>
          <p:nvPr userDrawn="1"/>
        </p:nvSpPr>
        <p:spPr>
          <a:xfrm>
            <a:off x="10777088" y="6681526"/>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4" name="53 Rectángulo"/>
          <p:cNvSpPr/>
          <p:nvPr userDrawn="1"/>
        </p:nvSpPr>
        <p:spPr>
          <a:xfrm>
            <a:off x="10939079" y="668152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5" name="54 Rectángulo"/>
          <p:cNvSpPr/>
          <p:nvPr userDrawn="1"/>
        </p:nvSpPr>
        <p:spPr>
          <a:xfrm>
            <a:off x="11109001" y="6681522"/>
            <a:ext cx="976894" cy="282664"/>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6" name="3 Marcador de texto"/>
          <p:cNvSpPr>
            <a:spLocks noGrp="1"/>
          </p:cNvSpPr>
          <p:nvPr>
            <p:ph type="body" sz="half" idx="11" hasCustomPrompt="1"/>
          </p:nvPr>
        </p:nvSpPr>
        <p:spPr>
          <a:xfrm>
            <a:off x="11109001" y="6681519"/>
            <a:ext cx="976894" cy="281418"/>
          </a:xfrm>
          <a:prstGeom prst="rect">
            <a:avLst/>
          </a:prstGeom>
        </p:spPr>
        <p:txBody>
          <a:bodyPr lIns="194924" tIns="97462" rIns="194924" bIns="97462" anchor="ctr">
            <a:noAutofit/>
          </a:bodyPr>
          <a:lstStyle>
            <a:lvl1pPr marL="0" indent="0" algn="ctr">
              <a:buNone/>
              <a:defRPr sz="1300" b="1" baseline="0">
                <a:solidFill>
                  <a:schemeClr val="bg1"/>
                </a:solidFill>
                <a:effectLst>
                  <a:outerShdw blurRad="38100" dist="38100" dir="2700000" algn="tl">
                    <a:srgbClr val="000000">
                      <a:alpha val="43137"/>
                    </a:srgbClr>
                  </a:outerShdw>
                </a:effectLst>
                <a:latin typeface="Californian FB" pitchFamily="18" charset="0"/>
              </a:defRPr>
            </a:lvl1pPr>
            <a:lvl2pPr marL="548225" indent="0">
              <a:buNone/>
              <a:defRPr sz="1500"/>
            </a:lvl2pPr>
            <a:lvl3pPr marL="1096447" indent="0">
              <a:buNone/>
              <a:defRPr sz="1300"/>
            </a:lvl3pPr>
            <a:lvl4pPr marL="1644667" indent="0">
              <a:buNone/>
              <a:defRPr sz="1100"/>
            </a:lvl4pPr>
            <a:lvl5pPr marL="2192890" indent="0">
              <a:buNone/>
              <a:defRPr sz="1100"/>
            </a:lvl5pPr>
            <a:lvl6pPr marL="2741115" indent="0">
              <a:buNone/>
              <a:defRPr sz="1100"/>
            </a:lvl6pPr>
            <a:lvl7pPr marL="3289337" indent="0">
              <a:buNone/>
              <a:defRPr sz="1100"/>
            </a:lvl7pPr>
            <a:lvl8pPr marL="3837557" indent="0">
              <a:buNone/>
              <a:defRPr sz="1100"/>
            </a:lvl8pPr>
            <a:lvl9pPr marL="4385782" indent="0">
              <a:buNone/>
              <a:defRPr sz="1100"/>
            </a:lvl9pPr>
          </a:lstStyle>
          <a:p>
            <a:pPr lvl="0"/>
            <a:r>
              <a:rPr lang="es-ES" dirty="0" smtClean="0"/>
              <a:t>1</a:t>
            </a:r>
          </a:p>
        </p:txBody>
      </p:sp>
      <p:sp>
        <p:nvSpPr>
          <p:cNvPr id="67" name="66 Rectángulo"/>
          <p:cNvSpPr/>
          <p:nvPr userDrawn="1"/>
        </p:nvSpPr>
        <p:spPr>
          <a:xfrm>
            <a:off x="109834" y="610580"/>
            <a:ext cx="7273146" cy="37247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68" name="67 Rectángulo"/>
          <p:cNvSpPr/>
          <p:nvPr userDrawn="1"/>
        </p:nvSpPr>
        <p:spPr>
          <a:xfrm>
            <a:off x="207259" y="457563"/>
            <a:ext cx="7337980" cy="443636"/>
          </a:xfrm>
          <a:prstGeom prst="rect">
            <a:avLst/>
          </a:prstGeom>
          <a:solidFill>
            <a:srgbClr val="00435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69" name="68 CuadroTexto"/>
          <p:cNvSpPr txBox="1"/>
          <p:nvPr userDrawn="1"/>
        </p:nvSpPr>
        <p:spPr>
          <a:xfrm>
            <a:off x="405739" y="402051"/>
            <a:ext cx="1921317" cy="596937"/>
          </a:xfrm>
          <a:prstGeom prst="rect">
            <a:avLst/>
          </a:prstGeom>
          <a:noFill/>
        </p:spPr>
        <p:txBody>
          <a:bodyPr wrap="none" lIns="194924" tIns="97462" rIns="194924" bIns="97462" rtlCol="0">
            <a:spAutoFit/>
          </a:bodyPr>
          <a:lstStyle/>
          <a:p>
            <a:r>
              <a:rPr lang="es-CO" sz="2600" b="1" dirty="0" smtClean="0">
                <a:ln>
                  <a:noFill/>
                </a:ln>
                <a:solidFill>
                  <a:schemeClr val="bg1"/>
                </a:solidFill>
                <a:effectLst/>
                <a:latin typeface="Californian FB" pitchFamily="18" charset="0"/>
                <a:cs typeface="Aparajita" pitchFamily="34" charset="0"/>
              </a:rPr>
              <a:t>Contenido</a:t>
            </a:r>
            <a:endParaRPr lang="es-CO" sz="2600" b="1" dirty="0">
              <a:ln>
                <a:noFill/>
              </a:ln>
              <a:solidFill>
                <a:schemeClr val="bg1"/>
              </a:solidFill>
              <a:effectLst/>
              <a:latin typeface="Californian FB" pitchFamily="18" charset="0"/>
              <a:cs typeface="Aparajita" pitchFamily="34" charset="0"/>
            </a:endParaRPr>
          </a:p>
        </p:txBody>
      </p:sp>
      <p:grpSp>
        <p:nvGrpSpPr>
          <p:cNvPr id="11" name="10 Grupo"/>
          <p:cNvGrpSpPr/>
          <p:nvPr userDrawn="1"/>
        </p:nvGrpSpPr>
        <p:grpSpPr>
          <a:xfrm>
            <a:off x="1300170" y="3172142"/>
            <a:ext cx="9165780" cy="719902"/>
            <a:chOff x="178532" y="739529"/>
            <a:chExt cx="4610038" cy="484632"/>
          </a:xfrm>
        </p:grpSpPr>
        <p:sp>
          <p:nvSpPr>
            <p:cNvPr id="5" name="4 Rectángulo"/>
            <p:cNvSpPr/>
            <p:nvPr userDrawn="1"/>
          </p:nvSpPr>
          <p:spPr>
            <a:xfrm>
              <a:off x="178533" y="739529"/>
              <a:ext cx="4610037" cy="48463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8" name="7 Grupo"/>
            <p:cNvGrpSpPr/>
            <p:nvPr userDrawn="1"/>
          </p:nvGrpSpPr>
          <p:grpSpPr>
            <a:xfrm>
              <a:off x="1239908" y="739529"/>
              <a:ext cx="489205" cy="484632"/>
              <a:chOff x="1965404" y="1582901"/>
              <a:chExt cx="489205" cy="484632"/>
            </a:xfrm>
          </p:grpSpPr>
          <p:sp>
            <p:nvSpPr>
              <p:cNvPr id="60" name="59 Pentágono"/>
              <p:cNvSpPr/>
              <p:nvPr userDrawn="1"/>
            </p:nvSpPr>
            <p:spPr>
              <a:xfrm>
                <a:off x="1965405" y="1582901"/>
                <a:ext cx="489204" cy="484632"/>
              </a:xfrm>
              <a:prstGeom prst="homePlate">
                <a:avLst>
                  <a:gd name="adj" fmla="val 34277"/>
                </a:avLst>
              </a:prstGeom>
              <a:solidFill>
                <a:schemeClr val="accent5"/>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60 Pentágono"/>
              <p:cNvSpPr/>
              <p:nvPr userDrawn="1"/>
            </p:nvSpPr>
            <p:spPr>
              <a:xfrm>
                <a:off x="1965404" y="1582901"/>
                <a:ext cx="356309" cy="484632"/>
              </a:xfrm>
              <a:prstGeom prst="homePlate">
                <a:avLst>
                  <a:gd name="adj" fmla="val 47628"/>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3 Pentágono"/>
            <p:cNvSpPr/>
            <p:nvPr userDrawn="1"/>
          </p:nvSpPr>
          <p:spPr>
            <a:xfrm>
              <a:off x="178532" y="739529"/>
              <a:ext cx="1304854" cy="484632"/>
            </a:xfrm>
            <a:prstGeom prst="homePlate">
              <a:avLst>
                <a:gd name="adj" fmla="val 34277"/>
              </a:avLst>
            </a:prstGeom>
            <a:solidFill>
              <a:schemeClr val="accent5"/>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05" name="104 Rectángulo"/>
          <p:cNvSpPr/>
          <p:nvPr userDrawn="1"/>
        </p:nvSpPr>
        <p:spPr>
          <a:xfrm>
            <a:off x="2271957" y="2991052"/>
            <a:ext cx="951500" cy="981658"/>
          </a:xfrm>
          <a:prstGeom prst="rect">
            <a:avLst/>
          </a:prstGeom>
          <a:noFill/>
        </p:spPr>
        <p:txBody>
          <a:bodyPr wrap="none" lIns="194924" tIns="97462" rIns="194924" bIns="97462" anchor="ctr">
            <a:spAutoFit/>
          </a:bodyPr>
          <a:lstStyle/>
          <a:p>
            <a:pPr algn="ctr"/>
            <a:r>
              <a:rPr lang="es-ES" sz="5100" b="0" cap="none" spc="0" dirty="0" smtClean="0">
                <a:ln w="18415" cmpd="sng">
                  <a:noFill/>
                  <a:prstDash val="solid"/>
                </a:ln>
                <a:solidFill>
                  <a:schemeClr val="bg1"/>
                </a:solidFill>
                <a:effectLst>
                  <a:outerShdw blurRad="38100" dist="38100" dir="2700000" algn="tl">
                    <a:srgbClr val="000000">
                      <a:alpha val="43137"/>
                    </a:srgbClr>
                  </a:outerShdw>
                </a:effectLst>
                <a:latin typeface="Constantia" pitchFamily="18" charset="0"/>
              </a:rPr>
              <a:t>01</a:t>
            </a:r>
            <a:endParaRPr lang="es-ES" sz="5100" b="0" cap="none" spc="0" dirty="0">
              <a:ln w="18415" cmpd="sng">
                <a:noFill/>
                <a:prstDash val="solid"/>
              </a:ln>
              <a:solidFill>
                <a:schemeClr val="bg1"/>
              </a:solidFill>
              <a:effectLst>
                <a:outerShdw blurRad="38100" dist="38100" dir="2700000" algn="tl">
                  <a:srgbClr val="000000">
                    <a:alpha val="43137"/>
                  </a:srgbClr>
                </a:outerShdw>
              </a:effectLst>
              <a:latin typeface="Constantia" pitchFamily="18" charset="0"/>
            </a:endParaRPr>
          </a:p>
        </p:txBody>
      </p:sp>
      <p:sp>
        <p:nvSpPr>
          <p:cNvPr id="111" name="6 Marcador de texto"/>
          <p:cNvSpPr>
            <a:spLocks noGrp="1"/>
          </p:cNvSpPr>
          <p:nvPr>
            <p:ph type="body" sz="quarter" idx="12" hasCustomPrompt="1"/>
          </p:nvPr>
        </p:nvSpPr>
        <p:spPr>
          <a:xfrm>
            <a:off x="4283890" y="3221676"/>
            <a:ext cx="6014637" cy="622134"/>
          </a:xfrm>
          <a:prstGeom prst="rect">
            <a:avLst/>
          </a:prstGeom>
        </p:spPr>
        <p:txBody>
          <a:bodyPr lIns="194924" tIns="97462" rIns="194924" bIns="97462" anchor="ctr"/>
          <a:lstStyle>
            <a:lvl1pPr marL="0" indent="0">
              <a:buNone/>
              <a:defRPr sz="2100" b="1">
                <a:solidFill>
                  <a:srgbClr val="00435A"/>
                </a:solidFill>
                <a:effectLst/>
              </a:defRPr>
            </a:lvl1pPr>
            <a:lvl2pPr>
              <a:defRPr sz="1500"/>
            </a:lvl2pPr>
            <a:lvl3pPr>
              <a:defRPr sz="1500"/>
            </a:lvl3pPr>
            <a:lvl4pPr>
              <a:defRPr sz="1500"/>
            </a:lvl4pPr>
            <a:lvl5pPr>
              <a:defRPr sz="1500"/>
            </a:lvl5pPr>
          </a:lstStyle>
          <a:p>
            <a:pPr lvl="0"/>
            <a:r>
              <a:rPr lang="es-ES" dirty="0" smtClean="0"/>
              <a:t>HAGA CLIC PARA MODIFICAR EL ESTILO DE TEXTO DEL PATRÓN</a:t>
            </a:r>
          </a:p>
        </p:txBody>
      </p:sp>
      <p:sp>
        <p:nvSpPr>
          <p:cNvPr id="121" name="6 Marcador de texto"/>
          <p:cNvSpPr>
            <a:spLocks noGrp="1"/>
          </p:cNvSpPr>
          <p:nvPr>
            <p:ph type="body" sz="quarter" idx="17" hasCustomPrompt="1"/>
          </p:nvPr>
        </p:nvSpPr>
        <p:spPr>
          <a:xfrm>
            <a:off x="165874" y="6709733"/>
            <a:ext cx="10081430" cy="241446"/>
          </a:xfrm>
          <a:prstGeom prst="rect">
            <a:avLst/>
          </a:prstGeom>
          <a:ln>
            <a:noFill/>
          </a:ln>
        </p:spPr>
        <p:txBody>
          <a:bodyPr lIns="194924" tIns="97462" rIns="194924" bIns="97462" anchor="ctr"/>
          <a:lstStyle>
            <a:lvl1pPr marL="0" indent="0" algn="r">
              <a:buNone/>
              <a:defRPr sz="1300" b="1" baseline="0">
                <a:solidFill>
                  <a:schemeClr val="bg1"/>
                </a:solidFill>
                <a:effectLst/>
                <a:latin typeface="Constantia" pitchFamily="18" charset="0"/>
              </a:defRPr>
            </a:lvl1pPr>
            <a:lvl2pPr>
              <a:defRPr sz="1500"/>
            </a:lvl2pPr>
            <a:lvl3pPr>
              <a:defRPr sz="1500"/>
            </a:lvl3pPr>
            <a:lvl4pPr>
              <a:defRPr sz="1500"/>
            </a:lvl4pPr>
            <a:lvl5pPr>
              <a:defRPr sz="1500"/>
            </a:lvl5pPr>
          </a:lstStyle>
          <a:p>
            <a:pPr lvl="0"/>
            <a:r>
              <a:rPr lang="es-ES" dirty="0" smtClean="0"/>
              <a:t>Tema de presentación / Oficina Asesora de Planeación</a:t>
            </a:r>
          </a:p>
        </p:txBody>
      </p:sp>
      <p:grpSp>
        <p:nvGrpSpPr>
          <p:cNvPr id="28" name="27 Grupo"/>
          <p:cNvGrpSpPr/>
          <p:nvPr userDrawn="1"/>
        </p:nvGrpSpPr>
        <p:grpSpPr>
          <a:xfrm>
            <a:off x="8042617" y="396019"/>
            <a:ext cx="3801320" cy="320047"/>
            <a:chOff x="3445807" y="209699"/>
            <a:chExt cx="1812109" cy="176289"/>
          </a:xfrm>
        </p:grpSpPr>
        <p:pic>
          <p:nvPicPr>
            <p:cNvPr id="29" name="Picture 4" descr="C:\Users\EJVELASCOA\Pictures\OTROS\101 (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25" r="34739"/>
            <a:stretch/>
          </p:blipFill>
          <p:spPr bwMode="auto">
            <a:xfrm>
              <a:off x="3445807" y="226949"/>
              <a:ext cx="554856" cy="15554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0" name="Picture 5" descr="C:\Users\EJVELASCOA\Pictures\OTROS\Logo INPEC (AzulTrans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4829" y="209699"/>
              <a:ext cx="497716" cy="16052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1" name="Picture 4" descr="Presidencia de la RepÃºblica"/>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644553" y="214111"/>
              <a:ext cx="613363" cy="1718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94874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wipe(left)">
                                      <p:cBhvr>
                                        <p:cTn id="11" dur="500"/>
                                        <p:tgtEl>
                                          <p:spTgt spid="10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1">
                                            <p:txEl>
                                              <p:pRg st="0" end="0"/>
                                            </p:txEl>
                                          </p:spTgt>
                                        </p:tgtEl>
                                        <p:attrNameLst>
                                          <p:attrName>style.visibility</p:attrName>
                                        </p:attrNameLst>
                                      </p:cBhvr>
                                      <p:to>
                                        <p:strVal val="visible"/>
                                      </p:to>
                                    </p:set>
                                    <p:animEffect transition="in" filter="wipe(left)">
                                      <p:cBhvr>
                                        <p:cTn id="15" dur="500"/>
                                        <p:tgtEl>
                                          <p:spTgt spid="1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11" grpId="0" build="p">
        <p:tmplLst>
          <p:tmpl lvl="1">
            <p:tnLst>
              <p:par>
                <p:cTn presetID="22" presetClass="entr" presetSubtype="8"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wipe(left)">
                      <p:cBhvr>
                        <p:cTn dur="500"/>
                        <p:tgtEl>
                          <p:spTgt spid="111"/>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1222" y="1149123"/>
            <a:ext cx="9127331" cy="2444527"/>
          </a:xfrm>
          <a:prstGeom prst="rect">
            <a:avLst/>
          </a:prstGeom>
        </p:spPr>
        <p:txBody>
          <a:bodyPr anchor="b"/>
          <a:lstStyle>
            <a:lvl1pPr algn="ctr">
              <a:defRPr sz="5989"/>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1222" y="3687920"/>
            <a:ext cx="9127331" cy="1695240"/>
          </a:xfrm>
        </p:spPr>
        <p:txBody>
          <a:bodyPr/>
          <a:lstStyle>
            <a:lvl1pPr marL="0" indent="0" algn="ctr">
              <a:buNone/>
              <a:defRPr sz="2396"/>
            </a:lvl1pPr>
            <a:lvl2pPr marL="456377" indent="0" algn="ctr">
              <a:buNone/>
              <a:defRPr sz="1996"/>
            </a:lvl2pPr>
            <a:lvl3pPr marL="912754" indent="0" algn="ctr">
              <a:buNone/>
              <a:defRPr sz="1797"/>
            </a:lvl3pPr>
            <a:lvl4pPr marL="1369131" indent="0" algn="ctr">
              <a:buNone/>
              <a:defRPr sz="1597"/>
            </a:lvl4pPr>
            <a:lvl5pPr marL="1825508" indent="0" algn="ctr">
              <a:buNone/>
              <a:defRPr sz="1597"/>
            </a:lvl5pPr>
            <a:lvl6pPr marL="2281885" indent="0" algn="ctr">
              <a:buNone/>
              <a:defRPr sz="1597"/>
            </a:lvl6pPr>
            <a:lvl7pPr marL="2738262" indent="0" algn="ctr">
              <a:buNone/>
              <a:defRPr sz="1597"/>
            </a:lvl7pPr>
            <a:lvl8pPr marL="3194639" indent="0" algn="ctr">
              <a:buNone/>
              <a:defRPr sz="1597"/>
            </a:lvl8pPr>
            <a:lvl9pPr marL="3651016" indent="0" algn="ctr">
              <a:buNone/>
              <a:defRPr sz="1597"/>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pPr defTabSz="912754">
              <a:defRPr/>
            </a:pPr>
            <a:fld id="{2B0EB698-3153-4418-B36E-AB05C80E3060}" type="datetimeFigureOut">
              <a:rPr lang="es-CO" smtClean="0">
                <a:solidFill>
                  <a:prstClr val="black">
                    <a:tint val="75000"/>
                  </a:prstClr>
                </a:solidFill>
              </a:rPr>
              <a:pPr defTabSz="912754">
                <a:defRPr/>
              </a:pPr>
              <a:t>10/06/2019</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pPr defTabSz="912754">
              <a:defRPr/>
            </a:pPr>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defTabSz="912754">
              <a:defRPr/>
            </a:pPr>
            <a:fld id="{808F7353-89B6-4A4B-997B-FEFD6CA55E2F}" type="slidenum">
              <a:rPr lang="es-CO" smtClean="0">
                <a:solidFill>
                  <a:prstClr val="black">
                    <a:tint val="75000"/>
                  </a:prstClr>
                </a:solidFill>
              </a:rPr>
              <a:pPr defTabSz="912754">
                <a:defRPr/>
              </a:pPr>
              <a:t>‹Nº›</a:t>
            </a:fld>
            <a:endParaRPr lang="es-CO">
              <a:solidFill>
                <a:prstClr val="black">
                  <a:tint val="75000"/>
                </a:prstClr>
              </a:solidFill>
            </a:endParaRPr>
          </a:p>
        </p:txBody>
      </p:sp>
    </p:spTree>
    <p:extLst>
      <p:ext uri="{BB962C8B-B14F-4D97-AF65-F5344CB8AC3E}">
        <p14:creationId xmlns:p14="http://schemas.microsoft.com/office/powerpoint/2010/main" val="1424548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defTabSz="912754">
              <a:defRPr/>
            </a:pPr>
            <a:fld id="{2B0EB698-3153-4418-B36E-AB05C80E3060}" type="datetimeFigureOut">
              <a:rPr lang="es-CO" smtClean="0">
                <a:solidFill>
                  <a:prstClr val="black">
                    <a:tint val="75000"/>
                  </a:prstClr>
                </a:solidFill>
              </a:rPr>
              <a:pPr defTabSz="912754">
                <a:defRPr/>
              </a:pPr>
              <a:t>10/06/2019</a:t>
            </a:fld>
            <a:endParaRPr lang="es-CO">
              <a:solidFill>
                <a:prstClr val="black">
                  <a:tint val="75000"/>
                </a:prstClr>
              </a:solidFill>
            </a:endParaRPr>
          </a:p>
        </p:txBody>
      </p:sp>
      <p:sp>
        <p:nvSpPr>
          <p:cNvPr id="3" name="Marcador de pie de página 2"/>
          <p:cNvSpPr>
            <a:spLocks noGrp="1"/>
          </p:cNvSpPr>
          <p:nvPr>
            <p:ph type="ftr" sz="quarter" idx="11"/>
          </p:nvPr>
        </p:nvSpPr>
        <p:spPr/>
        <p:txBody>
          <a:bodyPr/>
          <a:lstStyle/>
          <a:p>
            <a:pPr defTabSz="912754">
              <a:defRPr/>
            </a:pPr>
            <a:endParaRPr lang="es-CO">
              <a:solidFill>
                <a:prstClr val="black">
                  <a:tint val="75000"/>
                </a:prstClr>
              </a:solidFill>
            </a:endParaRPr>
          </a:p>
        </p:txBody>
      </p:sp>
      <p:sp>
        <p:nvSpPr>
          <p:cNvPr id="4" name="Marcador de número de diapositiva 3"/>
          <p:cNvSpPr>
            <a:spLocks noGrp="1"/>
          </p:cNvSpPr>
          <p:nvPr>
            <p:ph type="sldNum" sz="quarter" idx="12"/>
          </p:nvPr>
        </p:nvSpPr>
        <p:spPr/>
        <p:txBody>
          <a:bodyPr/>
          <a:lstStyle/>
          <a:p>
            <a:pPr defTabSz="912754">
              <a:defRPr/>
            </a:pPr>
            <a:fld id="{808F7353-89B6-4A4B-997B-FEFD6CA55E2F}" type="slidenum">
              <a:rPr lang="es-CO" smtClean="0">
                <a:solidFill>
                  <a:prstClr val="black">
                    <a:tint val="75000"/>
                  </a:prstClr>
                </a:solidFill>
              </a:rPr>
              <a:pPr defTabSz="912754">
                <a:defRPr/>
              </a:pPr>
              <a:t>‹Nº›</a:t>
            </a:fld>
            <a:endParaRPr lang="es-CO">
              <a:solidFill>
                <a:prstClr val="black">
                  <a:tint val="75000"/>
                </a:prstClr>
              </a:solidFill>
            </a:endParaRPr>
          </a:p>
        </p:txBody>
      </p:sp>
    </p:spTree>
    <p:extLst>
      <p:ext uri="{BB962C8B-B14F-4D97-AF65-F5344CB8AC3E}">
        <p14:creationId xmlns:p14="http://schemas.microsoft.com/office/powerpoint/2010/main" val="8514465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IDO 2">
    <p:spTree>
      <p:nvGrpSpPr>
        <p:cNvPr id="1" name=""/>
        <p:cNvGrpSpPr/>
        <p:nvPr/>
      </p:nvGrpSpPr>
      <p:grpSpPr>
        <a:xfrm>
          <a:off x="0" y="0"/>
          <a:ext cx="0" cy="0"/>
          <a:chOff x="0" y="0"/>
          <a:chExt cx="0" cy="0"/>
        </a:xfrm>
      </p:grpSpPr>
      <p:sp>
        <p:nvSpPr>
          <p:cNvPr id="2" name="1 Rectángulo"/>
          <p:cNvSpPr/>
          <p:nvPr userDrawn="1"/>
        </p:nvSpPr>
        <p:spPr>
          <a:xfrm>
            <a:off x="104221" y="88593"/>
            <a:ext cx="11938747" cy="6874969"/>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pic>
        <p:nvPicPr>
          <p:cNvPr id="74" name="Picture 2" descr="C:\Users\EJVELASCOA\Pictures\OTROS\DD 253.png"/>
          <p:cNvPicPr>
            <a:picLocks noChangeAspect="1" noChangeArrowheads="1"/>
          </p:cNvPicPr>
          <p:nvPr userDrawn="1"/>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14069" y="1252694"/>
            <a:ext cx="5523261" cy="4780078"/>
          </a:xfrm>
          <a:prstGeom prst="rect">
            <a:avLst/>
          </a:prstGeom>
          <a:noFill/>
          <a:effectLst>
            <a:innerShdw blurRad="63500" dist="508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50" name="49 Rectángulo"/>
          <p:cNvSpPr/>
          <p:nvPr userDrawn="1"/>
        </p:nvSpPr>
        <p:spPr>
          <a:xfrm>
            <a:off x="63704" y="6682144"/>
            <a:ext cx="10239985"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1" name="50 Rectángulo"/>
          <p:cNvSpPr/>
          <p:nvPr userDrawn="1"/>
        </p:nvSpPr>
        <p:spPr>
          <a:xfrm>
            <a:off x="10353938" y="6682144"/>
            <a:ext cx="195440"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2" name="51 Rectángulo"/>
          <p:cNvSpPr/>
          <p:nvPr userDrawn="1"/>
        </p:nvSpPr>
        <p:spPr>
          <a:xfrm>
            <a:off x="10604328" y="668214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3" name="52 Rectángulo"/>
          <p:cNvSpPr/>
          <p:nvPr userDrawn="1"/>
        </p:nvSpPr>
        <p:spPr>
          <a:xfrm>
            <a:off x="10777088" y="6681526"/>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4" name="53 Rectángulo"/>
          <p:cNvSpPr/>
          <p:nvPr userDrawn="1"/>
        </p:nvSpPr>
        <p:spPr>
          <a:xfrm>
            <a:off x="10939079" y="668152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5" name="54 Rectángulo"/>
          <p:cNvSpPr/>
          <p:nvPr userDrawn="1"/>
        </p:nvSpPr>
        <p:spPr>
          <a:xfrm>
            <a:off x="11109001" y="6681522"/>
            <a:ext cx="976894" cy="282664"/>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6" name="3 Marcador de texto"/>
          <p:cNvSpPr>
            <a:spLocks noGrp="1"/>
          </p:cNvSpPr>
          <p:nvPr>
            <p:ph type="body" sz="half" idx="11" hasCustomPrompt="1"/>
          </p:nvPr>
        </p:nvSpPr>
        <p:spPr>
          <a:xfrm>
            <a:off x="11109001" y="6681519"/>
            <a:ext cx="976894" cy="281418"/>
          </a:xfrm>
          <a:prstGeom prst="rect">
            <a:avLst/>
          </a:prstGeom>
        </p:spPr>
        <p:txBody>
          <a:bodyPr lIns="194924" tIns="97462" rIns="194924" bIns="97462" anchor="ctr">
            <a:noAutofit/>
          </a:bodyPr>
          <a:lstStyle>
            <a:lvl1pPr marL="0" indent="0" algn="ctr">
              <a:buNone/>
              <a:defRPr sz="1300" b="1" baseline="0">
                <a:solidFill>
                  <a:schemeClr val="bg1"/>
                </a:solidFill>
                <a:effectLst>
                  <a:outerShdw blurRad="38100" dist="38100" dir="2700000" algn="tl">
                    <a:srgbClr val="000000">
                      <a:alpha val="43137"/>
                    </a:srgbClr>
                  </a:outerShdw>
                </a:effectLst>
                <a:latin typeface="Californian FB" pitchFamily="18" charset="0"/>
              </a:defRPr>
            </a:lvl1pPr>
            <a:lvl2pPr marL="548225" indent="0">
              <a:buNone/>
              <a:defRPr sz="1500"/>
            </a:lvl2pPr>
            <a:lvl3pPr marL="1096447" indent="0">
              <a:buNone/>
              <a:defRPr sz="1300"/>
            </a:lvl3pPr>
            <a:lvl4pPr marL="1644667" indent="0">
              <a:buNone/>
              <a:defRPr sz="1100"/>
            </a:lvl4pPr>
            <a:lvl5pPr marL="2192890" indent="0">
              <a:buNone/>
              <a:defRPr sz="1100"/>
            </a:lvl5pPr>
            <a:lvl6pPr marL="2741115" indent="0">
              <a:buNone/>
              <a:defRPr sz="1100"/>
            </a:lvl6pPr>
            <a:lvl7pPr marL="3289337" indent="0">
              <a:buNone/>
              <a:defRPr sz="1100"/>
            </a:lvl7pPr>
            <a:lvl8pPr marL="3837557" indent="0">
              <a:buNone/>
              <a:defRPr sz="1100"/>
            </a:lvl8pPr>
            <a:lvl9pPr marL="4385782" indent="0">
              <a:buNone/>
              <a:defRPr sz="1100"/>
            </a:lvl9pPr>
          </a:lstStyle>
          <a:p>
            <a:pPr lvl="0"/>
            <a:r>
              <a:rPr lang="es-ES" dirty="0" smtClean="0"/>
              <a:t>1</a:t>
            </a:r>
          </a:p>
        </p:txBody>
      </p:sp>
      <p:sp>
        <p:nvSpPr>
          <p:cNvPr id="67" name="66 Rectángulo"/>
          <p:cNvSpPr/>
          <p:nvPr userDrawn="1"/>
        </p:nvSpPr>
        <p:spPr>
          <a:xfrm>
            <a:off x="109834" y="610580"/>
            <a:ext cx="7273146" cy="37247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68" name="67 Rectángulo"/>
          <p:cNvSpPr/>
          <p:nvPr userDrawn="1"/>
        </p:nvSpPr>
        <p:spPr>
          <a:xfrm>
            <a:off x="207259" y="457563"/>
            <a:ext cx="7337980" cy="443636"/>
          </a:xfrm>
          <a:prstGeom prst="rect">
            <a:avLst/>
          </a:prstGeom>
          <a:solidFill>
            <a:srgbClr val="00435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69" name="68 CuadroTexto"/>
          <p:cNvSpPr txBox="1"/>
          <p:nvPr userDrawn="1"/>
        </p:nvSpPr>
        <p:spPr>
          <a:xfrm>
            <a:off x="405739" y="402051"/>
            <a:ext cx="1921317" cy="596937"/>
          </a:xfrm>
          <a:prstGeom prst="rect">
            <a:avLst/>
          </a:prstGeom>
          <a:noFill/>
        </p:spPr>
        <p:txBody>
          <a:bodyPr wrap="none" lIns="194924" tIns="97462" rIns="194924" bIns="97462" rtlCol="0">
            <a:spAutoFit/>
          </a:bodyPr>
          <a:lstStyle/>
          <a:p>
            <a:r>
              <a:rPr lang="es-CO" sz="2600" b="1" dirty="0" smtClean="0">
                <a:ln>
                  <a:noFill/>
                </a:ln>
                <a:solidFill>
                  <a:schemeClr val="bg1"/>
                </a:solidFill>
                <a:effectLst/>
                <a:latin typeface="Californian FB" pitchFamily="18" charset="0"/>
                <a:cs typeface="Aparajita" pitchFamily="34" charset="0"/>
              </a:rPr>
              <a:t>Contenido</a:t>
            </a:r>
            <a:endParaRPr lang="es-CO" sz="2600" b="1" dirty="0">
              <a:ln>
                <a:noFill/>
              </a:ln>
              <a:solidFill>
                <a:schemeClr val="bg1"/>
              </a:solidFill>
              <a:effectLst/>
              <a:latin typeface="Californian FB" pitchFamily="18" charset="0"/>
              <a:cs typeface="Aparajita" pitchFamily="34" charset="0"/>
            </a:endParaRPr>
          </a:p>
        </p:txBody>
      </p:sp>
      <p:grpSp>
        <p:nvGrpSpPr>
          <p:cNvPr id="11" name="10 Grupo"/>
          <p:cNvGrpSpPr/>
          <p:nvPr userDrawn="1"/>
        </p:nvGrpSpPr>
        <p:grpSpPr>
          <a:xfrm>
            <a:off x="1300170" y="2808618"/>
            <a:ext cx="9165780" cy="719902"/>
            <a:chOff x="178532" y="739529"/>
            <a:chExt cx="4610038" cy="484632"/>
          </a:xfrm>
        </p:grpSpPr>
        <p:sp>
          <p:nvSpPr>
            <p:cNvPr id="5" name="4 Rectángulo"/>
            <p:cNvSpPr/>
            <p:nvPr userDrawn="1"/>
          </p:nvSpPr>
          <p:spPr>
            <a:xfrm>
              <a:off x="178533" y="739529"/>
              <a:ext cx="4610037" cy="48463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8" name="7 Grupo"/>
            <p:cNvGrpSpPr/>
            <p:nvPr userDrawn="1"/>
          </p:nvGrpSpPr>
          <p:grpSpPr>
            <a:xfrm>
              <a:off x="1239908" y="739529"/>
              <a:ext cx="489205" cy="484632"/>
              <a:chOff x="1965404" y="1582901"/>
              <a:chExt cx="489205" cy="484632"/>
            </a:xfrm>
          </p:grpSpPr>
          <p:sp>
            <p:nvSpPr>
              <p:cNvPr id="60" name="59 Pentágono"/>
              <p:cNvSpPr/>
              <p:nvPr userDrawn="1"/>
            </p:nvSpPr>
            <p:spPr>
              <a:xfrm>
                <a:off x="1965405" y="1582901"/>
                <a:ext cx="489204" cy="484632"/>
              </a:xfrm>
              <a:prstGeom prst="homePlate">
                <a:avLst>
                  <a:gd name="adj" fmla="val 34277"/>
                </a:avLst>
              </a:prstGeom>
              <a:solidFill>
                <a:schemeClr val="accent5"/>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60 Pentágono"/>
              <p:cNvSpPr/>
              <p:nvPr userDrawn="1"/>
            </p:nvSpPr>
            <p:spPr>
              <a:xfrm>
                <a:off x="1965404" y="1582901"/>
                <a:ext cx="356309" cy="484632"/>
              </a:xfrm>
              <a:prstGeom prst="homePlate">
                <a:avLst>
                  <a:gd name="adj" fmla="val 47628"/>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3 Pentágono"/>
            <p:cNvSpPr/>
            <p:nvPr userDrawn="1"/>
          </p:nvSpPr>
          <p:spPr>
            <a:xfrm>
              <a:off x="178532" y="739529"/>
              <a:ext cx="1304854" cy="484632"/>
            </a:xfrm>
            <a:prstGeom prst="homePlate">
              <a:avLst>
                <a:gd name="adj" fmla="val 34277"/>
              </a:avLst>
            </a:prstGeom>
            <a:solidFill>
              <a:schemeClr val="accent5"/>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0" name="9 Grupo"/>
          <p:cNvGrpSpPr/>
          <p:nvPr userDrawn="1"/>
        </p:nvGrpSpPr>
        <p:grpSpPr>
          <a:xfrm>
            <a:off x="1300164" y="3894162"/>
            <a:ext cx="9165778" cy="719902"/>
            <a:chOff x="178532" y="1368177"/>
            <a:chExt cx="4610037" cy="484632"/>
          </a:xfrm>
        </p:grpSpPr>
        <p:sp>
          <p:nvSpPr>
            <p:cNvPr id="65" name="64 Rectángulo"/>
            <p:cNvSpPr/>
            <p:nvPr userDrawn="1"/>
          </p:nvSpPr>
          <p:spPr>
            <a:xfrm>
              <a:off x="178533" y="1368177"/>
              <a:ext cx="4610036" cy="48463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6" name="65 Grupo"/>
            <p:cNvGrpSpPr/>
            <p:nvPr userDrawn="1"/>
          </p:nvGrpSpPr>
          <p:grpSpPr>
            <a:xfrm>
              <a:off x="1239908" y="1368177"/>
              <a:ext cx="489205" cy="484632"/>
              <a:chOff x="1965404" y="1582901"/>
              <a:chExt cx="489205" cy="484632"/>
            </a:xfrm>
          </p:grpSpPr>
          <p:sp>
            <p:nvSpPr>
              <p:cNvPr id="70" name="69 Pentágono"/>
              <p:cNvSpPr/>
              <p:nvPr userDrawn="1"/>
            </p:nvSpPr>
            <p:spPr>
              <a:xfrm>
                <a:off x="1965405" y="1582901"/>
                <a:ext cx="489204" cy="484632"/>
              </a:xfrm>
              <a:prstGeom prst="homePlate">
                <a:avLst>
                  <a:gd name="adj" fmla="val 34277"/>
                </a:avLst>
              </a:prstGeom>
              <a:solidFill>
                <a:schemeClr val="accent6"/>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1" name="70 Pentágono"/>
              <p:cNvSpPr/>
              <p:nvPr userDrawn="1"/>
            </p:nvSpPr>
            <p:spPr>
              <a:xfrm>
                <a:off x="1965404" y="1582901"/>
                <a:ext cx="356309" cy="484632"/>
              </a:xfrm>
              <a:prstGeom prst="homePlate">
                <a:avLst>
                  <a:gd name="adj" fmla="val 47628"/>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72" name="71 Pentágono"/>
            <p:cNvSpPr/>
            <p:nvPr userDrawn="1"/>
          </p:nvSpPr>
          <p:spPr>
            <a:xfrm>
              <a:off x="178532" y="1368177"/>
              <a:ext cx="1304853" cy="484632"/>
            </a:xfrm>
            <a:prstGeom prst="homePlate">
              <a:avLst>
                <a:gd name="adj" fmla="val 34277"/>
              </a:avLst>
            </a:prstGeom>
            <a:solidFill>
              <a:schemeClr val="accent6"/>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05" name="104 Rectángulo"/>
          <p:cNvSpPr/>
          <p:nvPr userDrawn="1"/>
        </p:nvSpPr>
        <p:spPr>
          <a:xfrm>
            <a:off x="2271957" y="2627525"/>
            <a:ext cx="951500" cy="981658"/>
          </a:xfrm>
          <a:prstGeom prst="rect">
            <a:avLst/>
          </a:prstGeom>
          <a:noFill/>
        </p:spPr>
        <p:txBody>
          <a:bodyPr wrap="none" lIns="194924" tIns="97462" rIns="194924" bIns="97462" anchor="ctr">
            <a:spAutoFit/>
          </a:bodyPr>
          <a:lstStyle/>
          <a:p>
            <a:pPr algn="ctr"/>
            <a:r>
              <a:rPr lang="es-ES" sz="5100" b="0" cap="none" spc="0" dirty="0" smtClean="0">
                <a:ln w="18415" cmpd="sng">
                  <a:noFill/>
                  <a:prstDash val="solid"/>
                </a:ln>
                <a:solidFill>
                  <a:schemeClr val="bg1"/>
                </a:solidFill>
                <a:effectLst>
                  <a:outerShdw blurRad="38100" dist="38100" dir="2700000" algn="tl">
                    <a:srgbClr val="000000">
                      <a:alpha val="43137"/>
                    </a:srgbClr>
                  </a:outerShdw>
                </a:effectLst>
                <a:latin typeface="Constantia" pitchFamily="18" charset="0"/>
              </a:rPr>
              <a:t>01</a:t>
            </a:r>
            <a:endParaRPr lang="es-ES" sz="5100" b="0" cap="none" spc="0" dirty="0">
              <a:ln w="18415" cmpd="sng">
                <a:noFill/>
                <a:prstDash val="solid"/>
              </a:ln>
              <a:solidFill>
                <a:schemeClr val="bg1"/>
              </a:solidFill>
              <a:effectLst>
                <a:outerShdw blurRad="38100" dist="38100" dir="2700000" algn="tl">
                  <a:srgbClr val="000000">
                    <a:alpha val="43137"/>
                  </a:srgbClr>
                </a:outerShdw>
              </a:effectLst>
              <a:latin typeface="Constantia" pitchFamily="18" charset="0"/>
            </a:endParaRPr>
          </a:p>
        </p:txBody>
      </p:sp>
      <p:sp>
        <p:nvSpPr>
          <p:cNvPr id="106" name="105 Rectángulo"/>
          <p:cNvSpPr/>
          <p:nvPr userDrawn="1"/>
        </p:nvSpPr>
        <p:spPr>
          <a:xfrm>
            <a:off x="2230991" y="3693193"/>
            <a:ext cx="1054156" cy="981658"/>
          </a:xfrm>
          <a:prstGeom prst="rect">
            <a:avLst/>
          </a:prstGeom>
          <a:noFill/>
        </p:spPr>
        <p:txBody>
          <a:bodyPr wrap="none" lIns="194924" tIns="97462" rIns="194924" bIns="97462" anchor="ctr">
            <a:spAutoFit/>
          </a:bodyPr>
          <a:lstStyle/>
          <a:p>
            <a:pPr algn="ctr"/>
            <a:r>
              <a:rPr lang="es-ES" sz="5100" b="0" cap="none" spc="0" dirty="0" smtClean="0">
                <a:ln w="18415" cmpd="sng">
                  <a:noFill/>
                  <a:prstDash val="solid"/>
                </a:ln>
                <a:solidFill>
                  <a:srgbClr val="00435A"/>
                </a:solidFill>
                <a:effectLst>
                  <a:outerShdw blurRad="38100" dist="38100" dir="2700000" algn="tl">
                    <a:srgbClr val="000000">
                      <a:alpha val="43137"/>
                    </a:srgbClr>
                  </a:outerShdw>
                </a:effectLst>
                <a:latin typeface="Constantia" pitchFamily="18" charset="0"/>
              </a:rPr>
              <a:t>02</a:t>
            </a:r>
            <a:endParaRPr lang="es-ES" sz="5100" b="0" cap="none" spc="0" dirty="0">
              <a:ln w="18415" cmpd="sng">
                <a:noFill/>
                <a:prstDash val="solid"/>
              </a:ln>
              <a:solidFill>
                <a:srgbClr val="00435A"/>
              </a:solidFill>
              <a:effectLst>
                <a:outerShdw blurRad="38100" dist="38100" dir="2700000" algn="tl">
                  <a:srgbClr val="000000">
                    <a:alpha val="43137"/>
                  </a:srgbClr>
                </a:outerShdw>
              </a:effectLst>
              <a:latin typeface="Constantia" pitchFamily="18" charset="0"/>
            </a:endParaRPr>
          </a:p>
        </p:txBody>
      </p:sp>
      <p:sp>
        <p:nvSpPr>
          <p:cNvPr id="111" name="6 Marcador de texto"/>
          <p:cNvSpPr>
            <a:spLocks noGrp="1"/>
          </p:cNvSpPr>
          <p:nvPr>
            <p:ph type="body" sz="quarter" idx="12" hasCustomPrompt="1"/>
          </p:nvPr>
        </p:nvSpPr>
        <p:spPr>
          <a:xfrm>
            <a:off x="4283890" y="2858149"/>
            <a:ext cx="6014637" cy="622134"/>
          </a:xfrm>
          <a:prstGeom prst="rect">
            <a:avLst/>
          </a:prstGeom>
        </p:spPr>
        <p:txBody>
          <a:bodyPr lIns="194924" tIns="97462" rIns="194924" bIns="97462" anchor="ctr"/>
          <a:lstStyle>
            <a:lvl1pPr marL="0" indent="0">
              <a:buNone/>
              <a:defRPr sz="2100" b="1">
                <a:solidFill>
                  <a:srgbClr val="00435A"/>
                </a:solidFill>
                <a:effectLst/>
              </a:defRPr>
            </a:lvl1pPr>
            <a:lvl2pPr>
              <a:defRPr sz="1500"/>
            </a:lvl2pPr>
            <a:lvl3pPr>
              <a:defRPr sz="1500"/>
            </a:lvl3pPr>
            <a:lvl4pPr>
              <a:defRPr sz="1500"/>
            </a:lvl4pPr>
            <a:lvl5pPr>
              <a:defRPr sz="1500"/>
            </a:lvl5pPr>
          </a:lstStyle>
          <a:p>
            <a:pPr lvl="0"/>
            <a:r>
              <a:rPr lang="es-ES" dirty="0" smtClean="0"/>
              <a:t>HAGA CLIC PARA MODIFICAR EL ESTILO DE TEXTO DEL PATRÓN</a:t>
            </a:r>
          </a:p>
        </p:txBody>
      </p:sp>
      <p:sp>
        <p:nvSpPr>
          <p:cNvPr id="112" name="6 Marcador de texto"/>
          <p:cNvSpPr>
            <a:spLocks noGrp="1"/>
          </p:cNvSpPr>
          <p:nvPr>
            <p:ph type="body" sz="quarter" idx="13" hasCustomPrompt="1"/>
          </p:nvPr>
        </p:nvSpPr>
        <p:spPr>
          <a:xfrm>
            <a:off x="4278104" y="3945923"/>
            <a:ext cx="6014637" cy="622134"/>
          </a:xfrm>
          <a:prstGeom prst="rect">
            <a:avLst/>
          </a:prstGeom>
        </p:spPr>
        <p:txBody>
          <a:bodyPr lIns="194924" tIns="97462" rIns="194924" bIns="97462" anchor="ctr"/>
          <a:lstStyle>
            <a:lvl1pPr marL="0" indent="0">
              <a:buNone/>
              <a:defRPr sz="2100" b="1">
                <a:solidFill>
                  <a:srgbClr val="00435A"/>
                </a:solidFill>
                <a:effectLst/>
              </a:defRPr>
            </a:lvl1pPr>
            <a:lvl2pPr>
              <a:defRPr sz="1500"/>
            </a:lvl2pPr>
            <a:lvl3pPr>
              <a:defRPr sz="1500"/>
            </a:lvl3pPr>
            <a:lvl4pPr>
              <a:defRPr sz="1500"/>
            </a:lvl4pPr>
            <a:lvl5pPr>
              <a:defRPr sz="1500"/>
            </a:lvl5pPr>
          </a:lstStyle>
          <a:p>
            <a:pPr lvl="0"/>
            <a:r>
              <a:rPr lang="es-ES" dirty="0" smtClean="0"/>
              <a:t>HAGA CLIC PARA MODIFICAR EL ESTILO DE TEXTO DEL PATRÓN</a:t>
            </a:r>
          </a:p>
        </p:txBody>
      </p:sp>
      <p:sp>
        <p:nvSpPr>
          <p:cNvPr id="121" name="6 Marcador de texto"/>
          <p:cNvSpPr>
            <a:spLocks noGrp="1"/>
          </p:cNvSpPr>
          <p:nvPr>
            <p:ph type="body" sz="quarter" idx="17" hasCustomPrompt="1"/>
          </p:nvPr>
        </p:nvSpPr>
        <p:spPr>
          <a:xfrm>
            <a:off x="165874" y="6709733"/>
            <a:ext cx="10081430" cy="241446"/>
          </a:xfrm>
          <a:prstGeom prst="rect">
            <a:avLst/>
          </a:prstGeom>
          <a:ln>
            <a:noFill/>
          </a:ln>
        </p:spPr>
        <p:txBody>
          <a:bodyPr lIns="194924" tIns="97462" rIns="194924" bIns="97462" anchor="ctr"/>
          <a:lstStyle>
            <a:lvl1pPr marL="0" indent="0" algn="r">
              <a:buNone/>
              <a:defRPr sz="1300" b="1" baseline="0">
                <a:solidFill>
                  <a:schemeClr val="bg1"/>
                </a:solidFill>
                <a:effectLst/>
                <a:latin typeface="Constantia" pitchFamily="18" charset="0"/>
              </a:defRPr>
            </a:lvl1pPr>
            <a:lvl2pPr>
              <a:defRPr sz="1500"/>
            </a:lvl2pPr>
            <a:lvl3pPr>
              <a:defRPr sz="1500"/>
            </a:lvl3pPr>
            <a:lvl4pPr>
              <a:defRPr sz="1500"/>
            </a:lvl4pPr>
            <a:lvl5pPr>
              <a:defRPr sz="1500"/>
            </a:lvl5pPr>
          </a:lstStyle>
          <a:p>
            <a:pPr lvl="0"/>
            <a:r>
              <a:rPr lang="es-ES" dirty="0" smtClean="0"/>
              <a:t>Tema de presentación / Oficina Asesora de Planeación</a:t>
            </a:r>
          </a:p>
        </p:txBody>
      </p:sp>
      <p:sp>
        <p:nvSpPr>
          <p:cNvPr id="59" name="58 Triángulo rectángulo"/>
          <p:cNvSpPr/>
          <p:nvPr userDrawn="1"/>
        </p:nvSpPr>
        <p:spPr>
          <a:xfrm rot="10800000">
            <a:off x="9937946" y="123659"/>
            <a:ext cx="2060491" cy="1783241"/>
          </a:xfrm>
          <a:prstGeom prst="rtTriangle">
            <a:avLst/>
          </a:prstGeom>
          <a:solidFill>
            <a:schemeClr val="accent5">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62" name="61 Triángulo rectángulo"/>
          <p:cNvSpPr/>
          <p:nvPr userDrawn="1"/>
        </p:nvSpPr>
        <p:spPr>
          <a:xfrm rot="10800000">
            <a:off x="8272035" y="123655"/>
            <a:ext cx="3726402" cy="1177173"/>
          </a:xfrm>
          <a:prstGeom prst="rtTriangle">
            <a:avLst/>
          </a:prstGeom>
          <a:solidFill>
            <a:schemeClr val="accent5">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grpSp>
        <p:nvGrpSpPr>
          <p:cNvPr id="36" name="35 Grupo"/>
          <p:cNvGrpSpPr/>
          <p:nvPr userDrawn="1"/>
        </p:nvGrpSpPr>
        <p:grpSpPr>
          <a:xfrm>
            <a:off x="8042617" y="396019"/>
            <a:ext cx="3801320" cy="320047"/>
            <a:chOff x="3445807" y="209699"/>
            <a:chExt cx="1812109" cy="176289"/>
          </a:xfrm>
        </p:grpSpPr>
        <p:pic>
          <p:nvPicPr>
            <p:cNvPr id="37" name="Picture 4" descr="C:\Users\EJVELASCOA\Pictures\OTROS\101 (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25" r="34739"/>
            <a:stretch/>
          </p:blipFill>
          <p:spPr bwMode="auto">
            <a:xfrm>
              <a:off x="3445807" y="226949"/>
              <a:ext cx="554856" cy="15554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8" name="Picture 5" descr="C:\Users\EJVELASCOA\Pictures\OTROS\Logo INPEC (AzulTrans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4829" y="209699"/>
              <a:ext cx="497716" cy="16052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9" name="Picture 4" descr="Presidencia de la RepÃºblica"/>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644553" y="214111"/>
              <a:ext cx="613363" cy="1718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27601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wipe(left)">
                                      <p:cBhvr>
                                        <p:cTn id="13" dur="500"/>
                                        <p:tgtEl>
                                          <p:spTgt spid="10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wipe(left)">
                                      <p:cBhvr>
                                        <p:cTn id="16" dur="500"/>
                                        <p:tgtEl>
                                          <p:spTgt spid="10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1">
                                            <p:txEl>
                                              <p:pRg st="0" end="0"/>
                                            </p:txEl>
                                          </p:spTgt>
                                        </p:tgtEl>
                                        <p:attrNameLst>
                                          <p:attrName>style.visibility</p:attrName>
                                        </p:attrNameLst>
                                      </p:cBhvr>
                                      <p:to>
                                        <p:strVal val="visible"/>
                                      </p:to>
                                    </p:set>
                                    <p:animEffect transition="in" filter="wipe(left)">
                                      <p:cBhvr>
                                        <p:cTn id="19" dur="500"/>
                                        <p:tgtEl>
                                          <p:spTgt spid="111">
                                            <p:txEl>
                                              <p:pRg st="0" end="0"/>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2">
                                            <p:txEl>
                                              <p:pRg st="0" end="0"/>
                                            </p:txEl>
                                          </p:spTgt>
                                        </p:tgtEl>
                                        <p:attrNameLst>
                                          <p:attrName>style.visibility</p:attrName>
                                        </p:attrNameLst>
                                      </p:cBhvr>
                                      <p:to>
                                        <p:strVal val="visible"/>
                                      </p:to>
                                    </p:set>
                                    <p:animEffect transition="in" filter="wipe(left)">
                                      <p:cBhvr>
                                        <p:cTn id="22" dur="500"/>
                                        <p:tgtEl>
                                          <p:spTgt spid="1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P spid="111" grpId="0" build="p">
        <p:tmplLst>
          <p:tmpl lvl="1">
            <p:tnLst>
              <p:par>
                <p:cTn presetID="22" presetClass="entr" presetSubtype="8" fill="hold" nodeType="with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wipe(left)">
                      <p:cBhvr>
                        <p:cTn dur="500"/>
                        <p:tgtEl>
                          <p:spTgt spid="111"/>
                        </p:tgtEl>
                      </p:cBhvr>
                    </p:animEffect>
                  </p:childTnLst>
                </p:cTn>
              </p:par>
            </p:tnLst>
          </p:tmpl>
        </p:tmplLst>
      </p:bldP>
      <p:bldP spid="112" grpId="0" build="p">
        <p:tmplLst>
          <p:tmpl lvl="1">
            <p:tnLst>
              <p:par>
                <p:cTn presetID="22" presetClass="entr" presetSubtype="8" fill="hold" nodeType="with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wipe(left)">
                      <p:cBhvr>
                        <p:cTn dur="500"/>
                        <p:tgtEl>
                          <p:spTgt spid="112"/>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IDO 3">
    <p:spTree>
      <p:nvGrpSpPr>
        <p:cNvPr id="1" name=""/>
        <p:cNvGrpSpPr/>
        <p:nvPr/>
      </p:nvGrpSpPr>
      <p:grpSpPr>
        <a:xfrm>
          <a:off x="0" y="0"/>
          <a:ext cx="0" cy="0"/>
          <a:chOff x="0" y="0"/>
          <a:chExt cx="0" cy="0"/>
        </a:xfrm>
      </p:grpSpPr>
      <p:sp>
        <p:nvSpPr>
          <p:cNvPr id="2" name="1 Rectángulo"/>
          <p:cNvSpPr/>
          <p:nvPr userDrawn="1"/>
        </p:nvSpPr>
        <p:spPr>
          <a:xfrm>
            <a:off x="104221" y="88593"/>
            <a:ext cx="11938747" cy="6874969"/>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pic>
        <p:nvPicPr>
          <p:cNvPr id="74" name="Picture 2" descr="C:\Users\EJVELASCOA\Pictures\OTROS\DD 253.png"/>
          <p:cNvPicPr>
            <a:picLocks noChangeAspect="1" noChangeArrowheads="1"/>
          </p:cNvPicPr>
          <p:nvPr userDrawn="1"/>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14069" y="1252694"/>
            <a:ext cx="5523261" cy="4780078"/>
          </a:xfrm>
          <a:prstGeom prst="rect">
            <a:avLst/>
          </a:prstGeom>
          <a:noFill/>
          <a:effectLst>
            <a:innerShdw blurRad="63500" dist="508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50" name="49 Rectángulo"/>
          <p:cNvSpPr/>
          <p:nvPr userDrawn="1"/>
        </p:nvSpPr>
        <p:spPr>
          <a:xfrm>
            <a:off x="63704" y="6682144"/>
            <a:ext cx="10239985"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1" name="50 Rectángulo"/>
          <p:cNvSpPr/>
          <p:nvPr userDrawn="1"/>
        </p:nvSpPr>
        <p:spPr>
          <a:xfrm>
            <a:off x="10353938" y="6682144"/>
            <a:ext cx="195440"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2" name="51 Rectángulo"/>
          <p:cNvSpPr/>
          <p:nvPr userDrawn="1"/>
        </p:nvSpPr>
        <p:spPr>
          <a:xfrm>
            <a:off x="10604328" y="668214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3" name="52 Rectángulo"/>
          <p:cNvSpPr/>
          <p:nvPr userDrawn="1"/>
        </p:nvSpPr>
        <p:spPr>
          <a:xfrm>
            <a:off x="10777088" y="6681526"/>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4" name="53 Rectángulo"/>
          <p:cNvSpPr/>
          <p:nvPr userDrawn="1"/>
        </p:nvSpPr>
        <p:spPr>
          <a:xfrm>
            <a:off x="10939079" y="668152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5" name="54 Rectángulo"/>
          <p:cNvSpPr/>
          <p:nvPr userDrawn="1"/>
        </p:nvSpPr>
        <p:spPr>
          <a:xfrm>
            <a:off x="11109001" y="6681522"/>
            <a:ext cx="976894" cy="282664"/>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6" name="3 Marcador de texto"/>
          <p:cNvSpPr>
            <a:spLocks noGrp="1"/>
          </p:cNvSpPr>
          <p:nvPr>
            <p:ph type="body" sz="half" idx="11" hasCustomPrompt="1"/>
          </p:nvPr>
        </p:nvSpPr>
        <p:spPr>
          <a:xfrm>
            <a:off x="11109001" y="6681519"/>
            <a:ext cx="976894" cy="281418"/>
          </a:xfrm>
          <a:prstGeom prst="rect">
            <a:avLst/>
          </a:prstGeom>
        </p:spPr>
        <p:txBody>
          <a:bodyPr lIns="194924" tIns="97462" rIns="194924" bIns="97462" anchor="ctr">
            <a:noAutofit/>
          </a:bodyPr>
          <a:lstStyle>
            <a:lvl1pPr marL="0" indent="0" algn="ctr">
              <a:buNone/>
              <a:defRPr sz="1300" b="1" baseline="0">
                <a:solidFill>
                  <a:schemeClr val="bg1"/>
                </a:solidFill>
                <a:effectLst>
                  <a:outerShdw blurRad="38100" dist="38100" dir="2700000" algn="tl">
                    <a:srgbClr val="000000">
                      <a:alpha val="43137"/>
                    </a:srgbClr>
                  </a:outerShdw>
                </a:effectLst>
                <a:latin typeface="Californian FB" pitchFamily="18" charset="0"/>
              </a:defRPr>
            </a:lvl1pPr>
            <a:lvl2pPr marL="548225" indent="0">
              <a:buNone/>
              <a:defRPr sz="1500"/>
            </a:lvl2pPr>
            <a:lvl3pPr marL="1096447" indent="0">
              <a:buNone/>
              <a:defRPr sz="1300"/>
            </a:lvl3pPr>
            <a:lvl4pPr marL="1644667" indent="0">
              <a:buNone/>
              <a:defRPr sz="1100"/>
            </a:lvl4pPr>
            <a:lvl5pPr marL="2192890" indent="0">
              <a:buNone/>
              <a:defRPr sz="1100"/>
            </a:lvl5pPr>
            <a:lvl6pPr marL="2741115" indent="0">
              <a:buNone/>
              <a:defRPr sz="1100"/>
            </a:lvl6pPr>
            <a:lvl7pPr marL="3289337" indent="0">
              <a:buNone/>
              <a:defRPr sz="1100"/>
            </a:lvl7pPr>
            <a:lvl8pPr marL="3837557" indent="0">
              <a:buNone/>
              <a:defRPr sz="1100"/>
            </a:lvl8pPr>
            <a:lvl9pPr marL="4385782" indent="0">
              <a:buNone/>
              <a:defRPr sz="1100"/>
            </a:lvl9pPr>
          </a:lstStyle>
          <a:p>
            <a:pPr lvl="0"/>
            <a:r>
              <a:rPr lang="es-ES" dirty="0" smtClean="0"/>
              <a:t>1</a:t>
            </a:r>
          </a:p>
        </p:txBody>
      </p:sp>
      <p:sp>
        <p:nvSpPr>
          <p:cNvPr id="67" name="66 Rectángulo"/>
          <p:cNvSpPr/>
          <p:nvPr userDrawn="1"/>
        </p:nvSpPr>
        <p:spPr>
          <a:xfrm>
            <a:off x="109834" y="610580"/>
            <a:ext cx="7273146" cy="37247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68" name="67 Rectángulo"/>
          <p:cNvSpPr/>
          <p:nvPr userDrawn="1"/>
        </p:nvSpPr>
        <p:spPr>
          <a:xfrm>
            <a:off x="207259" y="457563"/>
            <a:ext cx="7337980" cy="443636"/>
          </a:xfrm>
          <a:prstGeom prst="rect">
            <a:avLst/>
          </a:prstGeom>
          <a:solidFill>
            <a:srgbClr val="00435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69" name="68 CuadroTexto"/>
          <p:cNvSpPr txBox="1"/>
          <p:nvPr userDrawn="1"/>
        </p:nvSpPr>
        <p:spPr>
          <a:xfrm>
            <a:off x="405739" y="402051"/>
            <a:ext cx="1921317" cy="596937"/>
          </a:xfrm>
          <a:prstGeom prst="rect">
            <a:avLst/>
          </a:prstGeom>
          <a:noFill/>
        </p:spPr>
        <p:txBody>
          <a:bodyPr wrap="none" lIns="194924" tIns="97462" rIns="194924" bIns="97462" rtlCol="0">
            <a:spAutoFit/>
          </a:bodyPr>
          <a:lstStyle/>
          <a:p>
            <a:r>
              <a:rPr lang="es-CO" sz="2600" b="1" dirty="0" smtClean="0">
                <a:ln>
                  <a:noFill/>
                </a:ln>
                <a:solidFill>
                  <a:schemeClr val="bg1"/>
                </a:solidFill>
                <a:effectLst/>
                <a:latin typeface="Californian FB" pitchFamily="18" charset="0"/>
                <a:cs typeface="Aparajita" pitchFamily="34" charset="0"/>
              </a:rPr>
              <a:t>Contenido</a:t>
            </a:r>
            <a:endParaRPr lang="es-CO" sz="2600" b="1" dirty="0">
              <a:ln>
                <a:noFill/>
              </a:ln>
              <a:solidFill>
                <a:schemeClr val="bg1"/>
              </a:solidFill>
              <a:effectLst/>
              <a:latin typeface="Californian FB" pitchFamily="18" charset="0"/>
              <a:cs typeface="Aparajita" pitchFamily="34" charset="0"/>
            </a:endParaRPr>
          </a:p>
        </p:txBody>
      </p:sp>
      <p:grpSp>
        <p:nvGrpSpPr>
          <p:cNvPr id="11" name="10 Grupo"/>
          <p:cNvGrpSpPr/>
          <p:nvPr userDrawn="1"/>
        </p:nvGrpSpPr>
        <p:grpSpPr>
          <a:xfrm>
            <a:off x="1300170" y="2246905"/>
            <a:ext cx="9165780" cy="719902"/>
            <a:chOff x="178532" y="739529"/>
            <a:chExt cx="4610038" cy="484632"/>
          </a:xfrm>
        </p:grpSpPr>
        <p:sp>
          <p:nvSpPr>
            <p:cNvPr id="5" name="4 Rectángulo"/>
            <p:cNvSpPr/>
            <p:nvPr userDrawn="1"/>
          </p:nvSpPr>
          <p:spPr>
            <a:xfrm>
              <a:off x="178533" y="739529"/>
              <a:ext cx="4610037" cy="48463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8" name="7 Grupo"/>
            <p:cNvGrpSpPr/>
            <p:nvPr userDrawn="1"/>
          </p:nvGrpSpPr>
          <p:grpSpPr>
            <a:xfrm>
              <a:off x="1239908" y="739529"/>
              <a:ext cx="489205" cy="484632"/>
              <a:chOff x="1965404" y="1582901"/>
              <a:chExt cx="489205" cy="484632"/>
            </a:xfrm>
          </p:grpSpPr>
          <p:sp>
            <p:nvSpPr>
              <p:cNvPr id="60" name="59 Pentágono"/>
              <p:cNvSpPr/>
              <p:nvPr userDrawn="1"/>
            </p:nvSpPr>
            <p:spPr>
              <a:xfrm>
                <a:off x="1965405" y="1582901"/>
                <a:ext cx="489204" cy="484632"/>
              </a:xfrm>
              <a:prstGeom prst="homePlate">
                <a:avLst>
                  <a:gd name="adj" fmla="val 34277"/>
                </a:avLst>
              </a:prstGeom>
              <a:solidFill>
                <a:schemeClr val="accent5"/>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60 Pentágono"/>
              <p:cNvSpPr/>
              <p:nvPr userDrawn="1"/>
            </p:nvSpPr>
            <p:spPr>
              <a:xfrm>
                <a:off x="1965404" y="1582901"/>
                <a:ext cx="356309" cy="484632"/>
              </a:xfrm>
              <a:prstGeom prst="homePlate">
                <a:avLst>
                  <a:gd name="adj" fmla="val 47628"/>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3 Pentágono"/>
            <p:cNvSpPr/>
            <p:nvPr userDrawn="1"/>
          </p:nvSpPr>
          <p:spPr>
            <a:xfrm>
              <a:off x="178532" y="739529"/>
              <a:ext cx="1304854" cy="484632"/>
            </a:xfrm>
            <a:prstGeom prst="homePlate">
              <a:avLst>
                <a:gd name="adj" fmla="val 34277"/>
              </a:avLst>
            </a:prstGeom>
            <a:solidFill>
              <a:schemeClr val="accent5"/>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0" name="9 Grupo"/>
          <p:cNvGrpSpPr/>
          <p:nvPr userDrawn="1"/>
        </p:nvGrpSpPr>
        <p:grpSpPr>
          <a:xfrm>
            <a:off x="1300164" y="3332451"/>
            <a:ext cx="9165778" cy="719902"/>
            <a:chOff x="178532" y="1368177"/>
            <a:chExt cx="4610037" cy="484632"/>
          </a:xfrm>
        </p:grpSpPr>
        <p:sp>
          <p:nvSpPr>
            <p:cNvPr id="65" name="64 Rectángulo"/>
            <p:cNvSpPr/>
            <p:nvPr userDrawn="1"/>
          </p:nvSpPr>
          <p:spPr>
            <a:xfrm>
              <a:off x="178533" y="1368177"/>
              <a:ext cx="4610036" cy="48463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6" name="65 Grupo"/>
            <p:cNvGrpSpPr/>
            <p:nvPr userDrawn="1"/>
          </p:nvGrpSpPr>
          <p:grpSpPr>
            <a:xfrm>
              <a:off x="1239908" y="1368177"/>
              <a:ext cx="489205" cy="484632"/>
              <a:chOff x="1965404" y="1582901"/>
              <a:chExt cx="489205" cy="484632"/>
            </a:xfrm>
          </p:grpSpPr>
          <p:sp>
            <p:nvSpPr>
              <p:cNvPr id="70" name="69 Pentágono"/>
              <p:cNvSpPr/>
              <p:nvPr userDrawn="1"/>
            </p:nvSpPr>
            <p:spPr>
              <a:xfrm>
                <a:off x="1965405" y="1582901"/>
                <a:ext cx="489204" cy="484632"/>
              </a:xfrm>
              <a:prstGeom prst="homePlate">
                <a:avLst>
                  <a:gd name="adj" fmla="val 34277"/>
                </a:avLst>
              </a:prstGeom>
              <a:solidFill>
                <a:schemeClr val="accent6"/>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1" name="70 Pentágono"/>
              <p:cNvSpPr/>
              <p:nvPr userDrawn="1"/>
            </p:nvSpPr>
            <p:spPr>
              <a:xfrm>
                <a:off x="1965404" y="1582901"/>
                <a:ext cx="356309" cy="484632"/>
              </a:xfrm>
              <a:prstGeom prst="homePlate">
                <a:avLst>
                  <a:gd name="adj" fmla="val 47628"/>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72" name="71 Pentágono"/>
            <p:cNvSpPr/>
            <p:nvPr userDrawn="1"/>
          </p:nvSpPr>
          <p:spPr>
            <a:xfrm>
              <a:off x="178532" y="1368177"/>
              <a:ext cx="1304853" cy="484632"/>
            </a:xfrm>
            <a:prstGeom prst="homePlate">
              <a:avLst>
                <a:gd name="adj" fmla="val 34277"/>
              </a:avLst>
            </a:prstGeom>
            <a:solidFill>
              <a:schemeClr val="accent6"/>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2" name="11 Grupo"/>
          <p:cNvGrpSpPr/>
          <p:nvPr userDrawn="1"/>
        </p:nvGrpSpPr>
        <p:grpSpPr>
          <a:xfrm>
            <a:off x="1300164" y="4402864"/>
            <a:ext cx="9165778" cy="719902"/>
            <a:chOff x="178532" y="1944241"/>
            <a:chExt cx="4610037" cy="484632"/>
          </a:xfrm>
        </p:grpSpPr>
        <p:sp>
          <p:nvSpPr>
            <p:cNvPr id="88" name="87 Rectángulo"/>
            <p:cNvSpPr/>
            <p:nvPr userDrawn="1"/>
          </p:nvSpPr>
          <p:spPr>
            <a:xfrm>
              <a:off x="178533" y="1944241"/>
              <a:ext cx="4610036" cy="48463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89" name="88 Grupo"/>
            <p:cNvGrpSpPr/>
            <p:nvPr userDrawn="1"/>
          </p:nvGrpSpPr>
          <p:grpSpPr>
            <a:xfrm>
              <a:off x="1239908" y="1944241"/>
              <a:ext cx="489205" cy="484632"/>
              <a:chOff x="1965404" y="1582901"/>
              <a:chExt cx="489205" cy="484632"/>
            </a:xfrm>
          </p:grpSpPr>
          <p:sp>
            <p:nvSpPr>
              <p:cNvPr id="90" name="89 Pentágono"/>
              <p:cNvSpPr/>
              <p:nvPr userDrawn="1"/>
            </p:nvSpPr>
            <p:spPr>
              <a:xfrm>
                <a:off x="1965405" y="1582901"/>
                <a:ext cx="489204" cy="484632"/>
              </a:xfrm>
              <a:prstGeom prst="homePlate">
                <a:avLst>
                  <a:gd name="adj" fmla="val 34277"/>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1" name="90 Pentágono"/>
              <p:cNvSpPr/>
              <p:nvPr userDrawn="1"/>
            </p:nvSpPr>
            <p:spPr>
              <a:xfrm>
                <a:off x="1965404" y="1582901"/>
                <a:ext cx="356309" cy="484632"/>
              </a:xfrm>
              <a:prstGeom prst="homePlate">
                <a:avLst>
                  <a:gd name="adj" fmla="val 47628"/>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92" name="91 Pentágono"/>
            <p:cNvSpPr/>
            <p:nvPr userDrawn="1"/>
          </p:nvSpPr>
          <p:spPr>
            <a:xfrm>
              <a:off x="178532" y="1944241"/>
              <a:ext cx="1304853" cy="484632"/>
            </a:xfrm>
            <a:prstGeom prst="homePlate">
              <a:avLst>
                <a:gd name="adj" fmla="val 34277"/>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05" name="104 Rectángulo"/>
          <p:cNvSpPr/>
          <p:nvPr userDrawn="1"/>
        </p:nvSpPr>
        <p:spPr>
          <a:xfrm>
            <a:off x="2271957" y="2065812"/>
            <a:ext cx="951500" cy="981658"/>
          </a:xfrm>
          <a:prstGeom prst="rect">
            <a:avLst/>
          </a:prstGeom>
          <a:noFill/>
        </p:spPr>
        <p:txBody>
          <a:bodyPr wrap="none" lIns="194924" tIns="97462" rIns="194924" bIns="97462" anchor="ctr">
            <a:spAutoFit/>
          </a:bodyPr>
          <a:lstStyle/>
          <a:p>
            <a:pPr algn="ctr"/>
            <a:r>
              <a:rPr lang="es-ES" sz="5100" b="0" cap="none" spc="0" dirty="0" smtClean="0">
                <a:ln w="18415" cmpd="sng">
                  <a:noFill/>
                  <a:prstDash val="solid"/>
                </a:ln>
                <a:solidFill>
                  <a:schemeClr val="bg1"/>
                </a:solidFill>
                <a:effectLst>
                  <a:outerShdw blurRad="38100" dist="38100" dir="2700000" algn="tl">
                    <a:srgbClr val="000000">
                      <a:alpha val="43137"/>
                    </a:srgbClr>
                  </a:outerShdw>
                </a:effectLst>
                <a:latin typeface="Constantia" pitchFamily="18" charset="0"/>
              </a:rPr>
              <a:t>01</a:t>
            </a:r>
            <a:endParaRPr lang="es-ES" sz="5100" b="0" cap="none" spc="0" dirty="0">
              <a:ln w="18415" cmpd="sng">
                <a:noFill/>
                <a:prstDash val="solid"/>
              </a:ln>
              <a:solidFill>
                <a:schemeClr val="bg1"/>
              </a:solidFill>
              <a:effectLst>
                <a:outerShdw blurRad="38100" dist="38100" dir="2700000" algn="tl">
                  <a:srgbClr val="000000">
                    <a:alpha val="43137"/>
                  </a:srgbClr>
                </a:outerShdw>
              </a:effectLst>
              <a:latin typeface="Constantia" pitchFamily="18" charset="0"/>
            </a:endParaRPr>
          </a:p>
        </p:txBody>
      </p:sp>
      <p:sp>
        <p:nvSpPr>
          <p:cNvPr id="106" name="105 Rectángulo"/>
          <p:cNvSpPr/>
          <p:nvPr userDrawn="1"/>
        </p:nvSpPr>
        <p:spPr>
          <a:xfrm>
            <a:off x="2230991" y="3131480"/>
            <a:ext cx="1054156" cy="981658"/>
          </a:xfrm>
          <a:prstGeom prst="rect">
            <a:avLst/>
          </a:prstGeom>
          <a:noFill/>
        </p:spPr>
        <p:txBody>
          <a:bodyPr wrap="none" lIns="194924" tIns="97462" rIns="194924" bIns="97462" anchor="ctr">
            <a:spAutoFit/>
          </a:bodyPr>
          <a:lstStyle/>
          <a:p>
            <a:pPr algn="ctr"/>
            <a:r>
              <a:rPr lang="es-ES" sz="5100" b="0" cap="none" spc="0" dirty="0" smtClean="0">
                <a:ln w="18415" cmpd="sng">
                  <a:noFill/>
                  <a:prstDash val="solid"/>
                </a:ln>
                <a:solidFill>
                  <a:srgbClr val="00435A"/>
                </a:solidFill>
                <a:effectLst>
                  <a:outerShdw blurRad="38100" dist="38100" dir="2700000" algn="tl">
                    <a:srgbClr val="000000">
                      <a:alpha val="43137"/>
                    </a:srgbClr>
                  </a:outerShdw>
                </a:effectLst>
                <a:latin typeface="Constantia" pitchFamily="18" charset="0"/>
              </a:rPr>
              <a:t>02</a:t>
            </a:r>
            <a:endParaRPr lang="es-ES" sz="5100" b="0" cap="none" spc="0" dirty="0">
              <a:ln w="18415" cmpd="sng">
                <a:noFill/>
                <a:prstDash val="solid"/>
              </a:ln>
              <a:solidFill>
                <a:srgbClr val="00435A"/>
              </a:solidFill>
              <a:effectLst>
                <a:outerShdw blurRad="38100" dist="38100" dir="2700000" algn="tl">
                  <a:srgbClr val="000000">
                    <a:alpha val="43137"/>
                  </a:srgbClr>
                </a:outerShdw>
              </a:effectLst>
              <a:latin typeface="Constantia" pitchFamily="18" charset="0"/>
            </a:endParaRPr>
          </a:p>
        </p:txBody>
      </p:sp>
      <p:sp>
        <p:nvSpPr>
          <p:cNvPr id="107" name="106 Rectángulo"/>
          <p:cNvSpPr/>
          <p:nvPr userDrawn="1"/>
        </p:nvSpPr>
        <p:spPr>
          <a:xfrm>
            <a:off x="2247424" y="4172237"/>
            <a:ext cx="1044474" cy="981658"/>
          </a:xfrm>
          <a:prstGeom prst="rect">
            <a:avLst/>
          </a:prstGeom>
          <a:noFill/>
        </p:spPr>
        <p:txBody>
          <a:bodyPr wrap="none" lIns="194924" tIns="97462" rIns="194924" bIns="97462" anchor="ctr">
            <a:spAutoFit/>
          </a:bodyPr>
          <a:lstStyle/>
          <a:p>
            <a:pPr algn="ctr"/>
            <a:r>
              <a:rPr lang="es-ES" sz="5100" b="0" cap="none" spc="0" dirty="0" smtClean="0">
                <a:ln w="18415" cmpd="sng">
                  <a:noFill/>
                  <a:prstDash val="solid"/>
                </a:ln>
                <a:solidFill>
                  <a:schemeClr val="bg1"/>
                </a:solidFill>
                <a:effectLst>
                  <a:outerShdw blurRad="38100" dist="38100" dir="2700000" algn="tl">
                    <a:srgbClr val="000000">
                      <a:alpha val="43137"/>
                    </a:srgbClr>
                  </a:outerShdw>
                </a:effectLst>
                <a:latin typeface="Constantia" pitchFamily="18" charset="0"/>
              </a:rPr>
              <a:t>03</a:t>
            </a:r>
            <a:endParaRPr lang="es-ES" sz="5100" b="0" cap="none" spc="0" dirty="0">
              <a:ln w="18415" cmpd="sng">
                <a:noFill/>
                <a:prstDash val="solid"/>
              </a:ln>
              <a:solidFill>
                <a:schemeClr val="bg1"/>
              </a:solidFill>
              <a:effectLst>
                <a:outerShdw blurRad="38100" dist="38100" dir="2700000" algn="tl">
                  <a:srgbClr val="000000">
                    <a:alpha val="43137"/>
                  </a:srgbClr>
                </a:outerShdw>
              </a:effectLst>
              <a:latin typeface="Constantia" pitchFamily="18" charset="0"/>
            </a:endParaRPr>
          </a:p>
        </p:txBody>
      </p:sp>
      <p:sp>
        <p:nvSpPr>
          <p:cNvPr id="111" name="6 Marcador de texto"/>
          <p:cNvSpPr>
            <a:spLocks noGrp="1"/>
          </p:cNvSpPr>
          <p:nvPr>
            <p:ph type="body" sz="quarter" idx="12" hasCustomPrompt="1"/>
          </p:nvPr>
        </p:nvSpPr>
        <p:spPr>
          <a:xfrm>
            <a:off x="4283890" y="2296436"/>
            <a:ext cx="6014637" cy="622134"/>
          </a:xfrm>
          <a:prstGeom prst="rect">
            <a:avLst/>
          </a:prstGeom>
        </p:spPr>
        <p:txBody>
          <a:bodyPr lIns="194924" tIns="97462" rIns="194924" bIns="97462" anchor="ctr"/>
          <a:lstStyle>
            <a:lvl1pPr marL="0" indent="0">
              <a:buNone/>
              <a:defRPr sz="2100" b="1">
                <a:solidFill>
                  <a:srgbClr val="00435A"/>
                </a:solidFill>
                <a:effectLst/>
              </a:defRPr>
            </a:lvl1pPr>
            <a:lvl2pPr>
              <a:defRPr sz="1500"/>
            </a:lvl2pPr>
            <a:lvl3pPr>
              <a:defRPr sz="1500"/>
            </a:lvl3pPr>
            <a:lvl4pPr>
              <a:defRPr sz="1500"/>
            </a:lvl4pPr>
            <a:lvl5pPr>
              <a:defRPr sz="1500"/>
            </a:lvl5pPr>
          </a:lstStyle>
          <a:p>
            <a:pPr lvl="0"/>
            <a:r>
              <a:rPr lang="es-ES" dirty="0" smtClean="0"/>
              <a:t>HAGA CLIC PARA MODIFICAR EL ESTILO DE TEXTO DEL PATRÓN</a:t>
            </a:r>
          </a:p>
        </p:txBody>
      </p:sp>
      <p:sp>
        <p:nvSpPr>
          <p:cNvPr id="112" name="6 Marcador de texto"/>
          <p:cNvSpPr>
            <a:spLocks noGrp="1"/>
          </p:cNvSpPr>
          <p:nvPr>
            <p:ph type="body" sz="quarter" idx="13" hasCustomPrompt="1"/>
          </p:nvPr>
        </p:nvSpPr>
        <p:spPr>
          <a:xfrm>
            <a:off x="4278104" y="3384209"/>
            <a:ext cx="6014637" cy="622134"/>
          </a:xfrm>
          <a:prstGeom prst="rect">
            <a:avLst/>
          </a:prstGeom>
        </p:spPr>
        <p:txBody>
          <a:bodyPr lIns="194924" tIns="97462" rIns="194924" bIns="97462" anchor="ctr"/>
          <a:lstStyle>
            <a:lvl1pPr marL="0" indent="0">
              <a:buNone/>
              <a:defRPr sz="2100" b="1">
                <a:solidFill>
                  <a:srgbClr val="00435A"/>
                </a:solidFill>
                <a:effectLst/>
              </a:defRPr>
            </a:lvl1pPr>
            <a:lvl2pPr>
              <a:defRPr sz="1500"/>
            </a:lvl2pPr>
            <a:lvl3pPr>
              <a:defRPr sz="1500"/>
            </a:lvl3pPr>
            <a:lvl4pPr>
              <a:defRPr sz="1500"/>
            </a:lvl4pPr>
            <a:lvl5pPr>
              <a:defRPr sz="1500"/>
            </a:lvl5pPr>
          </a:lstStyle>
          <a:p>
            <a:pPr lvl="0"/>
            <a:r>
              <a:rPr lang="es-ES" dirty="0" smtClean="0"/>
              <a:t>HAGA CLIC PARA MODIFICAR EL ESTILO DE TEXTO DEL PATRÓN</a:t>
            </a:r>
          </a:p>
        </p:txBody>
      </p:sp>
      <p:sp>
        <p:nvSpPr>
          <p:cNvPr id="113" name="6 Marcador de texto"/>
          <p:cNvSpPr>
            <a:spLocks noGrp="1"/>
          </p:cNvSpPr>
          <p:nvPr>
            <p:ph type="body" sz="quarter" idx="14" hasCustomPrompt="1"/>
          </p:nvPr>
        </p:nvSpPr>
        <p:spPr>
          <a:xfrm>
            <a:off x="4278104" y="4470485"/>
            <a:ext cx="6014637" cy="622134"/>
          </a:xfrm>
          <a:prstGeom prst="rect">
            <a:avLst/>
          </a:prstGeom>
        </p:spPr>
        <p:txBody>
          <a:bodyPr lIns="194924" tIns="97462" rIns="194924" bIns="97462" anchor="ctr"/>
          <a:lstStyle>
            <a:lvl1pPr marL="0" indent="0">
              <a:buNone/>
              <a:defRPr sz="2100" b="1">
                <a:solidFill>
                  <a:srgbClr val="00435A"/>
                </a:solidFill>
                <a:effectLst/>
              </a:defRPr>
            </a:lvl1pPr>
            <a:lvl2pPr>
              <a:defRPr sz="1500"/>
            </a:lvl2pPr>
            <a:lvl3pPr>
              <a:defRPr sz="1500"/>
            </a:lvl3pPr>
            <a:lvl4pPr>
              <a:defRPr sz="1500"/>
            </a:lvl4pPr>
            <a:lvl5pPr>
              <a:defRPr sz="1500"/>
            </a:lvl5pPr>
          </a:lstStyle>
          <a:p>
            <a:pPr lvl="0"/>
            <a:r>
              <a:rPr lang="es-ES" dirty="0" smtClean="0"/>
              <a:t>HAGA CLIC PARA MODIFICAR EL ESTILO DE TEXTO DEL PATRÓN</a:t>
            </a:r>
          </a:p>
        </p:txBody>
      </p:sp>
      <p:sp>
        <p:nvSpPr>
          <p:cNvPr id="121" name="6 Marcador de texto"/>
          <p:cNvSpPr>
            <a:spLocks noGrp="1"/>
          </p:cNvSpPr>
          <p:nvPr>
            <p:ph type="body" sz="quarter" idx="17" hasCustomPrompt="1"/>
          </p:nvPr>
        </p:nvSpPr>
        <p:spPr>
          <a:xfrm>
            <a:off x="165874" y="6709733"/>
            <a:ext cx="10081430" cy="241446"/>
          </a:xfrm>
          <a:prstGeom prst="rect">
            <a:avLst/>
          </a:prstGeom>
          <a:ln>
            <a:noFill/>
          </a:ln>
        </p:spPr>
        <p:txBody>
          <a:bodyPr lIns="194924" tIns="97462" rIns="194924" bIns="97462" anchor="ctr"/>
          <a:lstStyle>
            <a:lvl1pPr marL="0" indent="0" algn="r">
              <a:buNone/>
              <a:defRPr sz="1300" b="1" baseline="0">
                <a:solidFill>
                  <a:schemeClr val="bg1"/>
                </a:solidFill>
                <a:effectLst/>
                <a:latin typeface="Constantia" pitchFamily="18" charset="0"/>
              </a:defRPr>
            </a:lvl1pPr>
            <a:lvl2pPr>
              <a:defRPr sz="1500"/>
            </a:lvl2pPr>
            <a:lvl3pPr>
              <a:defRPr sz="1500"/>
            </a:lvl3pPr>
            <a:lvl4pPr>
              <a:defRPr sz="1500"/>
            </a:lvl4pPr>
            <a:lvl5pPr>
              <a:defRPr sz="1500"/>
            </a:lvl5pPr>
          </a:lstStyle>
          <a:p>
            <a:pPr lvl="0"/>
            <a:r>
              <a:rPr lang="es-ES" dirty="0" smtClean="0"/>
              <a:t>Tema de presentación / Oficina Asesora de Planeación</a:t>
            </a:r>
          </a:p>
        </p:txBody>
      </p:sp>
      <p:sp>
        <p:nvSpPr>
          <p:cNvPr id="59" name="58 Triángulo rectángulo"/>
          <p:cNvSpPr/>
          <p:nvPr userDrawn="1"/>
        </p:nvSpPr>
        <p:spPr>
          <a:xfrm rot="10800000">
            <a:off x="9937946" y="123659"/>
            <a:ext cx="2060491" cy="1783241"/>
          </a:xfrm>
          <a:prstGeom prst="rtTriangle">
            <a:avLst/>
          </a:prstGeom>
          <a:solidFill>
            <a:schemeClr val="accent5">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62" name="61 Triángulo rectángulo"/>
          <p:cNvSpPr/>
          <p:nvPr userDrawn="1"/>
        </p:nvSpPr>
        <p:spPr>
          <a:xfrm rot="10800000">
            <a:off x="8272035" y="123655"/>
            <a:ext cx="3726402" cy="1177173"/>
          </a:xfrm>
          <a:prstGeom prst="rtTriangle">
            <a:avLst/>
          </a:prstGeom>
          <a:solidFill>
            <a:schemeClr val="accent5">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grpSp>
        <p:nvGrpSpPr>
          <p:cNvPr id="44" name="43 Grupo"/>
          <p:cNvGrpSpPr/>
          <p:nvPr userDrawn="1"/>
        </p:nvGrpSpPr>
        <p:grpSpPr>
          <a:xfrm>
            <a:off x="8042617" y="396019"/>
            <a:ext cx="3801320" cy="320047"/>
            <a:chOff x="3445807" y="209699"/>
            <a:chExt cx="1812109" cy="176289"/>
          </a:xfrm>
        </p:grpSpPr>
        <p:pic>
          <p:nvPicPr>
            <p:cNvPr id="45" name="Picture 4" descr="C:\Users\EJVELASCOA\Pictures\OTROS\101 (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25" r="34739"/>
            <a:stretch/>
          </p:blipFill>
          <p:spPr bwMode="auto">
            <a:xfrm>
              <a:off x="3445807" y="226949"/>
              <a:ext cx="554856" cy="15554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46" name="Picture 5" descr="C:\Users\EJVELASCOA\Pictures\OTROS\Logo INPEC (AzulTrans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4829" y="209699"/>
              <a:ext cx="497716" cy="16052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47" name="Picture 4" descr="Presidencia de la RepÃºblica"/>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644553" y="214111"/>
              <a:ext cx="613363" cy="1718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28606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wipe(left)">
                                      <p:cBhvr>
                                        <p:cTn id="16" dur="500"/>
                                        <p:tgtEl>
                                          <p:spTgt spid="10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wipe(left)">
                                      <p:cBhvr>
                                        <p:cTn id="19" dur="500"/>
                                        <p:tgtEl>
                                          <p:spTgt spid="10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wipe(left)">
                                      <p:cBhvr>
                                        <p:cTn id="22" dur="500"/>
                                        <p:tgtEl>
                                          <p:spTgt spid="10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1">
                                            <p:txEl>
                                              <p:pRg st="0" end="0"/>
                                            </p:txEl>
                                          </p:spTgt>
                                        </p:tgtEl>
                                        <p:attrNameLst>
                                          <p:attrName>style.visibility</p:attrName>
                                        </p:attrNameLst>
                                      </p:cBhvr>
                                      <p:to>
                                        <p:strVal val="visible"/>
                                      </p:to>
                                    </p:set>
                                    <p:animEffect transition="in" filter="wipe(left)">
                                      <p:cBhvr>
                                        <p:cTn id="25" dur="500"/>
                                        <p:tgtEl>
                                          <p:spTgt spid="111">
                                            <p:txEl>
                                              <p:pRg st="0" end="0"/>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2">
                                            <p:txEl>
                                              <p:pRg st="0" end="0"/>
                                            </p:txEl>
                                          </p:spTgt>
                                        </p:tgtEl>
                                        <p:attrNameLst>
                                          <p:attrName>style.visibility</p:attrName>
                                        </p:attrNameLst>
                                      </p:cBhvr>
                                      <p:to>
                                        <p:strVal val="visible"/>
                                      </p:to>
                                    </p:set>
                                    <p:animEffect transition="in" filter="wipe(left)">
                                      <p:cBhvr>
                                        <p:cTn id="28" dur="500"/>
                                        <p:tgtEl>
                                          <p:spTgt spid="112">
                                            <p:txEl>
                                              <p:pRg st="0" end="0"/>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3">
                                            <p:txEl>
                                              <p:pRg st="0" end="0"/>
                                            </p:txEl>
                                          </p:spTgt>
                                        </p:tgtEl>
                                        <p:attrNameLst>
                                          <p:attrName>style.visibility</p:attrName>
                                        </p:attrNameLst>
                                      </p:cBhvr>
                                      <p:to>
                                        <p:strVal val="visible"/>
                                      </p:to>
                                    </p:set>
                                    <p:animEffect transition="in" filter="wipe(left)">
                                      <p:cBhvr>
                                        <p:cTn id="31" dur="500"/>
                                        <p:tgtEl>
                                          <p:spTgt spid="1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P spid="107" grpId="0"/>
      <p:bldP spid="111" grpId="0" build="p">
        <p:tmplLst>
          <p:tmpl lvl="1">
            <p:tnLst>
              <p:par>
                <p:cTn presetID="22" presetClass="entr" presetSubtype="8" fill="hold" nodeType="with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wipe(left)">
                      <p:cBhvr>
                        <p:cTn dur="500"/>
                        <p:tgtEl>
                          <p:spTgt spid="111"/>
                        </p:tgtEl>
                      </p:cBhvr>
                    </p:animEffect>
                  </p:childTnLst>
                </p:cTn>
              </p:par>
            </p:tnLst>
          </p:tmpl>
        </p:tmplLst>
      </p:bldP>
      <p:bldP spid="112" grpId="0" build="p">
        <p:tmplLst>
          <p:tmpl lvl="1">
            <p:tnLst>
              <p:par>
                <p:cTn presetID="22" presetClass="entr" presetSubtype="8" fill="hold" nodeType="with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wipe(left)">
                      <p:cBhvr>
                        <p:cTn dur="500"/>
                        <p:tgtEl>
                          <p:spTgt spid="112"/>
                        </p:tgtEl>
                      </p:cBhvr>
                    </p:animEffect>
                  </p:childTnLst>
                </p:cTn>
              </p:par>
            </p:tnLst>
          </p:tmpl>
        </p:tmplLst>
      </p:bldP>
      <p:bldP spid="113" grpId="0" build="p">
        <p:tmplLst>
          <p:tmpl lvl="1">
            <p:tnLst>
              <p:par>
                <p:cTn presetID="22" presetClass="entr" presetSubtype="8" fill="hold" nodeType="with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wipe(left)">
                      <p:cBhvr>
                        <p:cTn dur="500"/>
                        <p:tgtEl>
                          <p:spTgt spid="11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 4">
    <p:spTree>
      <p:nvGrpSpPr>
        <p:cNvPr id="1" name=""/>
        <p:cNvGrpSpPr/>
        <p:nvPr/>
      </p:nvGrpSpPr>
      <p:grpSpPr>
        <a:xfrm>
          <a:off x="0" y="0"/>
          <a:ext cx="0" cy="0"/>
          <a:chOff x="0" y="0"/>
          <a:chExt cx="0" cy="0"/>
        </a:xfrm>
      </p:grpSpPr>
      <p:sp>
        <p:nvSpPr>
          <p:cNvPr id="2" name="1 Rectángulo"/>
          <p:cNvSpPr/>
          <p:nvPr userDrawn="1"/>
        </p:nvSpPr>
        <p:spPr>
          <a:xfrm>
            <a:off x="104221" y="88593"/>
            <a:ext cx="11938747" cy="6874969"/>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0" name="49 Rectángulo"/>
          <p:cNvSpPr/>
          <p:nvPr userDrawn="1"/>
        </p:nvSpPr>
        <p:spPr>
          <a:xfrm>
            <a:off x="63704" y="6682144"/>
            <a:ext cx="10239985"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1" name="50 Rectángulo"/>
          <p:cNvSpPr/>
          <p:nvPr userDrawn="1"/>
        </p:nvSpPr>
        <p:spPr>
          <a:xfrm>
            <a:off x="10353938" y="6682144"/>
            <a:ext cx="195440"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2" name="51 Rectángulo"/>
          <p:cNvSpPr/>
          <p:nvPr userDrawn="1"/>
        </p:nvSpPr>
        <p:spPr>
          <a:xfrm>
            <a:off x="10604328" y="668214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3" name="52 Rectángulo"/>
          <p:cNvSpPr/>
          <p:nvPr userDrawn="1"/>
        </p:nvSpPr>
        <p:spPr>
          <a:xfrm>
            <a:off x="10777088" y="6681526"/>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4" name="53 Rectángulo"/>
          <p:cNvSpPr/>
          <p:nvPr userDrawn="1"/>
        </p:nvSpPr>
        <p:spPr>
          <a:xfrm>
            <a:off x="10939079" y="668152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5" name="54 Rectángulo"/>
          <p:cNvSpPr/>
          <p:nvPr userDrawn="1"/>
        </p:nvSpPr>
        <p:spPr>
          <a:xfrm>
            <a:off x="11109001" y="6681522"/>
            <a:ext cx="976894" cy="282664"/>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6" name="3 Marcador de texto"/>
          <p:cNvSpPr>
            <a:spLocks noGrp="1"/>
          </p:cNvSpPr>
          <p:nvPr>
            <p:ph type="body" sz="half" idx="11" hasCustomPrompt="1"/>
          </p:nvPr>
        </p:nvSpPr>
        <p:spPr>
          <a:xfrm>
            <a:off x="11109001" y="6681519"/>
            <a:ext cx="976894" cy="281418"/>
          </a:xfrm>
          <a:prstGeom prst="rect">
            <a:avLst/>
          </a:prstGeom>
        </p:spPr>
        <p:txBody>
          <a:bodyPr lIns="194924" tIns="97462" rIns="194924" bIns="97462" anchor="ctr">
            <a:noAutofit/>
          </a:bodyPr>
          <a:lstStyle>
            <a:lvl1pPr marL="0" indent="0" algn="ctr">
              <a:buNone/>
              <a:defRPr sz="1300" b="1" baseline="0">
                <a:solidFill>
                  <a:schemeClr val="bg1"/>
                </a:solidFill>
                <a:effectLst>
                  <a:outerShdw blurRad="38100" dist="38100" dir="2700000" algn="tl">
                    <a:srgbClr val="000000">
                      <a:alpha val="43137"/>
                    </a:srgbClr>
                  </a:outerShdw>
                </a:effectLst>
                <a:latin typeface="Californian FB" pitchFamily="18" charset="0"/>
              </a:defRPr>
            </a:lvl1pPr>
            <a:lvl2pPr marL="548225" indent="0">
              <a:buNone/>
              <a:defRPr sz="1500"/>
            </a:lvl2pPr>
            <a:lvl3pPr marL="1096447" indent="0">
              <a:buNone/>
              <a:defRPr sz="1300"/>
            </a:lvl3pPr>
            <a:lvl4pPr marL="1644667" indent="0">
              <a:buNone/>
              <a:defRPr sz="1100"/>
            </a:lvl4pPr>
            <a:lvl5pPr marL="2192890" indent="0">
              <a:buNone/>
              <a:defRPr sz="1100"/>
            </a:lvl5pPr>
            <a:lvl6pPr marL="2741115" indent="0">
              <a:buNone/>
              <a:defRPr sz="1100"/>
            </a:lvl6pPr>
            <a:lvl7pPr marL="3289337" indent="0">
              <a:buNone/>
              <a:defRPr sz="1100"/>
            </a:lvl7pPr>
            <a:lvl8pPr marL="3837557" indent="0">
              <a:buNone/>
              <a:defRPr sz="1100"/>
            </a:lvl8pPr>
            <a:lvl9pPr marL="4385782" indent="0">
              <a:buNone/>
              <a:defRPr sz="1100"/>
            </a:lvl9pPr>
          </a:lstStyle>
          <a:p>
            <a:pPr lvl="0"/>
            <a:r>
              <a:rPr lang="es-ES" dirty="0" smtClean="0"/>
              <a:t>1</a:t>
            </a:r>
          </a:p>
        </p:txBody>
      </p:sp>
      <p:sp>
        <p:nvSpPr>
          <p:cNvPr id="67" name="66 Rectángulo"/>
          <p:cNvSpPr/>
          <p:nvPr userDrawn="1"/>
        </p:nvSpPr>
        <p:spPr>
          <a:xfrm>
            <a:off x="109834" y="610580"/>
            <a:ext cx="7273146" cy="37247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68" name="67 Rectángulo"/>
          <p:cNvSpPr/>
          <p:nvPr userDrawn="1"/>
        </p:nvSpPr>
        <p:spPr>
          <a:xfrm>
            <a:off x="207259" y="457563"/>
            <a:ext cx="7337980" cy="443636"/>
          </a:xfrm>
          <a:prstGeom prst="rect">
            <a:avLst/>
          </a:prstGeom>
          <a:solidFill>
            <a:srgbClr val="00435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69" name="68 CuadroTexto"/>
          <p:cNvSpPr txBox="1"/>
          <p:nvPr userDrawn="1"/>
        </p:nvSpPr>
        <p:spPr>
          <a:xfrm>
            <a:off x="405739" y="402051"/>
            <a:ext cx="1921317" cy="596937"/>
          </a:xfrm>
          <a:prstGeom prst="rect">
            <a:avLst/>
          </a:prstGeom>
          <a:noFill/>
        </p:spPr>
        <p:txBody>
          <a:bodyPr wrap="none" lIns="194924" tIns="97462" rIns="194924" bIns="97462" rtlCol="0">
            <a:spAutoFit/>
          </a:bodyPr>
          <a:lstStyle/>
          <a:p>
            <a:r>
              <a:rPr lang="es-CO" sz="2600" b="1" dirty="0" smtClean="0">
                <a:ln>
                  <a:noFill/>
                </a:ln>
                <a:solidFill>
                  <a:schemeClr val="bg1"/>
                </a:solidFill>
                <a:effectLst/>
                <a:latin typeface="Californian FB" pitchFamily="18" charset="0"/>
                <a:cs typeface="Aparajita" pitchFamily="34" charset="0"/>
              </a:rPr>
              <a:t>Contenido</a:t>
            </a:r>
            <a:endParaRPr lang="es-CO" sz="2600" b="1" dirty="0">
              <a:ln>
                <a:noFill/>
              </a:ln>
              <a:solidFill>
                <a:schemeClr val="bg1"/>
              </a:solidFill>
              <a:effectLst/>
              <a:latin typeface="Californian FB" pitchFamily="18" charset="0"/>
              <a:cs typeface="Aparajita" pitchFamily="34" charset="0"/>
            </a:endParaRPr>
          </a:p>
        </p:txBody>
      </p:sp>
      <p:grpSp>
        <p:nvGrpSpPr>
          <p:cNvPr id="11" name="10 Grupo"/>
          <p:cNvGrpSpPr/>
          <p:nvPr userDrawn="1"/>
        </p:nvGrpSpPr>
        <p:grpSpPr>
          <a:xfrm>
            <a:off x="1300170" y="1825620"/>
            <a:ext cx="9165780" cy="719902"/>
            <a:chOff x="178532" y="739529"/>
            <a:chExt cx="4610038" cy="484632"/>
          </a:xfrm>
        </p:grpSpPr>
        <p:sp>
          <p:nvSpPr>
            <p:cNvPr id="5" name="4 Rectángulo"/>
            <p:cNvSpPr/>
            <p:nvPr userDrawn="1"/>
          </p:nvSpPr>
          <p:spPr>
            <a:xfrm>
              <a:off x="178533" y="739529"/>
              <a:ext cx="4610037" cy="48463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8" name="7 Grupo"/>
            <p:cNvGrpSpPr/>
            <p:nvPr userDrawn="1"/>
          </p:nvGrpSpPr>
          <p:grpSpPr>
            <a:xfrm>
              <a:off x="1239908" y="739529"/>
              <a:ext cx="489205" cy="484632"/>
              <a:chOff x="1965404" y="1582901"/>
              <a:chExt cx="489205" cy="484632"/>
            </a:xfrm>
          </p:grpSpPr>
          <p:sp>
            <p:nvSpPr>
              <p:cNvPr id="60" name="59 Pentágono"/>
              <p:cNvSpPr/>
              <p:nvPr userDrawn="1"/>
            </p:nvSpPr>
            <p:spPr>
              <a:xfrm>
                <a:off x="1965405" y="1582901"/>
                <a:ext cx="489204" cy="484632"/>
              </a:xfrm>
              <a:prstGeom prst="homePlate">
                <a:avLst>
                  <a:gd name="adj" fmla="val 34277"/>
                </a:avLst>
              </a:prstGeom>
              <a:solidFill>
                <a:schemeClr val="accent5"/>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60 Pentágono"/>
              <p:cNvSpPr/>
              <p:nvPr userDrawn="1"/>
            </p:nvSpPr>
            <p:spPr>
              <a:xfrm>
                <a:off x="1965404" y="1582901"/>
                <a:ext cx="356309" cy="484632"/>
              </a:xfrm>
              <a:prstGeom prst="homePlate">
                <a:avLst>
                  <a:gd name="adj" fmla="val 47628"/>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3 Pentágono"/>
            <p:cNvSpPr/>
            <p:nvPr userDrawn="1"/>
          </p:nvSpPr>
          <p:spPr>
            <a:xfrm>
              <a:off x="178532" y="739529"/>
              <a:ext cx="1304854" cy="484632"/>
            </a:xfrm>
            <a:prstGeom prst="homePlate">
              <a:avLst>
                <a:gd name="adj" fmla="val 34277"/>
              </a:avLst>
            </a:prstGeom>
            <a:solidFill>
              <a:schemeClr val="accent5"/>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0" name="9 Grupo"/>
          <p:cNvGrpSpPr/>
          <p:nvPr userDrawn="1"/>
        </p:nvGrpSpPr>
        <p:grpSpPr>
          <a:xfrm>
            <a:off x="1300164" y="2911166"/>
            <a:ext cx="9165778" cy="719902"/>
            <a:chOff x="178532" y="1368177"/>
            <a:chExt cx="4610037" cy="484632"/>
          </a:xfrm>
        </p:grpSpPr>
        <p:sp>
          <p:nvSpPr>
            <p:cNvPr id="65" name="64 Rectángulo"/>
            <p:cNvSpPr/>
            <p:nvPr userDrawn="1"/>
          </p:nvSpPr>
          <p:spPr>
            <a:xfrm>
              <a:off x="178533" y="1368177"/>
              <a:ext cx="4610036" cy="48463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6" name="65 Grupo"/>
            <p:cNvGrpSpPr/>
            <p:nvPr userDrawn="1"/>
          </p:nvGrpSpPr>
          <p:grpSpPr>
            <a:xfrm>
              <a:off x="1239908" y="1368177"/>
              <a:ext cx="489205" cy="484632"/>
              <a:chOff x="1965404" y="1582901"/>
              <a:chExt cx="489205" cy="484632"/>
            </a:xfrm>
          </p:grpSpPr>
          <p:sp>
            <p:nvSpPr>
              <p:cNvPr id="70" name="69 Pentágono"/>
              <p:cNvSpPr/>
              <p:nvPr userDrawn="1"/>
            </p:nvSpPr>
            <p:spPr>
              <a:xfrm>
                <a:off x="1965405" y="1582901"/>
                <a:ext cx="489204" cy="484632"/>
              </a:xfrm>
              <a:prstGeom prst="homePlate">
                <a:avLst>
                  <a:gd name="adj" fmla="val 34277"/>
                </a:avLst>
              </a:prstGeom>
              <a:solidFill>
                <a:schemeClr val="accent6"/>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1" name="70 Pentágono"/>
              <p:cNvSpPr/>
              <p:nvPr userDrawn="1"/>
            </p:nvSpPr>
            <p:spPr>
              <a:xfrm>
                <a:off x="1965404" y="1582901"/>
                <a:ext cx="356309" cy="484632"/>
              </a:xfrm>
              <a:prstGeom prst="homePlate">
                <a:avLst>
                  <a:gd name="adj" fmla="val 47628"/>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72" name="71 Pentágono"/>
            <p:cNvSpPr/>
            <p:nvPr userDrawn="1"/>
          </p:nvSpPr>
          <p:spPr>
            <a:xfrm>
              <a:off x="178532" y="1368177"/>
              <a:ext cx="1304853" cy="484632"/>
            </a:xfrm>
            <a:prstGeom prst="homePlate">
              <a:avLst>
                <a:gd name="adj" fmla="val 34277"/>
              </a:avLst>
            </a:prstGeom>
            <a:solidFill>
              <a:schemeClr val="accent6"/>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2" name="11 Grupo"/>
          <p:cNvGrpSpPr/>
          <p:nvPr userDrawn="1"/>
        </p:nvGrpSpPr>
        <p:grpSpPr>
          <a:xfrm>
            <a:off x="1300164" y="3981579"/>
            <a:ext cx="9165778" cy="719902"/>
            <a:chOff x="178532" y="1944241"/>
            <a:chExt cx="4610037" cy="484632"/>
          </a:xfrm>
        </p:grpSpPr>
        <p:sp>
          <p:nvSpPr>
            <p:cNvPr id="88" name="87 Rectángulo"/>
            <p:cNvSpPr/>
            <p:nvPr userDrawn="1"/>
          </p:nvSpPr>
          <p:spPr>
            <a:xfrm>
              <a:off x="178533" y="1944241"/>
              <a:ext cx="4610036" cy="48463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89" name="88 Grupo"/>
            <p:cNvGrpSpPr/>
            <p:nvPr userDrawn="1"/>
          </p:nvGrpSpPr>
          <p:grpSpPr>
            <a:xfrm>
              <a:off x="1239908" y="1944241"/>
              <a:ext cx="489205" cy="484632"/>
              <a:chOff x="1965404" y="1582901"/>
              <a:chExt cx="489205" cy="484632"/>
            </a:xfrm>
          </p:grpSpPr>
          <p:sp>
            <p:nvSpPr>
              <p:cNvPr id="90" name="89 Pentágono"/>
              <p:cNvSpPr/>
              <p:nvPr userDrawn="1"/>
            </p:nvSpPr>
            <p:spPr>
              <a:xfrm>
                <a:off x="1965405" y="1582901"/>
                <a:ext cx="489204" cy="484632"/>
              </a:xfrm>
              <a:prstGeom prst="homePlate">
                <a:avLst>
                  <a:gd name="adj" fmla="val 34277"/>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1" name="90 Pentágono"/>
              <p:cNvSpPr/>
              <p:nvPr userDrawn="1"/>
            </p:nvSpPr>
            <p:spPr>
              <a:xfrm>
                <a:off x="1965404" y="1582901"/>
                <a:ext cx="356309" cy="484632"/>
              </a:xfrm>
              <a:prstGeom prst="homePlate">
                <a:avLst>
                  <a:gd name="adj" fmla="val 47628"/>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92" name="91 Pentágono"/>
            <p:cNvSpPr/>
            <p:nvPr userDrawn="1"/>
          </p:nvSpPr>
          <p:spPr>
            <a:xfrm>
              <a:off x="178532" y="1944241"/>
              <a:ext cx="1304853" cy="484632"/>
            </a:xfrm>
            <a:prstGeom prst="homePlate">
              <a:avLst>
                <a:gd name="adj" fmla="val 34277"/>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93" name="92 Grupo"/>
          <p:cNvGrpSpPr/>
          <p:nvPr userDrawn="1"/>
        </p:nvGrpSpPr>
        <p:grpSpPr>
          <a:xfrm>
            <a:off x="1300164" y="5055471"/>
            <a:ext cx="9165778" cy="719902"/>
            <a:chOff x="178532" y="1944241"/>
            <a:chExt cx="4610037" cy="484632"/>
          </a:xfrm>
        </p:grpSpPr>
        <p:sp>
          <p:nvSpPr>
            <p:cNvPr id="94" name="93 Rectángulo"/>
            <p:cNvSpPr/>
            <p:nvPr userDrawn="1"/>
          </p:nvSpPr>
          <p:spPr>
            <a:xfrm>
              <a:off x="178533" y="1944241"/>
              <a:ext cx="4610036" cy="48463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95" name="94 Grupo"/>
            <p:cNvGrpSpPr/>
            <p:nvPr userDrawn="1"/>
          </p:nvGrpSpPr>
          <p:grpSpPr>
            <a:xfrm>
              <a:off x="1239908" y="1944241"/>
              <a:ext cx="489205" cy="484632"/>
              <a:chOff x="1965404" y="1582901"/>
              <a:chExt cx="489205" cy="484632"/>
            </a:xfrm>
          </p:grpSpPr>
          <p:sp>
            <p:nvSpPr>
              <p:cNvPr id="97" name="96 Pentágono"/>
              <p:cNvSpPr/>
              <p:nvPr userDrawn="1"/>
            </p:nvSpPr>
            <p:spPr>
              <a:xfrm>
                <a:off x="1965405" y="1582901"/>
                <a:ext cx="489204" cy="484632"/>
              </a:xfrm>
              <a:prstGeom prst="homePlate">
                <a:avLst>
                  <a:gd name="adj" fmla="val 34277"/>
                </a:avLst>
              </a:prstGeom>
              <a:solidFill>
                <a:srgbClr val="00B0F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97 Pentágono"/>
              <p:cNvSpPr/>
              <p:nvPr userDrawn="1"/>
            </p:nvSpPr>
            <p:spPr>
              <a:xfrm>
                <a:off x="1965404" y="1582901"/>
                <a:ext cx="356309" cy="484632"/>
              </a:xfrm>
              <a:prstGeom prst="homePlate">
                <a:avLst>
                  <a:gd name="adj" fmla="val 47628"/>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96" name="95 Pentágono"/>
            <p:cNvSpPr/>
            <p:nvPr userDrawn="1"/>
          </p:nvSpPr>
          <p:spPr>
            <a:xfrm>
              <a:off x="178532" y="1944241"/>
              <a:ext cx="1304853" cy="484632"/>
            </a:xfrm>
            <a:prstGeom prst="homePlate">
              <a:avLst>
                <a:gd name="adj" fmla="val 34277"/>
              </a:avLst>
            </a:prstGeom>
            <a:solidFill>
              <a:srgbClr val="00B0F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05" name="104 Rectángulo"/>
          <p:cNvSpPr/>
          <p:nvPr userDrawn="1"/>
        </p:nvSpPr>
        <p:spPr>
          <a:xfrm>
            <a:off x="2271957" y="1644527"/>
            <a:ext cx="951500" cy="981658"/>
          </a:xfrm>
          <a:prstGeom prst="rect">
            <a:avLst/>
          </a:prstGeom>
          <a:noFill/>
        </p:spPr>
        <p:txBody>
          <a:bodyPr wrap="none" lIns="194924" tIns="97462" rIns="194924" bIns="97462" anchor="ctr">
            <a:spAutoFit/>
          </a:bodyPr>
          <a:lstStyle/>
          <a:p>
            <a:pPr algn="ctr"/>
            <a:r>
              <a:rPr lang="es-ES" sz="5100" b="0" cap="none" spc="0" dirty="0" smtClean="0">
                <a:ln w="18415" cmpd="sng">
                  <a:noFill/>
                  <a:prstDash val="solid"/>
                </a:ln>
                <a:solidFill>
                  <a:schemeClr val="bg1"/>
                </a:solidFill>
                <a:effectLst>
                  <a:outerShdw blurRad="38100" dist="38100" dir="2700000" algn="tl">
                    <a:srgbClr val="000000">
                      <a:alpha val="43137"/>
                    </a:srgbClr>
                  </a:outerShdw>
                </a:effectLst>
                <a:latin typeface="Constantia" pitchFamily="18" charset="0"/>
              </a:rPr>
              <a:t>01</a:t>
            </a:r>
            <a:endParaRPr lang="es-ES" sz="5100" b="0" cap="none" spc="0" dirty="0">
              <a:ln w="18415" cmpd="sng">
                <a:noFill/>
                <a:prstDash val="solid"/>
              </a:ln>
              <a:solidFill>
                <a:schemeClr val="bg1"/>
              </a:solidFill>
              <a:effectLst>
                <a:outerShdw blurRad="38100" dist="38100" dir="2700000" algn="tl">
                  <a:srgbClr val="000000">
                    <a:alpha val="43137"/>
                  </a:srgbClr>
                </a:outerShdw>
              </a:effectLst>
              <a:latin typeface="Constantia" pitchFamily="18" charset="0"/>
            </a:endParaRPr>
          </a:p>
        </p:txBody>
      </p:sp>
      <p:sp>
        <p:nvSpPr>
          <p:cNvPr id="106" name="105 Rectángulo"/>
          <p:cNvSpPr/>
          <p:nvPr userDrawn="1"/>
        </p:nvSpPr>
        <p:spPr>
          <a:xfrm>
            <a:off x="2230991" y="2710195"/>
            <a:ext cx="1054156" cy="981658"/>
          </a:xfrm>
          <a:prstGeom prst="rect">
            <a:avLst/>
          </a:prstGeom>
          <a:noFill/>
        </p:spPr>
        <p:txBody>
          <a:bodyPr wrap="none" lIns="194924" tIns="97462" rIns="194924" bIns="97462" anchor="ctr">
            <a:spAutoFit/>
          </a:bodyPr>
          <a:lstStyle/>
          <a:p>
            <a:pPr algn="ctr"/>
            <a:r>
              <a:rPr lang="es-ES" sz="5100" b="0" cap="none" spc="0" dirty="0" smtClean="0">
                <a:ln w="18415" cmpd="sng">
                  <a:noFill/>
                  <a:prstDash val="solid"/>
                </a:ln>
                <a:solidFill>
                  <a:srgbClr val="00435A"/>
                </a:solidFill>
                <a:effectLst>
                  <a:outerShdw blurRad="38100" dist="38100" dir="2700000" algn="tl">
                    <a:srgbClr val="000000">
                      <a:alpha val="43137"/>
                    </a:srgbClr>
                  </a:outerShdw>
                </a:effectLst>
                <a:latin typeface="Constantia" pitchFamily="18" charset="0"/>
              </a:rPr>
              <a:t>02</a:t>
            </a:r>
            <a:endParaRPr lang="es-ES" sz="5100" b="0" cap="none" spc="0" dirty="0">
              <a:ln w="18415" cmpd="sng">
                <a:noFill/>
                <a:prstDash val="solid"/>
              </a:ln>
              <a:solidFill>
                <a:srgbClr val="00435A"/>
              </a:solidFill>
              <a:effectLst>
                <a:outerShdw blurRad="38100" dist="38100" dir="2700000" algn="tl">
                  <a:srgbClr val="000000">
                    <a:alpha val="43137"/>
                  </a:srgbClr>
                </a:outerShdw>
              </a:effectLst>
              <a:latin typeface="Constantia" pitchFamily="18" charset="0"/>
            </a:endParaRPr>
          </a:p>
        </p:txBody>
      </p:sp>
      <p:sp>
        <p:nvSpPr>
          <p:cNvPr id="107" name="106 Rectángulo"/>
          <p:cNvSpPr/>
          <p:nvPr userDrawn="1"/>
        </p:nvSpPr>
        <p:spPr>
          <a:xfrm>
            <a:off x="2247424" y="3750952"/>
            <a:ext cx="1044474" cy="981658"/>
          </a:xfrm>
          <a:prstGeom prst="rect">
            <a:avLst/>
          </a:prstGeom>
          <a:noFill/>
        </p:spPr>
        <p:txBody>
          <a:bodyPr wrap="none" lIns="194924" tIns="97462" rIns="194924" bIns="97462" anchor="ctr">
            <a:spAutoFit/>
          </a:bodyPr>
          <a:lstStyle/>
          <a:p>
            <a:pPr algn="ctr"/>
            <a:r>
              <a:rPr lang="es-ES" sz="5100" b="0" cap="none" spc="0" dirty="0" smtClean="0">
                <a:ln w="18415" cmpd="sng">
                  <a:noFill/>
                  <a:prstDash val="solid"/>
                </a:ln>
                <a:solidFill>
                  <a:schemeClr val="bg1"/>
                </a:solidFill>
                <a:effectLst>
                  <a:outerShdw blurRad="38100" dist="38100" dir="2700000" algn="tl">
                    <a:srgbClr val="000000">
                      <a:alpha val="43137"/>
                    </a:srgbClr>
                  </a:outerShdw>
                </a:effectLst>
                <a:latin typeface="Constantia" pitchFamily="18" charset="0"/>
              </a:rPr>
              <a:t>03</a:t>
            </a:r>
            <a:endParaRPr lang="es-ES" sz="5100" b="0" cap="none" spc="0" dirty="0">
              <a:ln w="18415" cmpd="sng">
                <a:noFill/>
                <a:prstDash val="solid"/>
              </a:ln>
              <a:solidFill>
                <a:schemeClr val="bg1"/>
              </a:solidFill>
              <a:effectLst>
                <a:outerShdw blurRad="38100" dist="38100" dir="2700000" algn="tl">
                  <a:srgbClr val="000000">
                    <a:alpha val="43137"/>
                  </a:srgbClr>
                </a:outerShdw>
              </a:effectLst>
              <a:latin typeface="Constantia" pitchFamily="18" charset="0"/>
            </a:endParaRPr>
          </a:p>
        </p:txBody>
      </p:sp>
      <p:sp>
        <p:nvSpPr>
          <p:cNvPr id="108" name="107 Rectángulo"/>
          <p:cNvSpPr/>
          <p:nvPr userDrawn="1"/>
        </p:nvSpPr>
        <p:spPr>
          <a:xfrm>
            <a:off x="2197163" y="4816620"/>
            <a:ext cx="1087756" cy="981658"/>
          </a:xfrm>
          <a:prstGeom prst="rect">
            <a:avLst/>
          </a:prstGeom>
          <a:noFill/>
        </p:spPr>
        <p:txBody>
          <a:bodyPr wrap="none" lIns="194924" tIns="97462" rIns="194924" bIns="97462" anchor="ctr">
            <a:spAutoFit/>
          </a:bodyPr>
          <a:lstStyle/>
          <a:p>
            <a:pPr algn="ctr"/>
            <a:r>
              <a:rPr lang="es-ES" sz="5100" b="0" cap="none" spc="0" dirty="0" smtClean="0">
                <a:ln w="18415" cmpd="sng">
                  <a:noFill/>
                  <a:prstDash val="solid"/>
                </a:ln>
                <a:solidFill>
                  <a:srgbClr val="00435A"/>
                </a:solidFill>
                <a:effectLst>
                  <a:outerShdw blurRad="38100" dist="38100" dir="2700000" algn="tl">
                    <a:srgbClr val="000000">
                      <a:alpha val="43137"/>
                    </a:srgbClr>
                  </a:outerShdw>
                </a:effectLst>
                <a:latin typeface="Constantia" pitchFamily="18" charset="0"/>
              </a:rPr>
              <a:t>04</a:t>
            </a:r>
            <a:endParaRPr lang="es-ES" sz="5100" b="0" cap="none" spc="0" dirty="0">
              <a:ln w="18415" cmpd="sng">
                <a:noFill/>
                <a:prstDash val="solid"/>
              </a:ln>
              <a:solidFill>
                <a:srgbClr val="00435A"/>
              </a:solidFill>
              <a:effectLst>
                <a:outerShdw blurRad="38100" dist="38100" dir="2700000" algn="tl">
                  <a:srgbClr val="000000">
                    <a:alpha val="43137"/>
                  </a:srgbClr>
                </a:outerShdw>
              </a:effectLst>
              <a:latin typeface="Constantia" pitchFamily="18" charset="0"/>
            </a:endParaRPr>
          </a:p>
        </p:txBody>
      </p:sp>
      <p:sp>
        <p:nvSpPr>
          <p:cNvPr id="111" name="6 Marcador de texto"/>
          <p:cNvSpPr>
            <a:spLocks noGrp="1"/>
          </p:cNvSpPr>
          <p:nvPr>
            <p:ph type="body" sz="quarter" idx="12" hasCustomPrompt="1"/>
          </p:nvPr>
        </p:nvSpPr>
        <p:spPr>
          <a:xfrm>
            <a:off x="4283890" y="1875151"/>
            <a:ext cx="6014637" cy="622134"/>
          </a:xfrm>
          <a:prstGeom prst="rect">
            <a:avLst/>
          </a:prstGeom>
        </p:spPr>
        <p:txBody>
          <a:bodyPr lIns="194924" tIns="97462" rIns="194924" bIns="97462" anchor="ctr"/>
          <a:lstStyle>
            <a:lvl1pPr marL="0" indent="0">
              <a:buNone/>
              <a:defRPr sz="2100" b="1">
                <a:solidFill>
                  <a:srgbClr val="00435A"/>
                </a:solidFill>
                <a:effectLst/>
              </a:defRPr>
            </a:lvl1pPr>
            <a:lvl2pPr>
              <a:defRPr sz="1500"/>
            </a:lvl2pPr>
            <a:lvl3pPr>
              <a:defRPr sz="1500"/>
            </a:lvl3pPr>
            <a:lvl4pPr>
              <a:defRPr sz="1500"/>
            </a:lvl4pPr>
            <a:lvl5pPr>
              <a:defRPr sz="1500"/>
            </a:lvl5pPr>
          </a:lstStyle>
          <a:p>
            <a:pPr lvl="0"/>
            <a:r>
              <a:rPr lang="es-ES" dirty="0" smtClean="0"/>
              <a:t>HAGA CLIC PARA MODIFICAR EL ESTILO DE TEXTO DEL PATRÓN</a:t>
            </a:r>
          </a:p>
        </p:txBody>
      </p:sp>
      <p:sp>
        <p:nvSpPr>
          <p:cNvPr id="112" name="6 Marcador de texto"/>
          <p:cNvSpPr>
            <a:spLocks noGrp="1"/>
          </p:cNvSpPr>
          <p:nvPr>
            <p:ph type="body" sz="quarter" idx="13" hasCustomPrompt="1"/>
          </p:nvPr>
        </p:nvSpPr>
        <p:spPr>
          <a:xfrm>
            <a:off x="4278104" y="2962924"/>
            <a:ext cx="6014637" cy="622134"/>
          </a:xfrm>
          <a:prstGeom prst="rect">
            <a:avLst/>
          </a:prstGeom>
        </p:spPr>
        <p:txBody>
          <a:bodyPr lIns="194924" tIns="97462" rIns="194924" bIns="97462" anchor="ctr"/>
          <a:lstStyle>
            <a:lvl1pPr marL="0" indent="0">
              <a:buNone/>
              <a:defRPr sz="2100" b="1">
                <a:solidFill>
                  <a:srgbClr val="00435A"/>
                </a:solidFill>
                <a:effectLst/>
              </a:defRPr>
            </a:lvl1pPr>
            <a:lvl2pPr>
              <a:defRPr sz="1500"/>
            </a:lvl2pPr>
            <a:lvl3pPr>
              <a:defRPr sz="1500"/>
            </a:lvl3pPr>
            <a:lvl4pPr>
              <a:defRPr sz="1500"/>
            </a:lvl4pPr>
            <a:lvl5pPr>
              <a:defRPr sz="1500"/>
            </a:lvl5pPr>
          </a:lstStyle>
          <a:p>
            <a:pPr lvl="0"/>
            <a:r>
              <a:rPr lang="es-ES" dirty="0" smtClean="0"/>
              <a:t>HAGA CLIC PARA MODIFICAR EL ESTILO DE TEXTO DEL PATRÓN</a:t>
            </a:r>
          </a:p>
        </p:txBody>
      </p:sp>
      <p:sp>
        <p:nvSpPr>
          <p:cNvPr id="113" name="6 Marcador de texto"/>
          <p:cNvSpPr>
            <a:spLocks noGrp="1"/>
          </p:cNvSpPr>
          <p:nvPr>
            <p:ph type="body" sz="quarter" idx="14" hasCustomPrompt="1"/>
          </p:nvPr>
        </p:nvSpPr>
        <p:spPr>
          <a:xfrm>
            <a:off x="4278104" y="4049200"/>
            <a:ext cx="6014637" cy="622134"/>
          </a:xfrm>
          <a:prstGeom prst="rect">
            <a:avLst/>
          </a:prstGeom>
        </p:spPr>
        <p:txBody>
          <a:bodyPr lIns="194924" tIns="97462" rIns="194924" bIns="97462" anchor="ctr"/>
          <a:lstStyle>
            <a:lvl1pPr marL="0" indent="0">
              <a:buNone/>
              <a:defRPr sz="2100" b="1">
                <a:solidFill>
                  <a:srgbClr val="00435A"/>
                </a:solidFill>
                <a:effectLst/>
              </a:defRPr>
            </a:lvl1pPr>
            <a:lvl2pPr>
              <a:defRPr sz="1500"/>
            </a:lvl2pPr>
            <a:lvl3pPr>
              <a:defRPr sz="1500"/>
            </a:lvl3pPr>
            <a:lvl4pPr>
              <a:defRPr sz="1500"/>
            </a:lvl4pPr>
            <a:lvl5pPr>
              <a:defRPr sz="1500"/>
            </a:lvl5pPr>
          </a:lstStyle>
          <a:p>
            <a:pPr lvl="0"/>
            <a:r>
              <a:rPr lang="es-ES" dirty="0" smtClean="0"/>
              <a:t>HAGA CLIC PARA MODIFICAR EL ESTILO DE TEXTO DEL PATRÓN</a:t>
            </a:r>
          </a:p>
        </p:txBody>
      </p:sp>
      <p:sp>
        <p:nvSpPr>
          <p:cNvPr id="114" name="6 Marcador de texto"/>
          <p:cNvSpPr>
            <a:spLocks noGrp="1"/>
          </p:cNvSpPr>
          <p:nvPr>
            <p:ph type="body" sz="quarter" idx="15" hasCustomPrompt="1"/>
          </p:nvPr>
        </p:nvSpPr>
        <p:spPr>
          <a:xfrm>
            <a:off x="4286310" y="5092619"/>
            <a:ext cx="6014637" cy="622134"/>
          </a:xfrm>
          <a:prstGeom prst="rect">
            <a:avLst/>
          </a:prstGeom>
        </p:spPr>
        <p:txBody>
          <a:bodyPr lIns="194924" tIns="97462" rIns="194924" bIns="97462" anchor="ctr"/>
          <a:lstStyle>
            <a:lvl1pPr marL="0" indent="0">
              <a:buNone/>
              <a:defRPr sz="2100" b="1">
                <a:solidFill>
                  <a:srgbClr val="00435A"/>
                </a:solidFill>
                <a:effectLst/>
              </a:defRPr>
            </a:lvl1pPr>
            <a:lvl2pPr>
              <a:defRPr sz="1500"/>
            </a:lvl2pPr>
            <a:lvl3pPr>
              <a:defRPr sz="1500"/>
            </a:lvl3pPr>
            <a:lvl4pPr>
              <a:defRPr sz="1500"/>
            </a:lvl4pPr>
            <a:lvl5pPr>
              <a:defRPr sz="1500"/>
            </a:lvl5pPr>
          </a:lstStyle>
          <a:p>
            <a:pPr lvl="0"/>
            <a:r>
              <a:rPr lang="es-ES" dirty="0" smtClean="0"/>
              <a:t>HAGA CLIC PARA MODIFICAR EL ESTILO DE TEXTO DEL PATRÓN</a:t>
            </a:r>
          </a:p>
        </p:txBody>
      </p:sp>
      <p:sp>
        <p:nvSpPr>
          <p:cNvPr id="121" name="6 Marcador de texto"/>
          <p:cNvSpPr>
            <a:spLocks noGrp="1"/>
          </p:cNvSpPr>
          <p:nvPr>
            <p:ph type="body" sz="quarter" idx="17" hasCustomPrompt="1"/>
          </p:nvPr>
        </p:nvSpPr>
        <p:spPr>
          <a:xfrm>
            <a:off x="165874" y="6709733"/>
            <a:ext cx="10081430" cy="241446"/>
          </a:xfrm>
          <a:prstGeom prst="rect">
            <a:avLst/>
          </a:prstGeom>
          <a:ln>
            <a:noFill/>
          </a:ln>
        </p:spPr>
        <p:txBody>
          <a:bodyPr lIns="194924" tIns="97462" rIns="194924" bIns="97462" anchor="ctr"/>
          <a:lstStyle>
            <a:lvl1pPr marL="0" indent="0" algn="r">
              <a:buNone/>
              <a:defRPr sz="1300" b="1" baseline="0">
                <a:solidFill>
                  <a:schemeClr val="bg1"/>
                </a:solidFill>
                <a:effectLst/>
                <a:latin typeface="Constantia" pitchFamily="18" charset="0"/>
              </a:defRPr>
            </a:lvl1pPr>
            <a:lvl2pPr>
              <a:defRPr sz="1500"/>
            </a:lvl2pPr>
            <a:lvl3pPr>
              <a:defRPr sz="1500"/>
            </a:lvl3pPr>
            <a:lvl4pPr>
              <a:defRPr sz="1500"/>
            </a:lvl4pPr>
            <a:lvl5pPr>
              <a:defRPr sz="1500"/>
            </a:lvl5pPr>
          </a:lstStyle>
          <a:p>
            <a:pPr lvl="0"/>
            <a:r>
              <a:rPr lang="es-ES" dirty="0" smtClean="0"/>
              <a:t>Tema de presentación / Oficina Asesora de Planeación</a:t>
            </a:r>
          </a:p>
        </p:txBody>
      </p:sp>
      <p:sp>
        <p:nvSpPr>
          <p:cNvPr id="59" name="58 Triángulo rectángulo"/>
          <p:cNvSpPr/>
          <p:nvPr userDrawn="1"/>
        </p:nvSpPr>
        <p:spPr>
          <a:xfrm rot="10800000">
            <a:off x="9937946" y="123659"/>
            <a:ext cx="2060491" cy="1783241"/>
          </a:xfrm>
          <a:prstGeom prst="rtTriangle">
            <a:avLst/>
          </a:prstGeom>
          <a:solidFill>
            <a:schemeClr val="accent5">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62" name="61 Triángulo rectángulo"/>
          <p:cNvSpPr/>
          <p:nvPr userDrawn="1"/>
        </p:nvSpPr>
        <p:spPr>
          <a:xfrm rot="10800000">
            <a:off x="8272035" y="123655"/>
            <a:ext cx="3726402" cy="1177173"/>
          </a:xfrm>
          <a:prstGeom prst="rtTriangle">
            <a:avLst/>
          </a:prstGeom>
          <a:solidFill>
            <a:schemeClr val="accent5">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grpSp>
        <p:nvGrpSpPr>
          <p:cNvPr id="57" name="56 Grupo"/>
          <p:cNvGrpSpPr/>
          <p:nvPr userDrawn="1"/>
        </p:nvGrpSpPr>
        <p:grpSpPr>
          <a:xfrm>
            <a:off x="8042617" y="396019"/>
            <a:ext cx="3801320" cy="320047"/>
            <a:chOff x="3445807" y="209699"/>
            <a:chExt cx="1812109" cy="176289"/>
          </a:xfrm>
        </p:grpSpPr>
        <p:pic>
          <p:nvPicPr>
            <p:cNvPr id="58" name="Picture 4" descr="C:\Users\EJVELASCOA\Pictures\OTROS\101 (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25" r="34739"/>
            <a:stretch/>
          </p:blipFill>
          <p:spPr bwMode="auto">
            <a:xfrm>
              <a:off x="3445807" y="226949"/>
              <a:ext cx="554856" cy="15554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74" name="Picture 5" descr="C:\Users\EJVELASCOA\Pictures\OTROS\Logo INPEC (AzulTrans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829" y="209699"/>
              <a:ext cx="497716" cy="16052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75" name="Picture 4" descr="Presidencia de la RepÃºblica"/>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44553" y="214111"/>
              <a:ext cx="613363" cy="1718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99193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wipe(left)">
                                      <p:cBhvr>
                                        <p:cTn id="16" dur="500"/>
                                        <p:tgtEl>
                                          <p:spTgt spid="9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wipe(left)">
                                      <p:cBhvr>
                                        <p:cTn id="19" dur="500"/>
                                        <p:tgtEl>
                                          <p:spTgt spid="10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wipe(left)">
                                      <p:cBhvr>
                                        <p:cTn id="22" dur="500"/>
                                        <p:tgtEl>
                                          <p:spTgt spid="10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left)">
                                      <p:cBhvr>
                                        <p:cTn id="25" dur="500"/>
                                        <p:tgtEl>
                                          <p:spTgt spid="10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8"/>
                                        </p:tgtEl>
                                        <p:attrNameLst>
                                          <p:attrName>style.visibility</p:attrName>
                                        </p:attrNameLst>
                                      </p:cBhvr>
                                      <p:to>
                                        <p:strVal val="visible"/>
                                      </p:to>
                                    </p:set>
                                    <p:animEffect transition="in" filter="wipe(left)">
                                      <p:cBhvr>
                                        <p:cTn id="28" dur="500"/>
                                        <p:tgtEl>
                                          <p:spTgt spid="10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1">
                                            <p:txEl>
                                              <p:pRg st="0" end="0"/>
                                            </p:txEl>
                                          </p:spTgt>
                                        </p:tgtEl>
                                        <p:attrNameLst>
                                          <p:attrName>style.visibility</p:attrName>
                                        </p:attrNameLst>
                                      </p:cBhvr>
                                      <p:to>
                                        <p:strVal val="visible"/>
                                      </p:to>
                                    </p:set>
                                    <p:animEffect transition="in" filter="wipe(left)">
                                      <p:cBhvr>
                                        <p:cTn id="31" dur="500"/>
                                        <p:tgtEl>
                                          <p:spTgt spid="111">
                                            <p:txEl>
                                              <p:pRg st="0" end="0"/>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2">
                                            <p:txEl>
                                              <p:pRg st="0" end="0"/>
                                            </p:txEl>
                                          </p:spTgt>
                                        </p:tgtEl>
                                        <p:attrNameLst>
                                          <p:attrName>style.visibility</p:attrName>
                                        </p:attrNameLst>
                                      </p:cBhvr>
                                      <p:to>
                                        <p:strVal val="visible"/>
                                      </p:to>
                                    </p:set>
                                    <p:animEffect transition="in" filter="wipe(left)">
                                      <p:cBhvr>
                                        <p:cTn id="34" dur="500"/>
                                        <p:tgtEl>
                                          <p:spTgt spid="112">
                                            <p:txEl>
                                              <p:pRg st="0" end="0"/>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3">
                                            <p:txEl>
                                              <p:pRg st="0" end="0"/>
                                            </p:txEl>
                                          </p:spTgt>
                                        </p:tgtEl>
                                        <p:attrNameLst>
                                          <p:attrName>style.visibility</p:attrName>
                                        </p:attrNameLst>
                                      </p:cBhvr>
                                      <p:to>
                                        <p:strVal val="visible"/>
                                      </p:to>
                                    </p:set>
                                    <p:animEffect transition="in" filter="wipe(left)">
                                      <p:cBhvr>
                                        <p:cTn id="37" dur="500"/>
                                        <p:tgtEl>
                                          <p:spTgt spid="113">
                                            <p:txEl>
                                              <p:pRg st="0" end="0"/>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4">
                                            <p:txEl>
                                              <p:pRg st="0" end="0"/>
                                            </p:txEl>
                                          </p:spTgt>
                                        </p:tgtEl>
                                        <p:attrNameLst>
                                          <p:attrName>style.visibility</p:attrName>
                                        </p:attrNameLst>
                                      </p:cBhvr>
                                      <p:to>
                                        <p:strVal val="visible"/>
                                      </p:to>
                                    </p:set>
                                    <p:animEffect transition="in" filter="wipe(left)">
                                      <p:cBhvr>
                                        <p:cTn id="40" dur="500"/>
                                        <p:tgtEl>
                                          <p:spTgt spid="1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P spid="107" grpId="0"/>
      <p:bldP spid="108" grpId="0"/>
      <p:bldP spid="111" grpId="0" build="p">
        <p:tmplLst>
          <p:tmpl lvl="1">
            <p:tnLst>
              <p:par>
                <p:cTn presetID="22" presetClass="entr" presetSubtype="8" fill="hold" nodeType="with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wipe(left)">
                      <p:cBhvr>
                        <p:cTn dur="500"/>
                        <p:tgtEl>
                          <p:spTgt spid="111"/>
                        </p:tgtEl>
                      </p:cBhvr>
                    </p:animEffect>
                  </p:childTnLst>
                </p:cTn>
              </p:par>
            </p:tnLst>
          </p:tmpl>
        </p:tmplLst>
      </p:bldP>
      <p:bldP spid="112" grpId="0" build="p">
        <p:tmplLst>
          <p:tmpl lvl="1">
            <p:tnLst>
              <p:par>
                <p:cTn presetID="22" presetClass="entr" presetSubtype="8" fill="hold" nodeType="with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wipe(left)">
                      <p:cBhvr>
                        <p:cTn dur="500"/>
                        <p:tgtEl>
                          <p:spTgt spid="112"/>
                        </p:tgtEl>
                      </p:cBhvr>
                    </p:animEffect>
                  </p:childTnLst>
                </p:cTn>
              </p:par>
            </p:tnLst>
          </p:tmpl>
        </p:tmplLst>
      </p:bldP>
      <p:bldP spid="113" grpId="0" build="p">
        <p:tmplLst>
          <p:tmpl lvl="1">
            <p:tnLst>
              <p:par>
                <p:cTn presetID="22" presetClass="entr" presetSubtype="8" fill="hold" nodeType="with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wipe(left)">
                      <p:cBhvr>
                        <p:cTn dur="500"/>
                        <p:tgtEl>
                          <p:spTgt spid="113"/>
                        </p:tgtEl>
                      </p:cBhvr>
                    </p:animEffect>
                  </p:childTnLst>
                </p:cTn>
              </p:par>
            </p:tnLst>
          </p:tmpl>
        </p:tmplLst>
      </p:bldP>
      <p:bldP spid="114" grpId="0" build="p">
        <p:tmplLst>
          <p:tmpl lvl="1">
            <p:tnLst>
              <p:par>
                <p:cTn presetID="22" presetClass="entr" presetSubtype="8" fill="hold" nodeType="withEffect">
                  <p:stCondLst>
                    <p:cond delay="0"/>
                  </p:stCondLst>
                  <p:childTnLst>
                    <p:set>
                      <p:cBhvr>
                        <p:cTn dur="1" fill="hold">
                          <p:stCondLst>
                            <p:cond delay="0"/>
                          </p:stCondLst>
                        </p:cTn>
                        <p:tgtEl>
                          <p:spTgt spid="114"/>
                        </p:tgtEl>
                        <p:attrNameLst>
                          <p:attrName>style.visibility</p:attrName>
                        </p:attrNameLst>
                      </p:cBhvr>
                      <p:to>
                        <p:strVal val="visible"/>
                      </p:to>
                    </p:set>
                    <p:animEffect transition="in" filter="wipe(left)">
                      <p:cBhvr>
                        <p:cTn dur="500"/>
                        <p:tgtEl>
                          <p:spTgt spid="11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5">
    <p:spTree>
      <p:nvGrpSpPr>
        <p:cNvPr id="1" name=""/>
        <p:cNvGrpSpPr/>
        <p:nvPr/>
      </p:nvGrpSpPr>
      <p:grpSpPr>
        <a:xfrm>
          <a:off x="0" y="0"/>
          <a:ext cx="0" cy="0"/>
          <a:chOff x="0" y="0"/>
          <a:chExt cx="0" cy="0"/>
        </a:xfrm>
      </p:grpSpPr>
      <p:sp>
        <p:nvSpPr>
          <p:cNvPr id="2" name="1 Rectángulo"/>
          <p:cNvSpPr/>
          <p:nvPr userDrawn="1"/>
        </p:nvSpPr>
        <p:spPr>
          <a:xfrm>
            <a:off x="104221" y="88593"/>
            <a:ext cx="11938747" cy="6874969"/>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0" name="49 Rectángulo"/>
          <p:cNvSpPr/>
          <p:nvPr userDrawn="1"/>
        </p:nvSpPr>
        <p:spPr>
          <a:xfrm>
            <a:off x="63704" y="6682144"/>
            <a:ext cx="10239985"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1" name="50 Rectángulo"/>
          <p:cNvSpPr/>
          <p:nvPr userDrawn="1"/>
        </p:nvSpPr>
        <p:spPr>
          <a:xfrm>
            <a:off x="10353938" y="6682144"/>
            <a:ext cx="195440"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2" name="51 Rectángulo"/>
          <p:cNvSpPr/>
          <p:nvPr userDrawn="1"/>
        </p:nvSpPr>
        <p:spPr>
          <a:xfrm>
            <a:off x="10604328" y="668214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3" name="52 Rectángulo"/>
          <p:cNvSpPr/>
          <p:nvPr userDrawn="1"/>
        </p:nvSpPr>
        <p:spPr>
          <a:xfrm>
            <a:off x="10777088" y="6681526"/>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4" name="53 Rectángulo"/>
          <p:cNvSpPr/>
          <p:nvPr userDrawn="1"/>
        </p:nvSpPr>
        <p:spPr>
          <a:xfrm>
            <a:off x="10939079" y="6681524"/>
            <a:ext cx="103022" cy="282040"/>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5" name="54 Rectángulo"/>
          <p:cNvSpPr/>
          <p:nvPr userDrawn="1"/>
        </p:nvSpPr>
        <p:spPr>
          <a:xfrm>
            <a:off x="11109001" y="6681522"/>
            <a:ext cx="976894" cy="282664"/>
          </a:xfrm>
          <a:prstGeom prst="rect">
            <a:avLst/>
          </a:prstGeom>
          <a:solidFill>
            <a:srgbClr val="0043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56" name="3 Marcador de texto"/>
          <p:cNvSpPr>
            <a:spLocks noGrp="1"/>
          </p:cNvSpPr>
          <p:nvPr>
            <p:ph type="body" sz="half" idx="11" hasCustomPrompt="1"/>
          </p:nvPr>
        </p:nvSpPr>
        <p:spPr>
          <a:xfrm>
            <a:off x="11109001" y="6681519"/>
            <a:ext cx="976894" cy="281418"/>
          </a:xfrm>
          <a:prstGeom prst="rect">
            <a:avLst/>
          </a:prstGeom>
        </p:spPr>
        <p:txBody>
          <a:bodyPr lIns="194924" tIns="97462" rIns="194924" bIns="97462" anchor="ctr">
            <a:noAutofit/>
          </a:bodyPr>
          <a:lstStyle>
            <a:lvl1pPr marL="0" indent="0" algn="ctr">
              <a:buNone/>
              <a:defRPr sz="1300" b="1" baseline="0">
                <a:solidFill>
                  <a:schemeClr val="bg1"/>
                </a:solidFill>
                <a:effectLst>
                  <a:outerShdw blurRad="38100" dist="38100" dir="2700000" algn="tl">
                    <a:srgbClr val="000000">
                      <a:alpha val="43137"/>
                    </a:srgbClr>
                  </a:outerShdw>
                </a:effectLst>
                <a:latin typeface="Californian FB" pitchFamily="18" charset="0"/>
              </a:defRPr>
            </a:lvl1pPr>
            <a:lvl2pPr marL="548225" indent="0">
              <a:buNone/>
              <a:defRPr sz="1500"/>
            </a:lvl2pPr>
            <a:lvl3pPr marL="1096447" indent="0">
              <a:buNone/>
              <a:defRPr sz="1300"/>
            </a:lvl3pPr>
            <a:lvl4pPr marL="1644667" indent="0">
              <a:buNone/>
              <a:defRPr sz="1100"/>
            </a:lvl4pPr>
            <a:lvl5pPr marL="2192890" indent="0">
              <a:buNone/>
              <a:defRPr sz="1100"/>
            </a:lvl5pPr>
            <a:lvl6pPr marL="2741115" indent="0">
              <a:buNone/>
              <a:defRPr sz="1100"/>
            </a:lvl6pPr>
            <a:lvl7pPr marL="3289337" indent="0">
              <a:buNone/>
              <a:defRPr sz="1100"/>
            </a:lvl7pPr>
            <a:lvl8pPr marL="3837557" indent="0">
              <a:buNone/>
              <a:defRPr sz="1100"/>
            </a:lvl8pPr>
            <a:lvl9pPr marL="4385782" indent="0">
              <a:buNone/>
              <a:defRPr sz="1100"/>
            </a:lvl9pPr>
          </a:lstStyle>
          <a:p>
            <a:pPr lvl="0"/>
            <a:r>
              <a:rPr lang="es-ES" dirty="0" smtClean="0"/>
              <a:t>1</a:t>
            </a:r>
          </a:p>
        </p:txBody>
      </p:sp>
      <p:sp>
        <p:nvSpPr>
          <p:cNvPr id="67" name="66 Rectángulo"/>
          <p:cNvSpPr/>
          <p:nvPr userDrawn="1"/>
        </p:nvSpPr>
        <p:spPr>
          <a:xfrm>
            <a:off x="109834" y="610580"/>
            <a:ext cx="7273146" cy="37247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68" name="67 Rectángulo"/>
          <p:cNvSpPr/>
          <p:nvPr userDrawn="1"/>
        </p:nvSpPr>
        <p:spPr>
          <a:xfrm>
            <a:off x="207259" y="457563"/>
            <a:ext cx="7337980" cy="443636"/>
          </a:xfrm>
          <a:prstGeom prst="rect">
            <a:avLst/>
          </a:prstGeom>
          <a:solidFill>
            <a:srgbClr val="00435A"/>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69" name="68 CuadroTexto"/>
          <p:cNvSpPr txBox="1"/>
          <p:nvPr userDrawn="1"/>
        </p:nvSpPr>
        <p:spPr>
          <a:xfrm>
            <a:off x="405739" y="402051"/>
            <a:ext cx="1921317" cy="596937"/>
          </a:xfrm>
          <a:prstGeom prst="rect">
            <a:avLst/>
          </a:prstGeom>
          <a:noFill/>
        </p:spPr>
        <p:txBody>
          <a:bodyPr wrap="none" lIns="194924" tIns="97462" rIns="194924" bIns="97462" rtlCol="0">
            <a:spAutoFit/>
          </a:bodyPr>
          <a:lstStyle/>
          <a:p>
            <a:r>
              <a:rPr lang="es-CO" sz="2600" b="1" dirty="0" smtClean="0">
                <a:ln>
                  <a:noFill/>
                </a:ln>
                <a:solidFill>
                  <a:schemeClr val="bg1"/>
                </a:solidFill>
                <a:effectLst/>
                <a:latin typeface="Californian FB" pitchFamily="18" charset="0"/>
                <a:cs typeface="Aparajita" pitchFamily="34" charset="0"/>
              </a:rPr>
              <a:t>Contenido</a:t>
            </a:r>
            <a:endParaRPr lang="es-CO" sz="2600" b="1" dirty="0">
              <a:ln>
                <a:noFill/>
              </a:ln>
              <a:solidFill>
                <a:schemeClr val="bg1"/>
              </a:solidFill>
              <a:effectLst/>
              <a:latin typeface="Californian FB" pitchFamily="18" charset="0"/>
              <a:cs typeface="Aparajita" pitchFamily="34" charset="0"/>
            </a:endParaRPr>
          </a:p>
        </p:txBody>
      </p:sp>
      <p:grpSp>
        <p:nvGrpSpPr>
          <p:cNvPr id="11" name="10 Grupo"/>
          <p:cNvGrpSpPr/>
          <p:nvPr userDrawn="1"/>
        </p:nvGrpSpPr>
        <p:grpSpPr>
          <a:xfrm>
            <a:off x="1300170" y="1367184"/>
            <a:ext cx="9165780" cy="719902"/>
            <a:chOff x="178532" y="739529"/>
            <a:chExt cx="4610038" cy="484632"/>
          </a:xfrm>
        </p:grpSpPr>
        <p:sp>
          <p:nvSpPr>
            <p:cNvPr id="5" name="4 Rectángulo"/>
            <p:cNvSpPr/>
            <p:nvPr userDrawn="1"/>
          </p:nvSpPr>
          <p:spPr>
            <a:xfrm>
              <a:off x="178533" y="739529"/>
              <a:ext cx="4610037" cy="48463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8" name="7 Grupo"/>
            <p:cNvGrpSpPr/>
            <p:nvPr userDrawn="1"/>
          </p:nvGrpSpPr>
          <p:grpSpPr>
            <a:xfrm>
              <a:off x="1239908" y="739529"/>
              <a:ext cx="489205" cy="484632"/>
              <a:chOff x="1965404" y="1582901"/>
              <a:chExt cx="489205" cy="484632"/>
            </a:xfrm>
          </p:grpSpPr>
          <p:sp>
            <p:nvSpPr>
              <p:cNvPr id="60" name="59 Pentágono"/>
              <p:cNvSpPr/>
              <p:nvPr userDrawn="1"/>
            </p:nvSpPr>
            <p:spPr>
              <a:xfrm>
                <a:off x="1965405" y="1582901"/>
                <a:ext cx="489204" cy="484632"/>
              </a:xfrm>
              <a:prstGeom prst="homePlate">
                <a:avLst>
                  <a:gd name="adj" fmla="val 34277"/>
                </a:avLst>
              </a:prstGeom>
              <a:solidFill>
                <a:schemeClr val="accent5"/>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60 Pentágono"/>
              <p:cNvSpPr/>
              <p:nvPr userDrawn="1"/>
            </p:nvSpPr>
            <p:spPr>
              <a:xfrm>
                <a:off x="1965404" y="1582901"/>
                <a:ext cx="356309" cy="484632"/>
              </a:xfrm>
              <a:prstGeom prst="homePlate">
                <a:avLst>
                  <a:gd name="adj" fmla="val 47628"/>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3 Pentágono"/>
            <p:cNvSpPr/>
            <p:nvPr userDrawn="1"/>
          </p:nvSpPr>
          <p:spPr>
            <a:xfrm>
              <a:off x="178532" y="739529"/>
              <a:ext cx="1304854" cy="484632"/>
            </a:xfrm>
            <a:prstGeom prst="homePlate">
              <a:avLst>
                <a:gd name="adj" fmla="val 34277"/>
              </a:avLst>
            </a:prstGeom>
            <a:solidFill>
              <a:schemeClr val="accent5"/>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0" name="9 Grupo"/>
          <p:cNvGrpSpPr/>
          <p:nvPr userDrawn="1"/>
        </p:nvGrpSpPr>
        <p:grpSpPr>
          <a:xfrm>
            <a:off x="1300164" y="2452728"/>
            <a:ext cx="9165778" cy="719902"/>
            <a:chOff x="178532" y="1368177"/>
            <a:chExt cx="4610037" cy="484632"/>
          </a:xfrm>
        </p:grpSpPr>
        <p:sp>
          <p:nvSpPr>
            <p:cNvPr id="65" name="64 Rectángulo"/>
            <p:cNvSpPr/>
            <p:nvPr userDrawn="1"/>
          </p:nvSpPr>
          <p:spPr>
            <a:xfrm>
              <a:off x="178533" y="1368177"/>
              <a:ext cx="4610036" cy="48463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6" name="65 Grupo"/>
            <p:cNvGrpSpPr/>
            <p:nvPr userDrawn="1"/>
          </p:nvGrpSpPr>
          <p:grpSpPr>
            <a:xfrm>
              <a:off x="1239908" y="1368177"/>
              <a:ext cx="489205" cy="484632"/>
              <a:chOff x="1965404" y="1582901"/>
              <a:chExt cx="489205" cy="484632"/>
            </a:xfrm>
          </p:grpSpPr>
          <p:sp>
            <p:nvSpPr>
              <p:cNvPr id="70" name="69 Pentágono"/>
              <p:cNvSpPr/>
              <p:nvPr userDrawn="1"/>
            </p:nvSpPr>
            <p:spPr>
              <a:xfrm>
                <a:off x="1965405" y="1582901"/>
                <a:ext cx="489204" cy="484632"/>
              </a:xfrm>
              <a:prstGeom prst="homePlate">
                <a:avLst>
                  <a:gd name="adj" fmla="val 34277"/>
                </a:avLst>
              </a:prstGeom>
              <a:solidFill>
                <a:schemeClr val="accent6"/>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1" name="70 Pentágono"/>
              <p:cNvSpPr/>
              <p:nvPr userDrawn="1"/>
            </p:nvSpPr>
            <p:spPr>
              <a:xfrm>
                <a:off x="1965404" y="1582901"/>
                <a:ext cx="356309" cy="484632"/>
              </a:xfrm>
              <a:prstGeom prst="homePlate">
                <a:avLst>
                  <a:gd name="adj" fmla="val 47628"/>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72" name="71 Pentágono"/>
            <p:cNvSpPr/>
            <p:nvPr userDrawn="1"/>
          </p:nvSpPr>
          <p:spPr>
            <a:xfrm>
              <a:off x="178532" y="1368177"/>
              <a:ext cx="1304853" cy="484632"/>
            </a:xfrm>
            <a:prstGeom prst="homePlate">
              <a:avLst>
                <a:gd name="adj" fmla="val 34277"/>
              </a:avLst>
            </a:prstGeom>
            <a:solidFill>
              <a:schemeClr val="accent6"/>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2" name="11 Grupo"/>
          <p:cNvGrpSpPr/>
          <p:nvPr userDrawn="1"/>
        </p:nvGrpSpPr>
        <p:grpSpPr>
          <a:xfrm>
            <a:off x="1300164" y="3523143"/>
            <a:ext cx="9165778" cy="719902"/>
            <a:chOff x="178532" y="1944241"/>
            <a:chExt cx="4610037" cy="484632"/>
          </a:xfrm>
        </p:grpSpPr>
        <p:sp>
          <p:nvSpPr>
            <p:cNvPr id="88" name="87 Rectángulo"/>
            <p:cNvSpPr/>
            <p:nvPr userDrawn="1"/>
          </p:nvSpPr>
          <p:spPr>
            <a:xfrm>
              <a:off x="178533" y="1944241"/>
              <a:ext cx="4610036" cy="48463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89" name="88 Grupo"/>
            <p:cNvGrpSpPr/>
            <p:nvPr userDrawn="1"/>
          </p:nvGrpSpPr>
          <p:grpSpPr>
            <a:xfrm>
              <a:off x="1239908" y="1944241"/>
              <a:ext cx="489205" cy="484632"/>
              <a:chOff x="1965404" y="1582901"/>
              <a:chExt cx="489205" cy="484632"/>
            </a:xfrm>
          </p:grpSpPr>
          <p:sp>
            <p:nvSpPr>
              <p:cNvPr id="90" name="89 Pentágono"/>
              <p:cNvSpPr/>
              <p:nvPr userDrawn="1"/>
            </p:nvSpPr>
            <p:spPr>
              <a:xfrm>
                <a:off x="1965405" y="1582901"/>
                <a:ext cx="489204" cy="484632"/>
              </a:xfrm>
              <a:prstGeom prst="homePlate">
                <a:avLst>
                  <a:gd name="adj" fmla="val 34277"/>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1" name="90 Pentágono"/>
              <p:cNvSpPr/>
              <p:nvPr userDrawn="1"/>
            </p:nvSpPr>
            <p:spPr>
              <a:xfrm>
                <a:off x="1965404" y="1582901"/>
                <a:ext cx="356309" cy="484632"/>
              </a:xfrm>
              <a:prstGeom prst="homePlate">
                <a:avLst>
                  <a:gd name="adj" fmla="val 47628"/>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92" name="91 Pentágono"/>
            <p:cNvSpPr/>
            <p:nvPr userDrawn="1"/>
          </p:nvSpPr>
          <p:spPr>
            <a:xfrm>
              <a:off x="178532" y="1944241"/>
              <a:ext cx="1304853" cy="484632"/>
            </a:xfrm>
            <a:prstGeom prst="homePlate">
              <a:avLst>
                <a:gd name="adj" fmla="val 34277"/>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93" name="92 Grupo"/>
          <p:cNvGrpSpPr/>
          <p:nvPr userDrawn="1"/>
        </p:nvGrpSpPr>
        <p:grpSpPr>
          <a:xfrm>
            <a:off x="1300164" y="4597035"/>
            <a:ext cx="9165778" cy="719902"/>
            <a:chOff x="178532" y="1944241"/>
            <a:chExt cx="4610037" cy="484632"/>
          </a:xfrm>
        </p:grpSpPr>
        <p:sp>
          <p:nvSpPr>
            <p:cNvPr id="94" name="93 Rectángulo"/>
            <p:cNvSpPr/>
            <p:nvPr userDrawn="1"/>
          </p:nvSpPr>
          <p:spPr>
            <a:xfrm>
              <a:off x="178533" y="1944241"/>
              <a:ext cx="4610036" cy="48463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95" name="94 Grupo"/>
            <p:cNvGrpSpPr/>
            <p:nvPr userDrawn="1"/>
          </p:nvGrpSpPr>
          <p:grpSpPr>
            <a:xfrm>
              <a:off x="1239908" y="1944241"/>
              <a:ext cx="489205" cy="484632"/>
              <a:chOff x="1965404" y="1582901"/>
              <a:chExt cx="489205" cy="484632"/>
            </a:xfrm>
          </p:grpSpPr>
          <p:sp>
            <p:nvSpPr>
              <p:cNvPr id="97" name="96 Pentágono"/>
              <p:cNvSpPr/>
              <p:nvPr userDrawn="1"/>
            </p:nvSpPr>
            <p:spPr>
              <a:xfrm>
                <a:off x="1965405" y="1582901"/>
                <a:ext cx="489204" cy="484632"/>
              </a:xfrm>
              <a:prstGeom prst="homePlate">
                <a:avLst>
                  <a:gd name="adj" fmla="val 34277"/>
                </a:avLst>
              </a:prstGeom>
              <a:solidFill>
                <a:srgbClr val="00B0F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97 Pentágono"/>
              <p:cNvSpPr/>
              <p:nvPr userDrawn="1"/>
            </p:nvSpPr>
            <p:spPr>
              <a:xfrm>
                <a:off x="1965404" y="1582901"/>
                <a:ext cx="356309" cy="484632"/>
              </a:xfrm>
              <a:prstGeom prst="homePlate">
                <a:avLst>
                  <a:gd name="adj" fmla="val 47628"/>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96" name="95 Pentágono"/>
            <p:cNvSpPr/>
            <p:nvPr userDrawn="1"/>
          </p:nvSpPr>
          <p:spPr>
            <a:xfrm>
              <a:off x="178532" y="1944241"/>
              <a:ext cx="1304853" cy="484632"/>
            </a:xfrm>
            <a:prstGeom prst="homePlate">
              <a:avLst>
                <a:gd name="adj" fmla="val 34277"/>
              </a:avLst>
            </a:prstGeom>
            <a:solidFill>
              <a:srgbClr val="00B0F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99" name="98 Grupo"/>
          <p:cNvGrpSpPr/>
          <p:nvPr userDrawn="1"/>
        </p:nvGrpSpPr>
        <p:grpSpPr>
          <a:xfrm>
            <a:off x="1300170" y="5682579"/>
            <a:ext cx="9165780" cy="719902"/>
            <a:chOff x="178532" y="1944241"/>
            <a:chExt cx="4610038" cy="484632"/>
          </a:xfrm>
        </p:grpSpPr>
        <p:sp>
          <p:nvSpPr>
            <p:cNvPr id="100" name="99 Rectángulo"/>
            <p:cNvSpPr/>
            <p:nvPr userDrawn="1"/>
          </p:nvSpPr>
          <p:spPr>
            <a:xfrm>
              <a:off x="178533" y="1944241"/>
              <a:ext cx="4610037" cy="48463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01" name="100 Grupo"/>
            <p:cNvGrpSpPr/>
            <p:nvPr userDrawn="1"/>
          </p:nvGrpSpPr>
          <p:grpSpPr>
            <a:xfrm>
              <a:off x="1239908" y="1944241"/>
              <a:ext cx="489205" cy="484632"/>
              <a:chOff x="1965404" y="1582901"/>
              <a:chExt cx="489205" cy="484632"/>
            </a:xfrm>
          </p:grpSpPr>
          <p:sp>
            <p:nvSpPr>
              <p:cNvPr id="103" name="102 Pentágono"/>
              <p:cNvSpPr/>
              <p:nvPr userDrawn="1"/>
            </p:nvSpPr>
            <p:spPr>
              <a:xfrm>
                <a:off x="1965405" y="1582901"/>
                <a:ext cx="489204" cy="484632"/>
              </a:xfrm>
              <a:prstGeom prst="homePlate">
                <a:avLst>
                  <a:gd name="adj" fmla="val 34277"/>
                </a:avLst>
              </a:prstGeom>
              <a:solidFill>
                <a:srgbClr val="7030A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4" name="103 Pentágono"/>
              <p:cNvSpPr/>
              <p:nvPr userDrawn="1"/>
            </p:nvSpPr>
            <p:spPr>
              <a:xfrm>
                <a:off x="1965404" y="1582901"/>
                <a:ext cx="356309" cy="484632"/>
              </a:xfrm>
              <a:prstGeom prst="homePlate">
                <a:avLst>
                  <a:gd name="adj" fmla="val 47628"/>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02" name="101 Pentágono"/>
            <p:cNvSpPr/>
            <p:nvPr userDrawn="1"/>
          </p:nvSpPr>
          <p:spPr>
            <a:xfrm>
              <a:off x="178532" y="1944241"/>
              <a:ext cx="1304853" cy="484632"/>
            </a:xfrm>
            <a:prstGeom prst="homePlate">
              <a:avLst>
                <a:gd name="adj" fmla="val 34277"/>
              </a:avLst>
            </a:prstGeom>
            <a:solidFill>
              <a:srgbClr val="7030A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05" name="104 Rectángulo"/>
          <p:cNvSpPr/>
          <p:nvPr userDrawn="1"/>
        </p:nvSpPr>
        <p:spPr>
          <a:xfrm>
            <a:off x="2271957" y="1186091"/>
            <a:ext cx="951500" cy="981658"/>
          </a:xfrm>
          <a:prstGeom prst="rect">
            <a:avLst/>
          </a:prstGeom>
          <a:noFill/>
        </p:spPr>
        <p:txBody>
          <a:bodyPr wrap="none" lIns="194924" tIns="97462" rIns="194924" bIns="97462" anchor="ctr">
            <a:spAutoFit/>
          </a:bodyPr>
          <a:lstStyle/>
          <a:p>
            <a:pPr algn="ctr"/>
            <a:r>
              <a:rPr lang="es-ES" sz="5100" b="0" cap="none" spc="0" dirty="0" smtClean="0">
                <a:ln w="18415" cmpd="sng">
                  <a:noFill/>
                  <a:prstDash val="solid"/>
                </a:ln>
                <a:solidFill>
                  <a:schemeClr val="bg1"/>
                </a:solidFill>
                <a:effectLst>
                  <a:outerShdw blurRad="38100" dist="38100" dir="2700000" algn="tl">
                    <a:srgbClr val="000000">
                      <a:alpha val="43137"/>
                    </a:srgbClr>
                  </a:outerShdw>
                </a:effectLst>
                <a:latin typeface="Constantia" pitchFamily="18" charset="0"/>
              </a:rPr>
              <a:t>01</a:t>
            </a:r>
            <a:endParaRPr lang="es-ES" sz="5100" b="0" cap="none" spc="0" dirty="0">
              <a:ln w="18415" cmpd="sng">
                <a:noFill/>
                <a:prstDash val="solid"/>
              </a:ln>
              <a:solidFill>
                <a:schemeClr val="bg1"/>
              </a:solidFill>
              <a:effectLst>
                <a:outerShdw blurRad="38100" dist="38100" dir="2700000" algn="tl">
                  <a:srgbClr val="000000">
                    <a:alpha val="43137"/>
                  </a:srgbClr>
                </a:outerShdw>
              </a:effectLst>
              <a:latin typeface="Constantia" pitchFamily="18" charset="0"/>
            </a:endParaRPr>
          </a:p>
        </p:txBody>
      </p:sp>
      <p:sp>
        <p:nvSpPr>
          <p:cNvPr id="106" name="105 Rectángulo"/>
          <p:cNvSpPr/>
          <p:nvPr userDrawn="1"/>
        </p:nvSpPr>
        <p:spPr>
          <a:xfrm>
            <a:off x="2230991" y="2251759"/>
            <a:ext cx="1054156" cy="981658"/>
          </a:xfrm>
          <a:prstGeom prst="rect">
            <a:avLst/>
          </a:prstGeom>
          <a:noFill/>
        </p:spPr>
        <p:txBody>
          <a:bodyPr wrap="none" lIns="194924" tIns="97462" rIns="194924" bIns="97462" anchor="ctr">
            <a:spAutoFit/>
          </a:bodyPr>
          <a:lstStyle/>
          <a:p>
            <a:pPr algn="ctr"/>
            <a:r>
              <a:rPr lang="es-ES" sz="5100" b="0" cap="none" spc="0" dirty="0" smtClean="0">
                <a:ln w="18415" cmpd="sng">
                  <a:noFill/>
                  <a:prstDash val="solid"/>
                </a:ln>
                <a:solidFill>
                  <a:srgbClr val="00435A"/>
                </a:solidFill>
                <a:effectLst>
                  <a:outerShdw blurRad="38100" dist="38100" dir="2700000" algn="tl">
                    <a:srgbClr val="000000">
                      <a:alpha val="43137"/>
                    </a:srgbClr>
                  </a:outerShdw>
                </a:effectLst>
                <a:latin typeface="Constantia" pitchFamily="18" charset="0"/>
              </a:rPr>
              <a:t>02</a:t>
            </a:r>
            <a:endParaRPr lang="es-ES" sz="5100" b="0" cap="none" spc="0" dirty="0">
              <a:ln w="18415" cmpd="sng">
                <a:noFill/>
                <a:prstDash val="solid"/>
              </a:ln>
              <a:solidFill>
                <a:srgbClr val="00435A"/>
              </a:solidFill>
              <a:effectLst>
                <a:outerShdw blurRad="38100" dist="38100" dir="2700000" algn="tl">
                  <a:srgbClr val="000000">
                    <a:alpha val="43137"/>
                  </a:srgbClr>
                </a:outerShdw>
              </a:effectLst>
              <a:latin typeface="Constantia" pitchFamily="18" charset="0"/>
            </a:endParaRPr>
          </a:p>
        </p:txBody>
      </p:sp>
      <p:sp>
        <p:nvSpPr>
          <p:cNvPr id="107" name="106 Rectángulo"/>
          <p:cNvSpPr/>
          <p:nvPr userDrawn="1"/>
        </p:nvSpPr>
        <p:spPr>
          <a:xfrm>
            <a:off x="2247424" y="3292516"/>
            <a:ext cx="1044474" cy="981658"/>
          </a:xfrm>
          <a:prstGeom prst="rect">
            <a:avLst/>
          </a:prstGeom>
          <a:noFill/>
        </p:spPr>
        <p:txBody>
          <a:bodyPr wrap="none" lIns="194924" tIns="97462" rIns="194924" bIns="97462" anchor="ctr">
            <a:spAutoFit/>
          </a:bodyPr>
          <a:lstStyle/>
          <a:p>
            <a:pPr algn="ctr"/>
            <a:r>
              <a:rPr lang="es-ES" sz="5100" b="0" cap="none" spc="0" dirty="0" smtClean="0">
                <a:ln w="18415" cmpd="sng">
                  <a:noFill/>
                  <a:prstDash val="solid"/>
                </a:ln>
                <a:solidFill>
                  <a:schemeClr val="bg1"/>
                </a:solidFill>
                <a:effectLst>
                  <a:outerShdw blurRad="38100" dist="38100" dir="2700000" algn="tl">
                    <a:srgbClr val="000000">
                      <a:alpha val="43137"/>
                    </a:srgbClr>
                  </a:outerShdw>
                </a:effectLst>
                <a:latin typeface="Constantia" pitchFamily="18" charset="0"/>
              </a:rPr>
              <a:t>03</a:t>
            </a:r>
            <a:endParaRPr lang="es-ES" sz="5100" b="0" cap="none" spc="0" dirty="0">
              <a:ln w="18415" cmpd="sng">
                <a:noFill/>
                <a:prstDash val="solid"/>
              </a:ln>
              <a:solidFill>
                <a:schemeClr val="bg1"/>
              </a:solidFill>
              <a:effectLst>
                <a:outerShdw blurRad="38100" dist="38100" dir="2700000" algn="tl">
                  <a:srgbClr val="000000">
                    <a:alpha val="43137"/>
                  </a:srgbClr>
                </a:outerShdw>
              </a:effectLst>
              <a:latin typeface="Constantia" pitchFamily="18" charset="0"/>
            </a:endParaRPr>
          </a:p>
        </p:txBody>
      </p:sp>
      <p:sp>
        <p:nvSpPr>
          <p:cNvPr id="108" name="107 Rectángulo"/>
          <p:cNvSpPr/>
          <p:nvPr userDrawn="1"/>
        </p:nvSpPr>
        <p:spPr>
          <a:xfrm>
            <a:off x="2197163" y="4358184"/>
            <a:ext cx="1087756" cy="981658"/>
          </a:xfrm>
          <a:prstGeom prst="rect">
            <a:avLst/>
          </a:prstGeom>
          <a:noFill/>
        </p:spPr>
        <p:txBody>
          <a:bodyPr wrap="none" lIns="194924" tIns="97462" rIns="194924" bIns="97462" anchor="ctr">
            <a:spAutoFit/>
          </a:bodyPr>
          <a:lstStyle/>
          <a:p>
            <a:pPr algn="ctr"/>
            <a:r>
              <a:rPr lang="es-ES" sz="5100" b="0" cap="none" spc="0" dirty="0" smtClean="0">
                <a:ln w="18415" cmpd="sng">
                  <a:noFill/>
                  <a:prstDash val="solid"/>
                </a:ln>
                <a:solidFill>
                  <a:srgbClr val="00435A"/>
                </a:solidFill>
                <a:effectLst>
                  <a:outerShdw blurRad="38100" dist="38100" dir="2700000" algn="tl">
                    <a:srgbClr val="000000">
                      <a:alpha val="43137"/>
                    </a:srgbClr>
                  </a:outerShdw>
                </a:effectLst>
                <a:latin typeface="Constantia" pitchFamily="18" charset="0"/>
              </a:rPr>
              <a:t>04</a:t>
            </a:r>
            <a:endParaRPr lang="es-ES" sz="5100" b="0" cap="none" spc="0" dirty="0">
              <a:ln w="18415" cmpd="sng">
                <a:noFill/>
                <a:prstDash val="solid"/>
              </a:ln>
              <a:solidFill>
                <a:srgbClr val="00435A"/>
              </a:solidFill>
              <a:effectLst>
                <a:outerShdw blurRad="38100" dist="38100" dir="2700000" algn="tl">
                  <a:srgbClr val="000000">
                    <a:alpha val="43137"/>
                  </a:srgbClr>
                </a:outerShdw>
              </a:effectLst>
              <a:latin typeface="Constantia" pitchFamily="18" charset="0"/>
            </a:endParaRPr>
          </a:p>
        </p:txBody>
      </p:sp>
      <p:sp>
        <p:nvSpPr>
          <p:cNvPr id="109" name="108 Rectángulo"/>
          <p:cNvSpPr/>
          <p:nvPr userDrawn="1"/>
        </p:nvSpPr>
        <p:spPr>
          <a:xfrm>
            <a:off x="2242613" y="5481610"/>
            <a:ext cx="1054092" cy="981658"/>
          </a:xfrm>
          <a:prstGeom prst="rect">
            <a:avLst/>
          </a:prstGeom>
          <a:noFill/>
        </p:spPr>
        <p:txBody>
          <a:bodyPr wrap="none" lIns="194924" tIns="97462" rIns="194924" bIns="97462" anchor="ctr">
            <a:spAutoFit/>
          </a:bodyPr>
          <a:lstStyle/>
          <a:p>
            <a:pPr algn="ctr"/>
            <a:r>
              <a:rPr lang="es-ES" sz="5100" b="0" cap="none" spc="0" dirty="0" smtClean="0">
                <a:ln w="18415" cmpd="sng">
                  <a:noFill/>
                  <a:prstDash val="solid"/>
                </a:ln>
                <a:solidFill>
                  <a:schemeClr val="bg1"/>
                </a:solidFill>
                <a:effectLst>
                  <a:outerShdw blurRad="38100" dist="38100" dir="2700000" algn="tl">
                    <a:srgbClr val="000000">
                      <a:alpha val="43137"/>
                    </a:srgbClr>
                  </a:outerShdw>
                </a:effectLst>
                <a:latin typeface="Constantia" pitchFamily="18" charset="0"/>
              </a:rPr>
              <a:t>05</a:t>
            </a:r>
            <a:endParaRPr lang="es-ES" sz="5100" b="0" cap="none" spc="0" dirty="0">
              <a:ln w="18415" cmpd="sng">
                <a:noFill/>
                <a:prstDash val="solid"/>
              </a:ln>
              <a:solidFill>
                <a:schemeClr val="bg1"/>
              </a:solidFill>
              <a:effectLst>
                <a:outerShdw blurRad="38100" dist="38100" dir="2700000" algn="tl">
                  <a:srgbClr val="000000">
                    <a:alpha val="43137"/>
                  </a:srgbClr>
                </a:outerShdw>
              </a:effectLst>
              <a:latin typeface="Constantia" pitchFamily="18" charset="0"/>
            </a:endParaRPr>
          </a:p>
        </p:txBody>
      </p:sp>
      <p:sp>
        <p:nvSpPr>
          <p:cNvPr id="111" name="6 Marcador de texto"/>
          <p:cNvSpPr>
            <a:spLocks noGrp="1"/>
          </p:cNvSpPr>
          <p:nvPr>
            <p:ph type="body" sz="quarter" idx="12" hasCustomPrompt="1"/>
          </p:nvPr>
        </p:nvSpPr>
        <p:spPr>
          <a:xfrm>
            <a:off x="4283890" y="1416715"/>
            <a:ext cx="6014637" cy="622134"/>
          </a:xfrm>
          <a:prstGeom prst="rect">
            <a:avLst/>
          </a:prstGeom>
        </p:spPr>
        <p:txBody>
          <a:bodyPr lIns="194924" tIns="97462" rIns="194924" bIns="97462" anchor="ctr"/>
          <a:lstStyle>
            <a:lvl1pPr marL="0" indent="0">
              <a:buNone/>
              <a:defRPr sz="2100" b="1">
                <a:solidFill>
                  <a:srgbClr val="00435A"/>
                </a:solidFill>
                <a:effectLst/>
              </a:defRPr>
            </a:lvl1pPr>
            <a:lvl2pPr>
              <a:defRPr sz="1500"/>
            </a:lvl2pPr>
            <a:lvl3pPr>
              <a:defRPr sz="1500"/>
            </a:lvl3pPr>
            <a:lvl4pPr>
              <a:defRPr sz="1500"/>
            </a:lvl4pPr>
            <a:lvl5pPr>
              <a:defRPr sz="1500"/>
            </a:lvl5pPr>
          </a:lstStyle>
          <a:p>
            <a:pPr lvl="0"/>
            <a:r>
              <a:rPr lang="es-ES" dirty="0" smtClean="0"/>
              <a:t>HAGA CLIC PARA MODIFICAR EL ESTILO DE TEXTO DEL PATRÓN</a:t>
            </a:r>
          </a:p>
        </p:txBody>
      </p:sp>
      <p:sp>
        <p:nvSpPr>
          <p:cNvPr id="112" name="6 Marcador de texto"/>
          <p:cNvSpPr>
            <a:spLocks noGrp="1"/>
          </p:cNvSpPr>
          <p:nvPr>
            <p:ph type="body" sz="quarter" idx="13" hasCustomPrompt="1"/>
          </p:nvPr>
        </p:nvSpPr>
        <p:spPr>
          <a:xfrm>
            <a:off x="4278104" y="2504489"/>
            <a:ext cx="6014637" cy="622134"/>
          </a:xfrm>
          <a:prstGeom prst="rect">
            <a:avLst/>
          </a:prstGeom>
        </p:spPr>
        <p:txBody>
          <a:bodyPr lIns="194924" tIns="97462" rIns="194924" bIns="97462" anchor="ctr"/>
          <a:lstStyle>
            <a:lvl1pPr marL="0" indent="0">
              <a:buNone/>
              <a:defRPr sz="2100" b="1">
                <a:solidFill>
                  <a:srgbClr val="00435A"/>
                </a:solidFill>
                <a:effectLst/>
              </a:defRPr>
            </a:lvl1pPr>
            <a:lvl2pPr>
              <a:defRPr sz="1500"/>
            </a:lvl2pPr>
            <a:lvl3pPr>
              <a:defRPr sz="1500"/>
            </a:lvl3pPr>
            <a:lvl4pPr>
              <a:defRPr sz="1500"/>
            </a:lvl4pPr>
            <a:lvl5pPr>
              <a:defRPr sz="1500"/>
            </a:lvl5pPr>
          </a:lstStyle>
          <a:p>
            <a:pPr lvl="0"/>
            <a:r>
              <a:rPr lang="es-ES" dirty="0" smtClean="0"/>
              <a:t>HAGA CLIC PARA MODIFICAR EL ESTILO DE TEXTO DEL PATRÓN</a:t>
            </a:r>
          </a:p>
        </p:txBody>
      </p:sp>
      <p:sp>
        <p:nvSpPr>
          <p:cNvPr id="113" name="6 Marcador de texto"/>
          <p:cNvSpPr>
            <a:spLocks noGrp="1"/>
          </p:cNvSpPr>
          <p:nvPr>
            <p:ph type="body" sz="quarter" idx="14" hasCustomPrompt="1"/>
          </p:nvPr>
        </p:nvSpPr>
        <p:spPr>
          <a:xfrm>
            <a:off x="4278104" y="3590764"/>
            <a:ext cx="6014637" cy="622134"/>
          </a:xfrm>
          <a:prstGeom prst="rect">
            <a:avLst/>
          </a:prstGeom>
        </p:spPr>
        <p:txBody>
          <a:bodyPr lIns="194924" tIns="97462" rIns="194924" bIns="97462" anchor="ctr"/>
          <a:lstStyle>
            <a:lvl1pPr marL="0" indent="0">
              <a:buNone/>
              <a:defRPr sz="2100" b="1">
                <a:solidFill>
                  <a:srgbClr val="00435A"/>
                </a:solidFill>
                <a:effectLst/>
              </a:defRPr>
            </a:lvl1pPr>
            <a:lvl2pPr>
              <a:defRPr sz="1500"/>
            </a:lvl2pPr>
            <a:lvl3pPr>
              <a:defRPr sz="1500"/>
            </a:lvl3pPr>
            <a:lvl4pPr>
              <a:defRPr sz="1500"/>
            </a:lvl4pPr>
            <a:lvl5pPr>
              <a:defRPr sz="1500"/>
            </a:lvl5pPr>
          </a:lstStyle>
          <a:p>
            <a:pPr lvl="0"/>
            <a:r>
              <a:rPr lang="es-ES" dirty="0" smtClean="0"/>
              <a:t>HAGA CLIC PARA MODIFICAR EL ESTILO DE TEXTO DEL PATRÓN</a:t>
            </a:r>
          </a:p>
        </p:txBody>
      </p:sp>
      <p:sp>
        <p:nvSpPr>
          <p:cNvPr id="114" name="6 Marcador de texto"/>
          <p:cNvSpPr>
            <a:spLocks noGrp="1"/>
          </p:cNvSpPr>
          <p:nvPr>
            <p:ph type="body" sz="quarter" idx="15" hasCustomPrompt="1"/>
          </p:nvPr>
        </p:nvSpPr>
        <p:spPr>
          <a:xfrm>
            <a:off x="4286310" y="4634183"/>
            <a:ext cx="6014637" cy="622134"/>
          </a:xfrm>
          <a:prstGeom prst="rect">
            <a:avLst/>
          </a:prstGeom>
        </p:spPr>
        <p:txBody>
          <a:bodyPr lIns="194924" tIns="97462" rIns="194924" bIns="97462" anchor="ctr"/>
          <a:lstStyle>
            <a:lvl1pPr marL="0" indent="0">
              <a:buNone/>
              <a:defRPr sz="2100" b="1">
                <a:solidFill>
                  <a:srgbClr val="00435A"/>
                </a:solidFill>
                <a:effectLst/>
              </a:defRPr>
            </a:lvl1pPr>
            <a:lvl2pPr>
              <a:defRPr sz="1500"/>
            </a:lvl2pPr>
            <a:lvl3pPr>
              <a:defRPr sz="1500"/>
            </a:lvl3pPr>
            <a:lvl4pPr>
              <a:defRPr sz="1500"/>
            </a:lvl4pPr>
            <a:lvl5pPr>
              <a:defRPr sz="1500"/>
            </a:lvl5pPr>
          </a:lstStyle>
          <a:p>
            <a:pPr lvl="0"/>
            <a:r>
              <a:rPr lang="es-ES" dirty="0" smtClean="0"/>
              <a:t>HAGA CLIC PARA MODIFICAR EL ESTILO DE TEXTO DEL PATRÓN</a:t>
            </a:r>
          </a:p>
        </p:txBody>
      </p:sp>
      <p:sp>
        <p:nvSpPr>
          <p:cNvPr id="115" name="6 Marcador de texto"/>
          <p:cNvSpPr>
            <a:spLocks noGrp="1"/>
          </p:cNvSpPr>
          <p:nvPr>
            <p:ph type="body" sz="quarter" idx="16" hasCustomPrompt="1"/>
          </p:nvPr>
        </p:nvSpPr>
        <p:spPr>
          <a:xfrm>
            <a:off x="4263795" y="5734340"/>
            <a:ext cx="6014637" cy="622134"/>
          </a:xfrm>
          <a:prstGeom prst="rect">
            <a:avLst/>
          </a:prstGeom>
        </p:spPr>
        <p:txBody>
          <a:bodyPr lIns="194924" tIns="97462" rIns="194924" bIns="97462" anchor="ctr"/>
          <a:lstStyle>
            <a:lvl1pPr marL="0" indent="0">
              <a:buNone/>
              <a:defRPr sz="2100" b="1">
                <a:solidFill>
                  <a:srgbClr val="00435A"/>
                </a:solidFill>
                <a:effectLst/>
              </a:defRPr>
            </a:lvl1pPr>
            <a:lvl2pPr>
              <a:defRPr sz="1500"/>
            </a:lvl2pPr>
            <a:lvl3pPr>
              <a:defRPr sz="1500"/>
            </a:lvl3pPr>
            <a:lvl4pPr>
              <a:defRPr sz="1500"/>
            </a:lvl4pPr>
            <a:lvl5pPr>
              <a:defRPr sz="1500"/>
            </a:lvl5pPr>
          </a:lstStyle>
          <a:p>
            <a:pPr lvl="0"/>
            <a:r>
              <a:rPr lang="es-ES" dirty="0" smtClean="0"/>
              <a:t>HAGA CLIC PARA MODIFICAR EL ESTILO DE TEXTO DEL PATRÓN</a:t>
            </a:r>
          </a:p>
        </p:txBody>
      </p:sp>
      <p:sp>
        <p:nvSpPr>
          <p:cNvPr id="121" name="6 Marcador de texto"/>
          <p:cNvSpPr>
            <a:spLocks noGrp="1"/>
          </p:cNvSpPr>
          <p:nvPr>
            <p:ph type="body" sz="quarter" idx="17" hasCustomPrompt="1"/>
          </p:nvPr>
        </p:nvSpPr>
        <p:spPr>
          <a:xfrm>
            <a:off x="165874" y="6709733"/>
            <a:ext cx="10081430" cy="241446"/>
          </a:xfrm>
          <a:prstGeom prst="rect">
            <a:avLst/>
          </a:prstGeom>
          <a:ln>
            <a:noFill/>
          </a:ln>
        </p:spPr>
        <p:txBody>
          <a:bodyPr lIns="194924" tIns="97462" rIns="194924" bIns="97462" anchor="ctr"/>
          <a:lstStyle>
            <a:lvl1pPr marL="0" indent="0" algn="r">
              <a:buNone/>
              <a:defRPr sz="1300" b="1" baseline="0">
                <a:solidFill>
                  <a:schemeClr val="bg1"/>
                </a:solidFill>
                <a:effectLst/>
                <a:latin typeface="Constantia" pitchFamily="18" charset="0"/>
              </a:defRPr>
            </a:lvl1pPr>
            <a:lvl2pPr>
              <a:defRPr sz="1500"/>
            </a:lvl2pPr>
            <a:lvl3pPr>
              <a:defRPr sz="1500"/>
            </a:lvl3pPr>
            <a:lvl4pPr>
              <a:defRPr sz="1500"/>
            </a:lvl4pPr>
            <a:lvl5pPr>
              <a:defRPr sz="1500"/>
            </a:lvl5pPr>
          </a:lstStyle>
          <a:p>
            <a:pPr lvl="0"/>
            <a:r>
              <a:rPr lang="es-ES" dirty="0" smtClean="0"/>
              <a:t>Tema de presentación / Oficina Asesora de Planeación</a:t>
            </a:r>
          </a:p>
        </p:txBody>
      </p:sp>
      <p:sp>
        <p:nvSpPr>
          <p:cNvPr id="59" name="58 Triángulo rectángulo"/>
          <p:cNvSpPr/>
          <p:nvPr userDrawn="1"/>
        </p:nvSpPr>
        <p:spPr>
          <a:xfrm rot="10800000">
            <a:off x="9937946" y="123659"/>
            <a:ext cx="2060491" cy="1783241"/>
          </a:xfrm>
          <a:prstGeom prst="rtTriangle">
            <a:avLst/>
          </a:prstGeom>
          <a:solidFill>
            <a:schemeClr val="accent5">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62" name="61 Triángulo rectángulo"/>
          <p:cNvSpPr/>
          <p:nvPr userDrawn="1"/>
        </p:nvSpPr>
        <p:spPr>
          <a:xfrm rot="10800000">
            <a:off x="8272035" y="123655"/>
            <a:ext cx="3726402" cy="1177173"/>
          </a:xfrm>
          <a:prstGeom prst="rtTriangle">
            <a:avLst/>
          </a:prstGeom>
          <a:solidFill>
            <a:schemeClr val="accent5">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grpSp>
        <p:nvGrpSpPr>
          <p:cNvPr id="74" name="73 Grupo"/>
          <p:cNvGrpSpPr/>
          <p:nvPr userDrawn="1"/>
        </p:nvGrpSpPr>
        <p:grpSpPr>
          <a:xfrm>
            <a:off x="8042617" y="396019"/>
            <a:ext cx="3801320" cy="320047"/>
            <a:chOff x="3445807" y="209699"/>
            <a:chExt cx="1812109" cy="176289"/>
          </a:xfrm>
        </p:grpSpPr>
        <p:pic>
          <p:nvPicPr>
            <p:cNvPr id="75" name="Picture 4" descr="C:\Users\EJVELASCOA\Pictures\OTROS\101 (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25" r="34739"/>
            <a:stretch/>
          </p:blipFill>
          <p:spPr bwMode="auto">
            <a:xfrm>
              <a:off x="3445807" y="226949"/>
              <a:ext cx="554856" cy="15554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76" name="Picture 5" descr="C:\Users\EJVELASCOA\Pictures\OTROS\Logo INPEC (AzulTrans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829" y="209699"/>
              <a:ext cx="497716" cy="16052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77" name="Picture 4" descr="Presidencia de la RepÃºblica"/>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44553" y="214111"/>
              <a:ext cx="613363" cy="1718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24162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wipe(left)">
                                      <p:cBhvr>
                                        <p:cTn id="16" dur="500"/>
                                        <p:tgtEl>
                                          <p:spTgt spid="93"/>
                                        </p:tgtEl>
                                      </p:cBhvr>
                                    </p:animEffect>
                                  </p:childTnLst>
                                </p:cTn>
                              </p:par>
                              <p:par>
                                <p:cTn id="17" presetID="22" presetClass="entr" presetSubtype="8"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wipe(left)">
                                      <p:cBhvr>
                                        <p:cTn id="19" dur="500"/>
                                        <p:tgtEl>
                                          <p:spTgt spid="9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wipe(left)">
                                      <p:cBhvr>
                                        <p:cTn id="22" dur="500"/>
                                        <p:tgtEl>
                                          <p:spTgt spid="10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wipe(left)">
                                      <p:cBhvr>
                                        <p:cTn id="25" dur="500"/>
                                        <p:tgtEl>
                                          <p:spTgt spid="10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7"/>
                                        </p:tgtEl>
                                        <p:attrNameLst>
                                          <p:attrName>style.visibility</p:attrName>
                                        </p:attrNameLst>
                                      </p:cBhvr>
                                      <p:to>
                                        <p:strVal val="visible"/>
                                      </p:to>
                                    </p:set>
                                    <p:animEffect transition="in" filter="wipe(left)">
                                      <p:cBhvr>
                                        <p:cTn id="28" dur="500"/>
                                        <p:tgtEl>
                                          <p:spTgt spid="10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wipe(left)">
                                      <p:cBhvr>
                                        <p:cTn id="31" dur="500"/>
                                        <p:tgtEl>
                                          <p:spTgt spid="10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9"/>
                                        </p:tgtEl>
                                        <p:attrNameLst>
                                          <p:attrName>style.visibility</p:attrName>
                                        </p:attrNameLst>
                                      </p:cBhvr>
                                      <p:to>
                                        <p:strVal val="visible"/>
                                      </p:to>
                                    </p:set>
                                    <p:animEffect transition="in" filter="wipe(left)">
                                      <p:cBhvr>
                                        <p:cTn id="34" dur="500"/>
                                        <p:tgtEl>
                                          <p:spTgt spid="10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1">
                                            <p:txEl>
                                              <p:pRg st="0" end="0"/>
                                            </p:txEl>
                                          </p:spTgt>
                                        </p:tgtEl>
                                        <p:attrNameLst>
                                          <p:attrName>style.visibility</p:attrName>
                                        </p:attrNameLst>
                                      </p:cBhvr>
                                      <p:to>
                                        <p:strVal val="visible"/>
                                      </p:to>
                                    </p:set>
                                    <p:animEffect transition="in" filter="wipe(left)">
                                      <p:cBhvr>
                                        <p:cTn id="37" dur="500"/>
                                        <p:tgtEl>
                                          <p:spTgt spid="111">
                                            <p:txEl>
                                              <p:pRg st="0" end="0"/>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2">
                                            <p:txEl>
                                              <p:pRg st="0" end="0"/>
                                            </p:txEl>
                                          </p:spTgt>
                                        </p:tgtEl>
                                        <p:attrNameLst>
                                          <p:attrName>style.visibility</p:attrName>
                                        </p:attrNameLst>
                                      </p:cBhvr>
                                      <p:to>
                                        <p:strVal val="visible"/>
                                      </p:to>
                                    </p:set>
                                    <p:animEffect transition="in" filter="wipe(left)">
                                      <p:cBhvr>
                                        <p:cTn id="40" dur="500"/>
                                        <p:tgtEl>
                                          <p:spTgt spid="112">
                                            <p:txEl>
                                              <p:pRg st="0" end="0"/>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3">
                                            <p:txEl>
                                              <p:pRg st="0" end="0"/>
                                            </p:txEl>
                                          </p:spTgt>
                                        </p:tgtEl>
                                        <p:attrNameLst>
                                          <p:attrName>style.visibility</p:attrName>
                                        </p:attrNameLst>
                                      </p:cBhvr>
                                      <p:to>
                                        <p:strVal val="visible"/>
                                      </p:to>
                                    </p:set>
                                    <p:animEffect transition="in" filter="wipe(left)">
                                      <p:cBhvr>
                                        <p:cTn id="43" dur="500"/>
                                        <p:tgtEl>
                                          <p:spTgt spid="113">
                                            <p:txEl>
                                              <p:pRg st="0" end="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4">
                                            <p:txEl>
                                              <p:pRg st="0" end="0"/>
                                            </p:txEl>
                                          </p:spTgt>
                                        </p:tgtEl>
                                        <p:attrNameLst>
                                          <p:attrName>style.visibility</p:attrName>
                                        </p:attrNameLst>
                                      </p:cBhvr>
                                      <p:to>
                                        <p:strVal val="visible"/>
                                      </p:to>
                                    </p:set>
                                    <p:animEffect transition="in" filter="wipe(left)">
                                      <p:cBhvr>
                                        <p:cTn id="46" dur="500"/>
                                        <p:tgtEl>
                                          <p:spTgt spid="114">
                                            <p:txEl>
                                              <p:pRg st="0" end="0"/>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5">
                                            <p:txEl>
                                              <p:pRg st="0" end="0"/>
                                            </p:txEl>
                                          </p:spTgt>
                                        </p:tgtEl>
                                        <p:attrNameLst>
                                          <p:attrName>style.visibility</p:attrName>
                                        </p:attrNameLst>
                                      </p:cBhvr>
                                      <p:to>
                                        <p:strVal val="visible"/>
                                      </p:to>
                                    </p:set>
                                    <p:animEffect transition="in" filter="wipe(left)">
                                      <p:cBhvr>
                                        <p:cTn id="49" dur="500"/>
                                        <p:tgtEl>
                                          <p:spTgt spid="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P spid="107" grpId="0"/>
      <p:bldP spid="108" grpId="0"/>
      <p:bldP spid="109" grpId="0"/>
      <p:bldP spid="111" grpId="0" build="p">
        <p:tmplLst>
          <p:tmpl lvl="1">
            <p:tnLst>
              <p:par>
                <p:cTn presetID="22" presetClass="entr" presetSubtype="8" fill="hold" nodeType="with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wipe(left)">
                      <p:cBhvr>
                        <p:cTn dur="500"/>
                        <p:tgtEl>
                          <p:spTgt spid="111"/>
                        </p:tgtEl>
                      </p:cBhvr>
                    </p:animEffect>
                  </p:childTnLst>
                </p:cTn>
              </p:par>
            </p:tnLst>
          </p:tmpl>
        </p:tmplLst>
      </p:bldP>
      <p:bldP spid="112" grpId="0" build="p">
        <p:tmplLst>
          <p:tmpl lvl="1">
            <p:tnLst>
              <p:par>
                <p:cTn presetID="22" presetClass="entr" presetSubtype="8" fill="hold" nodeType="with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wipe(left)">
                      <p:cBhvr>
                        <p:cTn dur="500"/>
                        <p:tgtEl>
                          <p:spTgt spid="112"/>
                        </p:tgtEl>
                      </p:cBhvr>
                    </p:animEffect>
                  </p:childTnLst>
                </p:cTn>
              </p:par>
            </p:tnLst>
          </p:tmpl>
        </p:tmplLst>
      </p:bldP>
      <p:bldP spid="113" grpId="0" build="p">
        <p:tmplLst>
          <p:tmpl lvl="1">
            <p:tnLst>
              <p:par>
                <p:cTn presetID="22" presetClass="entr" presetSubtype="8" fill="hold" nodeType="with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wipe(left)">
                      <p:cBhvr>
                        <p:cTn dur="500"/>
                        <p:tgtEl>
                          <p:spTgt spid="113"/>
                        </p:tgtEl>
                      </p:cBhvr>
                    </p:animEffect>
                  </p:childTnLst>
                </p:cTn>
              </p:par>
            </p:tnLst>
          </p:tmpl>
        </p:tmplLst>
      </p:bldP>
      <p:bldP spid="114" grpId="0" build="p">
        <p:tmplLst>
          <p:tmpl lvl="1">
            <p:tnLst>
              <p:par>
                <p:cTn presetID="22" presetClass="entr" presetSubtype="8" fill="hold" nodeType="withEffect">
                  <p:stCondLst>
                    <p:cond delay="0"/>
                  </p:stCondLst>
                  <p:childTnLst>
                    <p:set>
                      <p:cBhvr>
                        <p:cTn dur="1" fill="hold">
                          <p:stCondLst>
                            <p:cond delay="0"/>
                          </p:stCondLst>
                        </p:cTn>
                        <p:tgtEl>
                          <p:spTgt spid="114"/>
                        </p:tgtEl>
                        <p:attrNameLst>
                          <p:attrName>style.visibility</p:attrName>
                        </p:attrNameLst>
                      </p:cBhvr>
                      <p:to>
                        <p:strVal val="visible"/>
                      </p:to>
                    </p:set>
                    <p:animEffect transition="in" filter="wipe(left)">
                      <p:cBhvr>
                        <p:cTn dur="500"/>
                        <p:tgtEl>
                          <p:spTgt spid="114"/>
                        </p:tgtEl>
                      </p:cBhvr>
                    </p:animEffect>
                  </p:childTnLst>
                </p:cTn>
              </p:par>
            </p:tnLst>
          </p:tmpl>
        </p:tmplLst>
      </p:bldP>
      <p:bldP spid="115" grpId="0" build="p">
        <p:tmplLst>
          <p:tmpl lvl="1">
            <p:tnLst>
              <p:par>
                <p:cTn presetID="22" presetClass="entr" presetSubtype="8" fill="hold" nodeType="withEffect">
                  <p:stCondLst>
                    <p:cond delay="0"/>
                  </p:stCondLst>
                  <p:childTnLst>
                    <p:set>
                      <p:cBhvr>
                        <p:cTn dur="1" fill="hold">
                          <p:stCondLst>
                            <p:cond delay="0"/>
                          </p:stCondLst>
                        </p:cTn>
                        <p:tgtEl>
                          <p:spTgt spid="115"/>
                        </p:tgtEl>
                        <p:attrNameLst>
                          <p:attrName>style.visibility</p:attrName>
                        </p:attrNameLst>
                      </p:cBhvr>
                      <p:to>
                        <p:strVal val="visible"/>
                      </p:to>
                    </p:set>
                    <p:animEffect transition="in" filter="wipe(left)">
                      <p:cBhvr>
                        <p:cTn dur="500"/>
                        <p:tgtEl>
                          <p:spTgt spid="11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UBPORTADA DE CONTENIDO 1">
    <p:bg>
      <p:bgPr>
        <a:solidFill>
          <a:srgbClr val="00435A"/>
        </a:solidFill>
        <a:effectLst/>
      </p:bgPr>
    </p:bg>
    <p:spTree>
      <p:nvGrpSpPr>
        <p:cNvPr id="1" name=""/>
        <p:cNvGrpSpPr/>
        <p:nvPr/>
      </p:nvGrpSpPr>
      <p:grpSpPr>
        <a:xfrm>
          <a:off x="0" y="0"/>
          <a:ext cx="0" cy="0"/>
          <a:chOff x="0" y="0"/>
          <a:chExt cx="0" cy="0"/>
        </a:xfrm>
      </p:grpSpPr>
      <p:pic>
        <p:nvPicPr>
          <p:cNvPr id="14" name="Picture 5"/>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6" y="-6189"/>
            <a:ext cx="12173353" cy="702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userDrawn="1"/>
        </p:nvSpPr>
        <p:spPr>
          <a:xfrm>
            <a:off x="243475" y="140479"/>
            <a:ext cx="8113071" cy="6740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94924" tIns="97462" rIns="194924" bIns="97462" rtlCol="0" anchor="ctr"/>
          <a:lstStyle/>
          <a:p>
            <a:pPr algn="ctr"/>
            <a:endParaRPr lang="es-CO"/>
          </a:p>
        </p:txBody>
      </p:sp>
      <p:sp>
        <p:nvSpPr>
          <p:cNvPr id="4" name="3 Marcador de posición de imagen"/>
          <p:cNvSpPr>
            <a:spLocks noGrp="1"/>
          </p:cNvSpPr>
          <p:nvPr>
            <p:ph type="pic" sz="quarter" idx="10"/>
          </p:nvPr>
        </p:nvSpPr>
        <p:spPr>
          <a:xfrm>
            <a:off x="243479" y="140480"/>
            <a:ext cx="8065283" cy="6740561"/>
          </a:xfrm>
          <a:prstGeom prst="rect">
            <a:avLst/>
          </a:prstGeom>
        </p:spPr>
        <p:txBody>
          <a:bodyPr lIns="194924" tIns="97462" rIns="194924" bIns="97462"/>
          <a:lstStyle>
            <a:lvl1pPr>
              <a:defRPr sz="2300"/>
            </a:lvl1pPr>
          </a:lstStyle>
          <a:p>
            <a:endParaRPr lang="es-CO" dirty="0"/>
          </a:p>
        </p:txBody>
      </p:sp>
      <p:pic>
        <p:nvPicPr>
          <p:cNvPr id="5124"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56548" y="0"/>
            <a:ext cx="3820494" cy="702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8 Marcador de texto"/>
          <p:cNvSpPr>
            <a:spLocks noGrp="1"/>
          </p:cNvSpPr>
          <p:nvPr>
            <p:ph type="body" sz="quarter" idx="11" hasCustomPrompt="1"/>
          </p:nvPr>
        </p:nvSpPr>
        <p:spPr>
          <a:xfrm>
            <a:off x="8518810" y="2738380"/>
            <a:ext cx="3569751" cy="1755379"/>
          </a:xfrm>
          <a:prstGeom prst="rect">
            <a:avLst/>
          </a:prstGeom>
        </p:spPr>
        <p:txBody>
          <a:bodyPr lIns="194924" tIns="97462" rIns="194924" bIns="97462"/>
          <a:lstStyle>
            <a:lvl1pPr marL="0" indent="0" algn="l">
              <a:buNone/>
              <a:defRPr sz="2600" baseline="0">
                <a:solidFill>
                  <a:schemeClr val="bg1"/>
                </a:solidFill>
                <a:effectLst/>
                <a:latin typeface="Berlin Sans FB" pitchFamily="34" charset="0"/>
              </a:defRPr>
            </a:lvl1pPr>
            <a:lvl2pPr>
              <a:defRPr sz="3400">
                <a:latin typeface="Constantia" pitchFamily="18" charset="0"/>
              </a:defRPr>
            </a:lvl2pPr>
            <a:lvl3pPr>
              <a:defRPr sz="3400">
                <a:latin typeface="Constantia" pitchFamily="18" charset="0"/>
              </a:defRPr>
            </a:lvl3pPr>
            <a:lvl4pPr>
              <a:defRPr sz="3400">
                <a:latin typeface="Constantia" pitchFamily="18" charset="0"/>
              </a:defRPr>
            </a:lvl4pPr>
            <a:lvl5pPr>
              <a:defRPr sz="3400">
                <a:latin typeface="Constantia" pitchFamily="18" charset="0"/>
              </a:defRPr>
            </a:lvl5pPr>
          </a:lstStyle>
          <a:p>
            <a:pPr lvl="0"/>
            <a:r>
              <a:rPr lang="es-CO" dirty="0" smtClean="0"/>
              <a:t>TÍTULO A TRATAR DE ACUERDO AL CONTENIDO</a:t>
            </a:r>
          </a:p>
          <a:p>
            <a:pPr lvl="0"/>
            <a:r>
              <a:rPr lang="es-CO" dirty="0" smtClean="0"/>
              <a:t>(Berlín Sans FB 12)</a:t>
            </a:r>
            <a:endParaRPr lang="es-CO" dirty="0"/>
          </a:p>
        </p:txBody>
      </p:sp>
      <p:pic>
        <p:nvPicPr>
          <p:cNvPr id="5123" name="Picture 3" descr="C:\Users\EJVELASCOA\Pictures\OTROS\Logo INPEC (BlancoTransp).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141422" y="140482"/>
            <a:ext cx="1898933" cy="5300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2128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24.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theme" Target="../theme/theme3.xml"/><Relationship Id="rId1" Type="http://schemas.openxmlformats.org/officeDocument/2006/relationships/slideLayout" Target="../slideLayouts/slideLayout23.xml"/><Relationship Id="rId4" Type="http://schemas.openxmlformats.org/officeDocument/2006/relationships/image" Target="../media/image17.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19.png"/><Relationship Id="rId4" Type="http://schemas.openxmlformats.org/officeDocument/2006/relationships/image" Target="../media/image20.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theme" Target="../theme/theme6.xml"/><Relationship Id="rId1" Type="http://schemas.openxmlformats.org/officeDocument/2006/relationships/slideLayout" Target="../slideLayouts/slideLayout28.xml"/><Relationship Id="rId4" Type="http://schemas.openxmlformats.org/officeDocument/2006/relationships/image" Target="../media/image19.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22.jpeg"/><Relationship Id="rId5" Type="http://schemas.openxmlformats.org/officeDocument/2006/relationships/theme" Target="../theme/theme7.xml"/><Relationship Id="rId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22.jpe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23.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9.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272981"/>
      </p:ext>
    </p:extLst>
  </p:cSld>
  <p:clrMap bg1="lt1" tx1="dk1" bg2="lt2" tx2="dk2" accent1="accent1" accent2="accent2" accent3="accent3" accent4="accent4" accent5="accent5" accent6="accent6" hlink="hlink" folHlink="folHlink"/>
  <p:sldLayoutIdLst>
    <p:sldLayoutId id="2147483736" r:id="rId1"/>
    <p:sldLayoutId id="2147483734" r:id="rId2"/>
    <p:sldLayoutId id="2147483742" r:id="rId3"/>
    <p:sldLayoutId id="2147483741" r:id="rId4"/>
    <p:sldLayoutId id="2147483737" r:id="rId5"/>
    <p:sldLayoutId id="2147483738" r:id="rId6"/>
    <p:sldLayoutId id="2147483739" r:id="rId7"/>
    <p:sldLayoutId id="2147483740" r:id="rId8"/>
    <p:sldLayoutId id="2147483733" r:id="rId9"/>
    <p:sldLayoutId id="2147483744" r:id="rId10"/>
    <p:sldLayoutId id="2147483745" r:id="rId11"/>
    <p:sldLayoutId id="2147483747" r:id="rId12"/>
    <p:sldLayoutId id="2147483746" r:id="rId13"/>
    <p:sldLayoutId id="2147483753" r:id="rId14"/>
    <p:sldLayoutId id="2147483754" r:id="rId15"/>
    <p:sldLayoutId id="2147483673" r:id="rId16"/>
    <p:sldLayoutId id="2147483750" r:id="rId17"/>
    <p:sldLayoutId id="2147483743" r:id="rId18"/>
    <p:sldLayoutId id="2147483751" r:id="rId19"/>
    <p:sldLayoutId id="2147483749" r:id="rId20"/>
    <p:sldLayoutId id="2147483755" r:id="rId21"/>
  </p:sldLayoutIdLst>
  <p:timing>
    <p:tnLst>
      <p:par>
        <p:cTn id="1" dur="indefinite" restart="never" nodeType="tmRoot"/>
      </p:par>
    </p:tnLst>
  </p:timing>
  <p:txStyles>
    <p:titleStyle>
      <a:lvl1pPr algn="ctr" defTabSz="1949236" rtl="0" eaLnBrk="1" latinLnBrk="0" hangingPunct="1">
        <a:spcBef>
          <a:spcPct val="0"/>
        </a:spcBef>
        <a:buNone/>
        <a:defRPr sz="9400" kern="1200">
          <a:solidFill>
            <a:schemeClr val="tx1"/>
          </a:solidFill>
          <a:latin typeface="+mj-lt"/>
          <a:ea typeface="+mj-ea"/>
          <a:cs typeface="+mj-cs"/>
        </a:defRPr>
      </a:lvl1pPr>
    </p:titleStyle>
    <p:bodyStyle>
      <a:lvl1pPr marL="730965" indent="-730965" algn="l" defTabSz="1949236" rtl="0" eaLnBrk="1" latinLnBrk="0" hangingPunct="1">
        <a:spcBef>
          <a:spcPct val="20000"/>
        </a:spcBef>
        <a:buFont typeface="Arial" pitchFamily="34" charset="0"/>
        <a:buChar char="•"/>
        <a:defRPr sz="6800" kern="1200">
          <a:solidFill>
            <a:schemeClr val="tx1"/>
          </a:solidFill>
          <a:latin typeface="+mn-lt"/>
          <a:ea typeface="+mn-ea"/>
          <a:cs typeface="+mn-cs"/>
        </a:defRPr>
      </a:lvl1pPr>
      <a:lvl2pPr marL="1583754" indent="-609138" algn="l" defTabSz="1949236" rtl="0" eaLnBrk="1" latinLnBrk="0" hangingPunct="1">
        <a:spcBef>
          <a:spcPct val="20000"/>
        </a:spcBef>
        <a:buFont typeface="Arial" pitchFamily="34" charset="0"/>
        <a:buChar char="–"/>
        <a:defRPr sz="6000" kern="1200">
          <a:solidFill>
            <a:schemeClr val="tx1"/>
          </a:solidFill>
          <a:latin typeface="+mn-lt"/>
          <a:ea typeface="+mn-ea"/>
          <a:cs typeface="+mn-cs"/>
        </a:defRPr>
      </a:lvl2pPr>
      <a:lvl3pPr marL="2436546" indent="-487309" algn="l" defTabSz="1949236" rtl="0" eaLnBrk="1" latinLnBrk="0" hangingPunct="1">
        <a:spcBef>
          <a:spcPct val="20000"/>
        </a:spcBef>
        <a:buFont typeface="Arial" pitchFamily="34" charset="0"/>
        <a:buChar char="•"/>
        <a:defRPr sz="5100" kern="1200">
          <a:solidFill>
            <a:schemeClr val="tx1"/>
          </a:solidFill>
          <a:latin typeface="+mn-lt"/>
          <a:ea typeface="+mn-ea"/>
          <a:cs typeface="+mn-cs"/>
        </a:defRPr>
      </a:lvl3pPr>
      <a:lvl4pPr marL="3411164" indent="-487309" algn="l" defTabSz="1949236" rtl="0" eaLnBrk="1" latinLnBrk="0" hangingPunct="1">
        <a:spcBef>
          <a:spcPct val="20000"/>
        </a:spcBef>
        <a:buFont typeface="Arial" pitchFamily="34" charset="0"/>
        <a:buChar char="–"/>
        <a:defRPr sz="4300" kern="1200">
          <a:solidFill>
            <a:schemeClr val="tx1"/>
          </a:solidFill>
          <a:latin typeface="+mn-lt"/>
          <a:ea typeface="+mn-ea"/>
          <a:cs typeface="+mn-cs"/>
        </a:defRPr>
      </a:lvl4pPr>
      <a:lvl5pPr marL="4385782" indent="-487309" algn="l" defTabSz="1949236" rtl="0" eaLnBrk="1" latinLnBrk="0" hangingPunct="1">
        <a:spcBef>
          <a:spcPct val="20000"/>
        </a:spcBef>
        <a:buFont typeface="Arial" pitchFamily="34" charset="0"/>
        <a:buChar char="»"/>
        <a:defRPr sz="4300" kern="1200">
          <a:solidFill>
            <a:schemeClr val="tx1"/>
          </a:solidFill>
          <a:latin typeface="+mn-lt"/>
          <a:ea typeface="+mn-ea"/>
          <a:cs typeface="+mn-cs"/>
        </a:defRPr>
      </a:lvl5pPr>
      <a:lvl6pPr marL="5360400" indent="-487309" algn="l" defTabSz="1949236" rtl="0" eaLnBrk="1" latinLnBrk="0" hangingPunct="1">
        <a:spcBef>
          <a:spcPct val="20000"/>
        </a:spcBef>
        <a:buFont typeface="Arial" pitchFamily="34" charset="0"/>
        <a:buChar char="•"/>
        <a:defRPr sz="4300" kern="1200">
          <a:solidFill>
            <a:schemeClr val="tx1"/>
          </a:solidFill>
          <a:latin typeface="+mn-lt"/>
          <a:ea typeface="+mn-ea"/>
          <a:cs typeface="+mn-cs"/>
        </a:defRPr>
      </a:lvl6pPr>
      <a:lvl7pPr marL="6335016" indent="-487309" algn="l" defTabSz="1949236" rtl="0" eaLnBrk="1" latinLnBrk="0" hangingPunct="1">
        <a:spcBef>
          <a:spcPct val="20000"/>
        </a:spcBef>
        <a:buFont typeface="Arial" pitchFamily="34" charset="0"/>
        <a:buChar char="•"/>
        <a:defRPr sz="4300" kern="1200">
          <a:solidFill>
            <a:schemeClr val="tx1"/>
          </a:solidFill>
          <a:latin typeface="+mn-lt"/>
          <a:ea typeface="+mn-ea"/>
          <a:cs typeface="+mn-cs"/>
        </a:defRPr>
      </a:lvl7pPr>
      <a:lvl8pPr marL="7309634" indent="-487309" algn="l" defTabSz="1949236" rtl="0" eaLnBrk="1" latinLnBrk="0" hangingPunct="1">
        <a:spcBef>
          <a:spcPct val="20000"/>
        </a:spcBef>
        <a:buFont typeface="Arial" pitchFamily="34" charset="0"/>
        <a:buChar char="•"/>
        <a:defRPr sz="4300" kern="1200">
          <a:solidFill>
            <a:schemeClr val="tx1"/>
          </a:solidFill>
          <a:latin typeface="+mn-lt"/>
          <a:ea typeface="+mn-ea"/>
          <a:cs typeface="+mn-cs"/>
        </a:defRPr>
      </a:lvl8pPr>
      <a:lvl9pPr marL="8284255" indent="-487309" algn="l" defTabSz="1949236" rtl="0" eaLnBrk="1" latinLnBrk="0" hangingPunct="1">
        <a:spcBef>
          <a:spcPct val="20000"/>
        </a:spcBef>
        <a:buFont typeface="Arial" pitchFamily="34" charset="0"/>
        <a:buChar char="•"/>
        <a:defRPr sz="4300" kern="1200">
          <a:solidFill>
            <a:schemeClr val="tx1"/>
          </a:solidFill>
          <a:latin typeface="+mn-lt"/>
          <a:ea typeface="+mn-ea"/>
          <a:cs typeface="+mn-cs"/>
        </a:defRPr>
      </a:lvl9pPr>
    </p:bodyStyle>
    <p:otherStyle>
      <a:defPPr>
        <a:defRPr lang="es-CO"/>
      </a:defPPr>
      <a:lvl1pPr marL="0" algn="l" defTabSz="1949236" rtl="0" eaLnBrk="1" latinLnBrk="0" hangingPunct="1">
        <a:defRPr sz="3800" kern="1200">
          <a:solidFill>
            <a:schemeClr val="tx1"/>
          </a:solidFill>
          <a:latin typeface="+mn-lt"/>
          <a:ea typeface="+mn-ea"/>
          <a:cs typeface="+mn-cs"/>
        </a:defRPr>
      </a:lvl1pPr>
      <a:lvl2pPr marL="974618" algn="l" defTabSz="1949236" rtl="0" eaLnBrk="1" latinLnBrk="0" hangingPunct="1">
        <a:defRPr sz="3800" kern="1200">
          <a:solidFill>
            <a:schemeClr val="tx1"/>
          </a:solidFill>
          <a:latin typeface="+mn-lt"/>
          <a:ea typeface="+mn-ea"/>
          <a:cs typeface="+mn-cs"/>
        </a:defRPr>
      </a:lvl2pPr>
      <a:lvl3pPr marL="1949236" algn="l" defTabSz="1949236" rtl="0" eaLnBrk="1" latinLnBrk="0" hangingPunct="1">
        <a:defRPr sz="3800" kern="1200">
          <a:solidFill>
            <a:schemeClr val="tx1"/>
          </a:solidFill>
          <a:latin typeface="+mn-lt"/>
          <a:ea typeface="+mn-ea"/>
          <a:cs typeface="+mn-cs"/>
        </a:defRPr>
      </a:lvl3pPr>
      <a:lvl4pPr marL="2923855" algn="l" defTabSz="1949236" rtl="0" eaLnBrk="1" latinLnBrk="0" hangingPunct="1">
        <a:defRPr sz="3800" kern="1200">
          <a:solidFill>
            <a:schemeClr val="tx1"/>
          </a:solidFill>
          <a:latin typeface="+mn-lt"/>
          <a:ea typeface="+mn-ea"/>
          <a:cs typeface="+mn-cs"/>
        </a:defRPr>
      </a:lvl4pPr>
      <a:lvl5pPr marL="3898473" algn="l" defTabSz="1949236" rtl="0" eaLnBrk="1" latinLnBrk="0" hangingPunct="1">
        <a:defRPr sz="3800" kern="1200">
          <a:solidFill>
            <a:schemeClr val="tx1"/>
          </a:solidFill>
          <a:latin typeface="+mn-lt"/>
          <a:ea typeface="+mn-ea"/>
          <a:cs typeface="+mn-cs"/>
        </a:defRPr>
      </a:lvl5pPr>
      <a:lvl6pPr marL="4873091" algn="l" defTabSz="1949236" rtl="0" eaLnBrk="1" latinLnBrk="0" hangingPunct="1">
        <a:defRPr sz="3800" kern="1200">
          <a:solidFill>
            <a:schemeClr val="tx1"/>
          </a:solidFill>
          <a:latin typeface="+mn-lt"/>
          <a:ea typeface="+mn-ea"/>
          <a:cs typeface="+mn-cs"/>
        </a:defRPr>
      </a:lvl6pPr>
      <a:lvl7pPr marL="5847709" algn="l" defTabSz="1949236" rtl="0" eaLnBrk="1" latinLnBrk="0" hangingPunct="1">
        <a:defRPr sz="3800" kern="1200">
          <a:solidFill>
            <a:schemeClr val="tx1"/>
          </a:solidFill>
          <a:latin typeface="+mn-lt"/>
          <a:ea typeface="+mn-ea"/>
          <a:cs typeface="+mn-cs"/>
        </a:defRPr>
      </a:lvl7pPr>
      <a:lvl8pPr marL="6822325" algn="l" defTabSz="1949236" rtl="0" eaLnBrk="1" latinLnBrk="0" hangingPunct="1">
        <a:defRPr sz="3800" kern="1200">
          <a:solidFill>
            <a:schemeClr val="tx1"/>
          </a:solidFill>
          <a:latin typeface="+mn-lt"/>
          <a:ea typeface="+mn-ea"/>
          <a:cs typeface="+mn-cs"/>
        </a:defRPr>
      </a:lvl8pPr>
      <a:lvl9pPr marL="7796944" algn="l" defTabSz="1949236" rtl="0" eaLnBrk="1" latinLnBrk="0" hangingPunct="1">
        <a:defRPr sz="3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Imagen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69775" cy="7021513"/>
          </a:xfrm>
          <a:prstGeom prst="rect">
            <a:avLst/>
          </a:prstGeom>
        </p:spPr>
      </p:pic>
      <p:sp>
        <p:nvSpPr>
          <p:cNvPr id="3" name="Marcador de texto 2"/>
          <p:cNvSpPr>
            <a:spLocks noGrp="1"/>
          </p:cNvSpPr>
          <p:nvPr>
            <p:ph type="body" idx="1"/>
          </p:nvPr>
        </p:nvSpPr>
        <p:spPr>
          <a:xfrm>
            <a:off x="836672" y="1869153"/>
            <a:ext cx="10496431" cy="445508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6672" y="6507903"/>
            <a:ext cx="2738199" cy="373831"/>
          </a:xfrm>
          <a:prstGeom prst="rect">
            <a:avLst/>
          </a:prstGeom>
        </p:spPr>
        <p:txBody>
          <a:bodyPr vert="horz" lIns="91440" tIns="45720" rIns="91440" bIns="45720" rtlCol="0" anchor="ctr"/>
          <a:lstStyle>
            <a:lvl1pPr algn="l">
              <a:defRPr sz="1198">
                <a:solidFill>
                  <a:schemeClr val="tx1">
                    <a:tint val="75000"/>
                  </a:schemeClr>
                </a:solidFill>
              </a:defRPr>
            </a:lvl1pPr>
          </a:lstStyle>
          <a:p>
            <a:pPr defTabSz="912754">
              <a:defRPr/>
            </a:pPr>
            <a:fld id="{2B0EB698-3153-4418-B36E-AB05C80E3060}" type="datetimeFigureOut">
              <a:rPr lang="es-CO" smtClean="0">
                <a:solidFill>
                  <a:prstClr val="black">
                    <a:tint val="75000"/>
                  </a:prstClr>
                </a:solidFill>
              </a:rPr>
              <a:pPr defTabSz="912754">
                <a:defRPr/>
              </a:pPr>
              <a:t>10/06/2019</a:t>
            </a:fld>
            <a:endParaRPr lang="es-CO">
              <a:solidFill>
                <a:prstClr val="black">
                  <a:tint val="75000"/>
                </a:prstClr>
              </a:solidFill>
            </a:endParaRPr>
          </a:p>
        </p:txBody>
      </p:sp>
      <p:sp>
        <p:nvSpPr>
          <p:cNvPr id="5" name="Marcador de pie de página 4"/>
          <p:cNvSpPr>
            <a:spLocks noGrp="1"/>
          </p:cNvSpPr>
          <p:nvPr>
            <p:ph type="ftr" sz="quarter" idx="3"/>
          </p:nvPr>
        </p:nvSpPr>
        <p:spPr>
          <a:xfrm>
            <a:off x="4031238" y="6507903"/>
            <a:ext cx="4107299" cy="373831"/>
          </a:xfrm>
          <a:prstGeom prst="rect">
            <a:avLst/>
          </a:prstGeom>
        </p:spPr>
        <p:txBody>
          <a:bodyPr vert="horz" lIns="91440" tIns="45720" rIns="91440" bIns="45720" rtlCol="0" anchor="ctr"/>
          <a:lstStyle>
            <a:lvl1pPr algn="ctr">
              <a:defRPr sz="1198">
                <a:solidFill>
                  <a:schemeClr val="tx1">
                    <a:tint val="75000"/>
                  </a:schemeClr>
                </a:solidFill>
              </a:defRPr>
            </a:lvl1pPr>
          </a:lstStyle>
          <a:p>
            <a:pPr defTabSz="912754">
              <a:defRPr/>
            </a:pPr>
            <a:endParaRPr lang="es-CO">
              <a:solidFill>
                <a:prstClr val="black">
                  <a:tint val="75000"/>
                </a:prstClr>
              </a:solidFill>
            </a:endParaRPr>
          </a:p>
        </p:txBody>
      </p:sp>
      <p:sp>
        <p:nvSpPr>
          <p:cNvPr id="6" name="Marcador de número de diapositiva 5"/>
          <p:cNvSpPr>
            <a:spLocks noGrp="1"/>
          </p:cNvSpPr>
          <p:nvPr>
            <p:ph type="sldNum" sz="quarter" idx="4"/>
          </p:nvPr>
        </p:nvSpPr>
        <p:spPr>
          <a:xfrm>
            <a:off x="8594904" y="6507903"/>
            <a:ext cx="2738199" cy="373831"/>
          </a:xfrm>
          <a:prstGeom prst="rect">
            <a:avLst/>
          </a:prstGeom>
        </p:spPr>
        <p:txBody>
          <a:bodyPr vert="horz" lIns="91440" tIns="45720" rIns="91440" bIns="45720" rtlCol="0" anchor="ctr"/>
          <a:lstStyle>
            <a:lvl1pPr algn="r">
              <a:defRPr sz="1198">
                <a:solidFill>
                  <a:schemeClr val="tx1">
                    <a:tint val="75000"/>
                  </a:schemeClr>
                </a:solidFill>
              </a:defRPr>
            </a:lvl1pPr>
          </a:lstStyle>
          <a:p>
            <a:pPr defTabSz="912754">
              <a:defRPr/>
            </a:pPr>
            <a:fld id="{808F7353-89B6-4A4B-997B-FEFD6CA55E2F}" type="slidenum">
              <a:rPr lang="es-CO" smtClean="0">
                <a:solidFill>
                  <a:prstClr val="black">
                    <a:tint val="75000"/>
                  </a:prstClr>
                </a:solidFill>
              </a:rPr>
              <a:pPr defTabSz="912754">
                <a:defRPr/>
              </a:pPr>
              <a:t>‹Nº›</a:t>
            </a:fld>
            <a:endParaRPr lang="es-CO">
              <a:solidFill>
                <a:prstClr val="black">
                  <a:tint val="75000"/>
                </a:prstClr>
              </a:solidFill>
            </a:endParaRPr>
          </a:p>
        </p:txBody>
      </p:sp>
      <p:sp>
        <p:nvSpPr>
          <p:cNvPr id="14" name="Rectángulo 13"/>
          <p:cNvSpPr/>
          <p:nvPr userDrawn="1"/>
        </p:nvSpPr>
        <p:spPr>
          <a:xfrm>
            <a:off x="3037052" y="157003"/>
            <a:ext cx="6122918" cy="779199"/>
          </a:xfrm>
          <a:prstGeom prst="rect">
            <a:avLst/>
          </a:prstGeom>
          <a:noFill/>
          <a:ln w="76200">
            <a:solidFill>
              <a:srgbClr val="F8A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754" rtl="0" eaLnBrk="1" fontAlgn="auto" latinLnBrk="0" hangingPunct="1">
              <a:lnSpc>
                <a:spcPct val="100000"/>
              </a:lnSpc>
              <a:spcBef>
                <a:spcPts val="0"/>
              </a:spcBef>
              <a:spcAft>
                <a:spcPts val="0"/>
              </a:spcAft>
              <a:buClrTx/>
              <a:buSzTx/>
              <a:buFontTx/>
              <a:buNone/>
              <a:tabLst/>
              <a:defRPr/>
            </a:pPr>
            <a:endParaRPr kumimoji="0" lang="es-CO" sz="1797"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34084"/>
      </p:ext>
    </p:extLst>
  </p:cSld>
  <p:clrMap bg1="lt1" tx1="dk1" bg2="lt2" tx2="dk2" accent1="accent1" accent2="accent2" accent3="accent3" accent4="accent4" accent5="accent5" accent6="accent6" hlink="hlink" folHlink="folHlink"/>
  <p:sldLayoutIdLst>
    <p:sldLayoutId id="2147483783" r:id="rId1"/>
    <p:sldLayoutId id="2147483784" r:id="rId2"/>
  </p:sldLayoutIdLst>
  <p:timing>
    <p:tnLst>
      <p:par>
        <p:cTn id="1" dur="indefinite" restart="never" nodeType="tmRoot"/>
      </p:par>
    </p:tnLst>
  </p:timing>
  <p:txStyles>
    <p:titleStyle>
      <a:lvl1pPr algn="l" defTabSz="912754" rtl="0" eaLnBrk="1" latinLnBrk="0" hangingPunct="1">
        <a:lnSpc>
          <a:spcPct val="90000"/>
        </a:lnSpc>
        <a:spcBef>
          <a:spcPct val="0"/>
        </a:spcBef>
        <a:buNone/>
        <a:defRPr sz="4392" kern="1200">
          <a:solidFill>
            <a:schemeClr val="tx1"/>
          </a:solidFill>
          <a:latin typeface="+mj-lt"/>
          <a:ea typeface="+mj-ea"/>
          <a:cs typeface="+mj-cs"/>
        </a:defRPr>
      </a:lvl1pPr>
    </p:titleStyle>
    <p:bodyStyle>
      <a:lvl1pPr marL="228189" indent="-228189" algn="l" defTabSz="912754" rtl="0" eaLnBrk="1" latinLnBrk="0" hangingPunct="1">
        <a:lnSpc>
          <a:spcPct val="90000"/>
        </a:lnSpc>
        <a:spcBef>
          <a:spcPts val="998"/>
        </a:spcBef>
        <a:buFont typeface="Arial" panose="020B0604020202020204" pitchFamily="34" charset="0"/>
        <a:buChar char="•"/>
        <a:defRPr sz="2795" kern="1200">
          <a:solidFill>
            <a:schemeClr val="tx1"/>
          </a:solidFill>
          <a:latin typeface="+mn-lt"/>
          <a:ea typeface="+mn-ea"/>
          <a:cs typeface="+mn-cs"/>
        </a:defRPr>
      </a:lvl1pPr>
      <a:lvl2pPr marL="684566" indent="-228189" algn="l" defTabSz="912754" rtl="0" eaLnBrk="1" latinLnBrk="0" hangingPunct="1">
        <a:lnSpc>
          <a:spcPct val="90000"/>
        </a:lnSpc>
        <a:spcBef>
          <a:spcPts val="499"/>
        </a:spcBef>
        <a:buFont typeface="Arial" panose="020B0604020202020204" pitchFamily="34" charset="0"/>
        <a:buChar char="•"/>
        <a:defRPr sz="2396" kern="1200">
          <a:solidFill>
            <a:schemeClr val="tx1"/>
          </a:solidFill>
          <a:latin typeface="+mn-lt"/>
          <a:ea typeface="+mn-ea"/>
          <a:cs typeface="+mn-cs"/>
        </a:defRPr>
      </a:lvl2pPr>
      <a:lvl3pPr marL="1140943" indent="-228189" algn="l" defTabSz="912754" rtl="0" eaLnBrk="1" latinLnBrk="0" hangingPunct="1">
        <a:lnSpc>
          <a:spcPct val="90000"/>
        </a:lnSpc>
        <a:spcBef>
          <a:spcPts val="499"/>
        </a:spcBef>
        <a:buFont typeface="Arial" panose="020B0604020202020204" pitchFamily="34" charset="0"/>
        <a:buChar char="•"/>
        <a:defRPr sz="1996" kern="1200">
          <a:solidFill>
            <a:schemeClr val="tx1"/>
          </a:solidFill>
          <a:latin typeface="+mn-lt"/>
          <a:ea typeface="+mn-ea"/>
          <a:cs typeface="+mn-cs"/>
        </a:defRPr>
      </a:lvl3pPr>
      <a:lvl4pPr marL="1597320" indent="-228189" algn="l" defTabSz="912754"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4pPr>
      <a:lvl5pPr marL="2053697" indent="-228189" algn="l" defTabSz="912754"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5pPr>
      <a:lvl6pPr marL="2510074" indent="-228189" algn="l" defTabSz="912754"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6pPr>
      <a:lvl7pPr marL="2966451" indent="-228189" algn="l" defTabSz="912754"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7pPr>
      <a:lvl8pPr marL="3422828" indent="-228189" algn="l" defTabSz="912754"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8pPr>
      <a:lvl9pPr marL="3879205" indent="-228189" algn="l" defTabSz="912754"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9pPr>
    </p:bodyStyle>
    <p:otherStyle>
      <a:defPPr>
        <a:defRPr lang="es-CO"/>
      </a:defPPr>
      <a:lvl1pPr marL="0" algn="l" defTabSz="912754" rtl="0" eaLnBrk="1" latinLnBrk="0" hangingPunct="1">
        <a:defRPr sz="1797" kern="1200">
          <a:solidFill>
            <a:schemeClr val="tx1"/>
          </a:solidFill>
          <a:latin typeface="+mn-lt"/>
          <a:ea typeface="+mn-ea"/>
          <a:cs typeface="+mn-cs"/>
        </a:defRPr>
      </a:lvl1pPr>
      <a:lvl2pPr marL="456377" algn="l" defTabSz="912754" rtl="0" eaLnBrk="1" latinLnBrk="0" hangingPunct="1">
        <a:defRPr sz="1797" kern="1200">
          <a:solidFill>
            <a:schemeClr val="tx1"/>
          </a:solidFill>
          <a:latin typeface="+mn-lt"/>
          <a:ea typeface="+mn-ea"/>
          <a:cs typeface="+mn-cs"/>
        </a:defRPr>
      </a:lvl2pPr>
      <a:lvl3pPr marL="912754" algn="l" defTabSz="912754" rtl="0" eaLnBrk="1" latinLnBrk="0" hangingPunct="1">
        <a:defRPr sz="1797" kern="1200">
          <a:solidFill>
            <a:schemeClr val="tx1"/>
          </a:solidFill>
          <a:latin typeface="+mn-lt"/>
          <a:ea typeface="+mn-ea"/>
          <a:cs typeface="+mn-cs"/>
        </a:defRPr>
      </a:lvl3pPr>
      <a:lvl4pPr marL="1369131" algn="l" defTabSz="912754" rtl="0" eaLnBrk="1" latinLnBrk="0" hangingPunct="1">
        <a:defRPr sz="1797" kern="1200">
          <a:solidFill>
            <a:schemeClr val="tx1"/>
          </a:solidFill>
          <a:latin typeface="+mn-lt"/>
          <a:ea typeface="+mn-ea"/>
          <a:cs typeface="+mn-cs"/>
        </a:defRPr>
      </a:lvl4pPr>
      <a:lvl5pPr marL="1825508" algn="l" defTabSz="912754" rtl="0" eaLnBrk="1" latinLnBrk="0" hangingPunct="1">
        <a:defRPr sz="1797" kern="1200">
          <a:solidFill>
            <a:schemeClr val="tx1"/>
          </a:solidFill>
          <a:latin typeface="+mn-lt"/>
          <a:ea typeface="+mn-ea"/>
          <a:cs typeface="+mn-cs"/>
        </a:defRPr>
      </a:lvl5pPr>
      <a:lvl6pPr marL="2281885" algn="l" defTabSz="912754" rtl="0" eaLnBrk="1" latinLnBrk="0" hangingPunct="1">
        <a:defRPr sz="1797" kern="1200">
          <a:solidFill>
            <a:schemeClr val="tx1"/>
          </a:solidFill>
          <a:latin typeface="+mn-lt"/>
          <a:ea typeface="+mn-ea"/>
          <a:cs typeface="+mn-cs"/>
        </a:defRPr>
      </a:lvl6pPr>
      <a:lvl7pPr marL="2738262" algn="l" defTabSz="912754" rtl="0" eaLnBrk="1" latinLnBrk="0" hangingPunct="1">
        <a:defRPr sz="1797" kern="1200">
          <a:solidFill>
            <a:schemeClr val="tx1"/>
          </a:solidFill>
          <a:latin typeface="+mn-lt"/>
          <a:ea typeface="+mn-ea"/>
          <a:cs typeface="+mn-cs"/>
        </a:defRPr>
      </a:lvl7pPr>
      <a:lvl8pPr marL="3194639" algn="l" defTabSz="912754" rtl="0" eaLnBrk="1" latinLnBrk="0" hangingPunct="1">
        <a:defRPr sz="1797" kern="1200">
          <a:solidFill>
            <a:schemeClr val="tx1"/>
          </a:solidFill>
          <a:latin typeface="+mn-lt"/>
          <a:ea typeface="+mn-ea"/>
          <a:cs typeface="+mn-cs"/>
        </a:defRPr>
      </a:lvl8pPr>
      <a:lvl9pPr marL="3651016" algn="l" defTabSz="912754" rtl="0" eaLnBrk="1" latinLnBrk="0" hangingPunct="1">
        <a:defRPr sz="179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6672" y="373831"/>
            <a:ext cx="10496431" cy="135716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6672" y="1869153"/>
            <a:ext cx="10496431" cy="445508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6672" y="6507903"/>
            <a:ext cx="2738199" cy="373831"/>
          </a:xfrm>
          <a:prstGeom prst="rect">
            <a:avLst/>
          </a:prstGeom>
        </p:spPr>
        <p:txBody>
          <a:bodyPr vert="horz" lIns="91440" tIns="45720" rIns="91440" bIns="45720" rtlCol="0" anchor="ctr"/>
          <a:lstStyle>
            <a:lvl1pPr algn="l">
              <a:defRPr sz="1200">
                <a:solidFill>
                  <a:schemeClr val="tx1">
                    <a:tint val="75000"/>
                  </a:schemeClr>
                </a:solidFill>
              </a:defRPr>
            </a:lvl1pPr>
          </a:lstStyle>
          <a:p>
            <a:fld id="{609BFEC3-FCB7-4AA1-A112-A6F7697368F6}" type="datetimeFigureOut">
              <a:rPr lang="en-US" smtClean="0"/>
              <a:t>6/10/2019</a:t>
            </a:fld>
            <a:endParaRPr lang="en-US"/>
          </a:p>
        </p:txBody>
      </p:sp>
      <p:sp>
        <p:nvSpPr>
          <p:cNvPr id="5" name="Marcador de pie de página 4"/>
          <p:cNvSpPr>
            <a:spLocks noGrp="1"/>
          </p:cNvSpPr>
          <p:nvPr>
            <p:ph type="ftr" sz="quarter" idx="3"/>
          </p:nvPr>
        </p:nvSpPr>
        <p:spPr>
          <a:xfrm>
            <a:off x="4031238" y="6507903"/>
            <a:ext cx="4107299" cy="37383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594904" y="6507903"/>
            <a:ext cx="2738199" cy="373831"/>
          </a:xfrm>
          <a:prstGeom prst="rect">
            <a:avLst/>
          </a:prstGeom>
        </p:spPr>
        <p:txBody>
          <a:bodyPr vert="horz" lIns="91440" tIns="45720" rIns="91440" bIns="45720" rtlCol="0" anchor="ctr"/>
          <a:lstStyle>
            <a:lvl1pPr algn="r">
              <a:defRPr sz="1200">
                <a:solidFill>
                  <a:schemeClr val="tx1">
                    <a:tint val="75000"/>
                  </a:schemeClr>
                </a:solidFill>
              </a:defRPr>
            </a:lvl1pPr>
          </a:lstStyle>
          <a:p>
            <a:fld id="{FDE0A32A-FA45-41B3-960B-E77937F3231C}" type="slidenum">
              <a:rPr lang="en-US" smtClean="0"/>
              <a:t>‹Nº›</a:t>
            </a:fld>
            <a:endParaRPr lang="en-US"/>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72819" cy="7021513"/>
          </a:xfrm>
          <a:prstGeom prst="rect">
            <a:avLst/>
          </a:prstGeom>
        </p:spPr>
      </p:pic>
    </p:spTree>
    <p:extLst>
      <p:ext uri="{BB962C8B-B14F-4D97-AF65-F5344CB8AC3E}">
        <p14:creationId xmlns:p14="http://schemas.microsoft.com/office/powerpoint/2010/main" val="2651292759"/>
      </p:ext>
    </p:extLst>
  </p:cSld>
  <p:clrMap bg1="lt1" tx1="dk1" bg2="lt2" tx2="dk2" accent1="accent1" accent2="accent2" accent3="accent3" accent4="accent4" accent5="accent5" accent6="accent6" hlink="hlink" folHlink="folHlink"/>
  <p:sldLayoutIdLst>
    <p:sldLayoutId id="21474837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6673" y="373831"/>
            <a:ext cx="10496431" cy="135716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6673" y="1869153"/>
            <a:ext cx="10496431" cy="445508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6672" y="6507904"/>
            <a:ext cx="2738199" cy="373831"/>
          </a:xfrm>
          <a:prstGeom prst="rect">
            <a:avLst/>
          </a:prstGeom>
        </p:spPr>
        <p:txBody>
          <a:bodyPr vert="horz" lIns="91440" tIns="45720" rIns="91440" bIns="45720" rtlCol="0" anchor="ctr"/>
          <a:lstStyle>
            <a:lvl1pPr algn="l">
              <a:defRPr sz="1200">
                <a:solidFill>
                  <a:schemeClr val="tx1">
                    <a:tint val="75000"/>
                  </a:schemeClr>
                </a:solidFill>
              </a:defRPr>
            </a:lvl1pPr>
          </a:lstStyle>
          <a:p>
            <a:fld id="{ACD546DF-8012-432D-8417-390BEFEDEE96}" type="datetimeFigureOut">
              <a:rPr lang="en-US" smtClean="0"/>
              <a:t>6/10/2019</a:t>
            </a:fld>
            <a:endParaRPr lang="en-US"/>
          </a:p>
        </p:txBody>
      </p:sp>
      <p:sp>
        <p:nvSpPr>
          <p:cNvPr id="5" name="Marcador de pie de página 4"/>
          <p:cNvSpPr>
            <a:spLocks noGrp="1"/>
          </p:cNvSpPr>
          <p:nvPr>
            <p:ph type="ftr" sz="quarter" idx="3"/>
          </p:nvPr>
        </p:nvSpPr>
        <p:spPr>
          <a:xfrm>
            <a:off x="4031239" y="6507904"/>
            <a:ext cx="4107299" cy="37383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594905" y="6507904"/>
            <a:ext cx="2738199" cy="373831"/>
          </a:xfrm>
          <a:prstGeom prst="rect">
            <a:avLst/>
          </a:prstGeom>
        </p:spPr>
        <p:txBody>
          <a:bodyPr vert="horz" lIns="91440" tIns="45720" rIns="91440" bIns="45720" rtlCol="0" anchor="ctr"/>
          <a:lstStyle>
            <a:lvl1pPr algn="r">
              <a:defRPr sz="1200">
                <a:solidFill>
                  <a:schemeClr val="tx1">
                    <a:tint val="75000"/>
                  </a:schemeClr>
                </a:solidFill>
              </a:defRPr>
            </a:lvl1pPr>
          </a:lstStyle>
          <a:p>
            <a:fld id="{686C2559-210F-4736-909A-1D08AE1EA380}" type="slidenum">
              <a:rPr lang="en-US" smtClean="0"/>
              <a:t>‹Nº›</a:t>
            </a:fld>
            <a:endParaRPr lang="en-US"/>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2169775" cy="7021513"/>
          </a:xfrm>
          <a:prstGeom prst="rect">
            <a:avLst/>
          </a:prstGeom>
        </p:spPr>
      </p:pic>
      <p:pic>
        <p:nvPicPr>
          <p:cNvPr id="9" name="Imagen 8"/>
          <p:cNvPicPr>
            <a:picLocks noChangeAspect="1"/>
          </p:cNvPicPr>
          <p:nvPr userDrawn="1"/>
        </p:nvPicPr>
        <p:blipFill>
          <a:blip r:embed="rId4"/>
          <a:stretch>
            <a:fillRect/>
          </a:stretch>
        </p:blipFill>
        <p:spPr>
          <a:xfrm>
            <a:off x="122519" y="121585"/>
            <a:ext cx="1670983" cy="559288"/>
          </a:xfrm>
          <a:prstGeom prst="rect">
            <a:avLst/>
          </a:prstGeom>
        </p:spPr>
      </p:pic>
    </p:spTree>
    <p:extLst>
      <p:ext uri="{BB962C8B-B14F-4D97-AF65-F5344CB8AC3E}">
        <p14:creationId xmlns:p14="http://schemas.microsoft.com/office/powerpoint/2010/main" val="1999756975"/>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4">
            <a:extLst>
              <a:ext uri="{28A0092B-C50C-407E-A947-70E740481C1C}">
                <a14:useLocalDpi xmlns:a14="http://schemas.microsoft.com/office/drawing/2010/main" val="0"/>
              </a:ext>
            </a:extLst>
          </a:blip>
          <a:srcRect l="-91" t="5178" r="2301" b="10263"/>
          <a:stretch/>
        </p:blipFill>
        <p:spPr>
          <a:xfrm>
            <a:off x="-35793" y="-17636"/>
            <a:ext cx="12241360" cy="7056784"/>
          </a:xfrm>
          <a:prstGeom prst="rect">
            <a:avLst/>
          </a:prstGeom>
        </p:spPr>
      </p:pic>
      <p:pic>
        <p:nvPicPr>
          <p:cNvPr id="7" name="Imagen 6"/>
          <p:cNvPicPr>
            <a:picLocks noChangeAspect="1"/>
          </p:cNvPicPr>
          <p:nvPr userDrawn="1"/>
        </p:nvPicPr>
        <p:blipFill rotWithShape="1">
          <a:blip r:embed="rId5" cstate="print">
            <a:extLst>
              <a:ext uri="{28A0092B-C50C-407E-A947-70E740481C1C}">
                <a14:useLocalDpi xmlns:a14="http://schemas.microsoft.com/office/drawing/2010/main" val="0"/>
              </a:ext>
            </a:extLst>
          </a:blip>
          <a:srcRect l="4440" r="58875"/>
          <a:stretch/>
        </p:blipFill>
        <p:spPr>
          <a:xfrm>
            <a:off x="540271" y="2"/>
            <a:ext cx="4464496" cy="7022877"/>
          </a:xfrm>
          <a:prstGeom prst="rect">
            <a:avLst/>
          </a:prstGeom>
        </p:spPr>
      </p:pic>
    </p:spTree>
    <p:extLst>
      <p:ext uri="{BB962C8B-B14F-4D97-AF65-F5344CB8AC3E}">
        <p14:creationId xmlns:p14="http://schemas.microsoft.com/office/powerpoint/2010/main" val="3569273799"/>
      </p:ext>
    </p:extLst>
  </p:cSld>
  <p:clrMap bg1="lt1" tx1="dk1" bg2="lt2" tx2="dk2" accent1="accent1" accent2="accent2" accent3="accent3" accent4="accent4" accent5="accent5" accent6="accent6" hlink="hlink" folHlink="folHlink"/>
  <p:sldLayoutIdLst>
    <p:sldLayoutId id="2147483763" r:id="rId1"/>
    <p:sldLayoutId id="21474837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7 Imagen"/>
          <p:cNvPicPr>
            <a:picLocks noChangeAspect="1"/>
          </p:cNvPicPr>
          <p:nvPr userDrawn="1"/>
        </p:nvPicPr>
        <p:blipFill rotWithShape="1">
          <a:blip r:embed="rId4" cstate="print">
            <a:extLst>
              <a:ext uri="{28A0092B-C50C-407E-A947-70E740481C1C}">
                <a14:useLocalDpi xmlns:a14="http://schemas.microsoft.com/office/drawing/2010/main" val="0"/>
              </a:ext>
            </a:extLst>
          </a:blip>
          <a:srcRect t="13501"/>
          <a:stretch/>
        </p:blipFill>
        <p:spPr>
          <a:xfrm>
            <a:off x="-8744" y="3"/>
            <a:ext cx="12178522" cy="7022877"/>
          </a:xfrm>
          <a:prstGeom prst="rect">
            <a:avLst/>
          </a:prstGeom>
        </p:spPr>
      </p:pic>
      <p:pic>
        <p:nvPicPr>
          <p:cNvPr id="7" name="Imagen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 y="3"/>
            <a:ext cx="12169775" cy="7022877"/>
          </a:xfrm>
          <a:prstGeom prst="rect">
            <a:avLst/>
          </a:prstGeom>
        </p:spPr>
      </p:pic>
      <p:sp>
        <p:nvSpPr>
          <p:cNvPr id="3" name="Marcador de texto 2"/>
          <p:cNvSpPr>
            <a:spLocks noGrp="1"/>
          </p:cNvSpPr>
          <p:nvPr>
            <p:ph type="body" idx="1"/>
          </p:nvPr>
        </p:nvSpPr>
        <p:spPr>
          <a:xfrm>
            <a:off x="836675" y="1869153"/>
            <a:ext cx="10496431" cy="445508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6672" y="6507906"/>
            <a:ext cx="2738199" cy="373831"/>
          </a:xfrm>
          <a:prstGeom prst="rect">
            <a:avLst/>
          </a:prstGeom>
        </p:spPr>
        <p:txBody>
          <a:bodyPr vert="horz" lIns="91440" tIns="45720" rIns="91440" bIns="45720" rtlCol="0" anchor="ctr"/>
          <a:lstStyle>
            <a:lvl1pPr algn="l">
              <a:defRPr sz="1200">
                <a:solidFill>
                  <a:schemeClr val="tx1">
                    <a:tint val="75000"/>
                  </a:schemeClr>
                </a:solidFill>
              </a:defRPr>
            </a:lvl1pPr>
          </a:lstStyle>
          <a:p>
            <a:fld id="{2945D2D2-C8CD-486E-9403-7870FC650293}" type="datetimeFigureOut">
              <a:rPr lang="en-US" smtClean="0"/>
              <a:t>6/10/2019</a:t>
            </a:fld>
            <a:endParaRPr lang="en-US"/>
          </a:p>
        </p:txBody>
      </p:sp>
      <p:sp>
        <p:nvSpPr>
          <p:cNvPr id="5" name="Marcador de pie de página 4"/>
          <p:cNvSpPr>
            <a:spLocks noGrp="1"/>
          </p:cNvSpPr>
          <p:nvPr>
            <p:ph type="ftr" sz="quarter" idx="3"/>
          </p:nvPr>
        </p:nvSpPr>
        <p:spPr>
          <a:xfrm>
            <a:off x="4031241" y="6507906"/>
            <a:ext cx="4107299" cy="37383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594907" y="6507906"/>
            <a:ext cx="2738199" cy="373831"/>
          </a:xfrm>
          <a:prstGeom prst="rect">
            <a:avLst/>
          </a:prstGeom>
        </p:spPr>
        <p:txBody>
          <a:bodyPr vert="horz" lIns="91440" tIns="45720" rIns="91440" bIns="45720" rtlCol="0" anchor="ctr"/>
          <a:lstStyle>
            <a:lvl1pPr algn="r">
              <a:defRPr sz="1200">
                <a:solidFill>
                  <a:schemeClr val="tx1">
                    <a:tint val="75000"/>
                  </a:schemeClr>
                </a:solidFill>
              </a:defRPr>
            </a:lvl1pPr>
          </a:lstStyle>
          <a:p>
            <a:fld id="{230EAB67-D13E-4CCC-B7DC-17547C5CD3EA}" type="slidenum">
              <a:rPr lang="en-US" smtClean="0"/>
              <a:t>‹Nº›</a:t>
            </a:fld>
            <a:endParaRPr lang="en-US"/>
          </a:p>
        </p:txBody>
      </p:sp>
    </p:spTree>
    <p:extLst>
      <p:ext uri="{BB962C8B-B14F-4D97-AF65-F5344CB8AC3E}">
        <p14:creationId xmlns:p14="http://schemas.microsoft.com/office/powerpoint/2010/main" val="2550346133"/>
      </p:ext>
    </p:extLst>
  </p:cSld>
  <p:clrMap bg1="lt1" tx1="dk1" bg2="lt2" tx2="dk2" accent1="accent1" accent2="accent2" accent3="accent3" accent4="accent4" accent5="accent5" accent6="accent6" hlink="hlink" folHlink="folHlink"/>
  <p:sldLayoutIdLst>
    <p:sldLayoutId id="2147483766" r:id="rId1"/>
    <p:sldLayoutId id="21474837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69774" cy="7021513"/>
          </a:xfrm>
          <a:prstGeom prst="rect">
            <a:avLst/>
          </a:prstGeom>
        </p:spPr>
      </p:pic>
      <p:pic>
        <p:nvPicPr>
          <p:cNvPr id="7" name="Imagen 6"/>
          <p:cNvPicPr>
            <a:picLocks noChangeAspect="1"/>
          </p:cNvPicPr>
          <p:nvPr userDrawn="1"/>
        </p:nvPicPr>
        <p:blipFill rotWithShape="1">
          <a:blip r:embed="rId4" cstate="print">
            <a:extLst>
              <a:ext uri="{28A0092B-C50C-407E-A947-70E740481C1C}">
                <a14:useLocalDpi xmlns:a14="http://schemas.microsoft.com/office/drawing/2010/main" val="0"/>
              </a:ext>
            </a:extLst>
          </a:blip>
          <a:srcRect r="55890"/>
          <a:stretch/>
        </p:blipFill>
        <p:spPr>
          <a:xfrm>
            <a:off x="6660951" y="4"/>
            <a:ext cx="5368139" cy="7022877"/>
          </a:xfrm>
          <a:prstGeom prst="rect">
            <a:avLst/>
          </a:prstGeom>
        </p:spPr>
      </p:pic>
    </p:spTree>
    <p:extLst>
      <p:ext uri="{BB962C8B-B14F-4D97-AF65-F5344CB8AC3E}">
        <p14:creationId xmlns:p14="http://schemas.microsoft.com/office/powerpoint/2010/main" val="2891338942"/>
      </p:ext>
    </p:extLst>
  </p:cSld>
  <p:clrMap bg1="lt1" tx1="dk1" bg2="lt2" tx2="dk2" accent1="accent1" accent2="accent2" accent3="accent3" accent4="accent4" accent5="accent5" accent6="accent6" hlink="hlink" folHlink="folHlink"/>
  <p:sldLayoutIdLst>
    <p:sldLayoutId id="21474837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 y="0"/>
            <a:ext cx="12169775" cy="7021513"/>
          </a:xfrm>
          <a:prstGeom prst="rect">
            <a:avLst/>
          </a:prstGeom>
        </p:spPr>
      </p:pic>
      <p:sp>
        <p:nvSpPr>
          <p:cNvPr id="8" name="Rectángulo 7"/>
          <p:cNvSpPr/>
          <p:nvPr/>
        </p:nvSpPr>
        <p:spPr>
          <a:xfrm>
            <a:off x="3037052" y="157009"/>
            <a:ext cx="6122918" cy="779199"/>
          </a:xfrm>
          <a:prstGeom prst="rect">
            <a:avLst/>
          </a:prstGeom>
          <a:noFill/>
          <a:ln w="76200">
            <a:solidFill>
              <a:srgbClr val="F8A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n>
                <a:noFill/>
              </a:ln>
            </a:endParaRPr>
          </a:p>
        </p:txBody>
      </p:sp>
      <p:sp>
        <p:nvSpPr>
          <p:cNvPr id="3" name="Marcador de texto 2"/>
          <p:cNvSpPr>
            <a:spLocks noGrp="1"/>
          </p:cNvSpPr>
          <p:nvPr>
            <p:ph type="body" idx="1"/>
          </p:nvPr>
        </p:nvSpPr>
        <p:spPr>
          <a:xfrm>
            <a:off x="836677" y="1869153"/>
            <a:ext cx="10496431" cy="445508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6672" y="6507908"/>
            <a:ext cx="2738199" cy="373831"/>
          </a:xfrm>
          <a:prstGeom prst="rect">
            <a:avLst/>
          </a:prstGeom>
        </p:spPr>
        <p:txBody>
          <a:bodyPr vert="horz" lIns="91440" tIns="45720" rIns="91440" bIns="45720" rtlCol="0" anchor="ctr"/>
          <a:lstStyle>
            <a:lvl1pPr algn="l">
              <a:defRPr sz="1200">
                <a:solidFill>
                  <a:schemeClr val="tx1">
                    <a:tint val="75000"/>
                  </a:schemeClr>
                </a:solidFill>
              </a:defRPr>
            </a:lvl1pPr>
          </a:lstStyle>
          <a:p>
            <a:fld id="{F3B68E93-FAA9-4282-8493-21CD7D3C6439}" type="datetimeFigureOut">
              <a:rPr lang="en-US" smtClean="0"/>
              <a:t>6/10/2019</a:t>
            </a:fld>
            <a:endParaRPr lang="en-US"/>
          </a:p>
        </p:txBody>
      </p:sp>
      <p:sp>
        <p:nvSpPr>
          <p:cNvPr id="5" name="Marcador de pie de página 4"/>
          <p:cNvSpPr>
            <a:spLocks noGrp="1"/>
          </p:cNvSpPr>
          <p:nvPr>
            <p:ph type="ftr" sz="quarter" idx="3"/>
          </p:nvPr>
        </p:nvSpPr>
        <p:spPr>
          <a:xfrm>
            <a:off x="4031243" y="6507908"/>
            <a:ext cx="4107299" cy="37383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594909" y="6507908"/>
            <a:ext cx="2738199" cy="373831"/>
          </a:xfrm>
          <a:prstGeom prst="rect">
            <a:avLst/>
          </a:prstGeom>
        </p:spPr>
        <p:txBody>
          <a:bodyPr vert="horz" lIns="91440" tIns="45720" rIns="91440" bIns="45720" rtlCol="0" anchor="ctr"/>
          <a:lstStyle>
            <a:lvl1pPr algn="r">
              <a:defRPr sz="1200">
                <a:solidFill>
                  <a:schemeClr val="tx1">
                    <a:tint val="75000"/>
                  </a:schemeClr>
                </a:solidFill>
              </a:defRPr>
            </a:lvl1pPr>
          </a:lstStyle>
          <a:p>
            <a:fld id="{25896AA4-8BB0-4EF9-A9C4-62F7C3630174}" type="slidenum">
              <a:rPr lang="en-US" smtClean="0"/>
              <a:t>‹Nº›</a:t>
            </a:fld>
            <a:endParaRPr lang="en-US"/>
          </a:p>
        </p:txBody>
      </p:sp>
    </p:spTree>
    <p:extLst>
      <p:ext uri="{BB962C8B-B14F-4D97-AF65-F5344CB8AC3E}">
        <p14:creationId xmlns:p14="http://schemas.microsoft.com/office/powerpoint/2010/main" val="28944350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 y="0"/>
            <a:ext cx="12169775" cy="7021513"/>
          </a:xfrm>
          <a:prstGeom prst="rect">
            <a:avLst/>
          </a:prstGeom>
        </p:spPr>
      </p:pic>
      <p:sp>
        <p:nvSpPr>
          <p:cNvPr id="2" name="Marcador de título 1"/>
          <p:cNvSpPr>
            <a:spLocks noGrp="1"/>
          </p:cNvSpPr>
          <p:nvPr>
            <p:ph type="title"/>
          </p:nvPr>
        </p:nvSpPr>
        <p:spPr>
          <a:xfrm>
            <a:off x="836678" y="373831"/>
            <a:ext cx="10496431" cy="135716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6678" y="1869153"/>
            <a:ext cx="10496431" cy="445508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6672" y="6507909"/>
            <a:ext cx="2738199" cy="373831"/>
          </a:xfrm>
          <a:prstGeom prst="rect">
            <a:avLst/>
          </a:prstGeom>
        </p:spPr>
        <p:txBody>
          <a:bodyPr vert="horz" lIns="91440" tIns="45720" rIns="91440" bIns="45720" rtlCol="0" anchor="ctr"/>
          <a:lstStyle>
            <a:lvl1pPr algn="l">
              <a:defRPr sz="1200">
                <a:solidFill>
                  <a:schemeClr val="tx1">
                    <a:tint val="75000"/>
                  </a:schemeClr>
                </a:solidFill>
              </a:defRPr>
            </a:lvl1pPr>
          </a:lstStyle>
          <a:p>
            <a:fld id="{8AB61668-D578-40ED-9D09-9B29A89E9D09}" type="datetimeFigureOut">
              <a:rPr lang="en-US" smtClean="0"/>
              <a:t>6/10/2019</a:t>
            </a:fld>
            <a:endParaRPr lang="en-US"/>
          </a:p>
        </p:txBody>
      </p:sp>
      <p:sp>
        <p:nvSpPr>
          <p:cNvPr id="5" name="Marcador de pie de página 4"/>
          <p:cNvSpPr>
            <a:spLocks noGrp="1"/>
          </p:cNvSpPr>
          <p:nvPr>
            <p:ph type="ftr" sz="quarter" idx="3"/>
          </p:nvPr>
        </p:nvSpPr>
        <p:spPr>
          <a:xfrm>
            <a:off x="4031244" y="6507909"/>
            <a:ext cx="4107299" cy="37383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594910" y="6507909"/>
            <a:ext cx="2738199" cy="373831"/>
          </a:xfrm>
          <a:prstGeom prst="rect">
            <a:avLst/>
          </a:prstGeom>
        </p:spPr>
        <p:txBody>
          <a:bodyPr vert="horz" lIns="91440" tIns="45720" rIns="91440" bIns="45720" rtlCol="0" anchor="ctr"/>
          <a:lstStyle>
            <a:lvl1pPr algn="r">
              <a:defRPr sz="1200">
                <a:solidFill>
                  <a:schemeClr val="tx1">
                    <a:tint val="75000"/>
                  </a:schemeClr>
                </a:solidFill>
              </a:defRPr>
            </a:lvl1pPr>
          </a:lstStyle>
          <a:p>
            <a:fld id="{55F75D2B-6A60-4111-8234-695DD0C949D0}" type="slidenum">
              <a:rPr lang="en-US" smtClean="0"/>
              <a:t>‹Nº›</a:t>
            </a:fld>
            <a:endParaRPr lang="en-US"/>
          </a:p>
        </p:txBody>
      </p:sp>
    </p:spTree>
    <p:extLst>
      <p:ext uri="{BB962C8B-B14F-4D97-AF65-F5344CB8AC3E}">
        <p14:creationId xmlns:p14="http://schemas.microsoft.com/office/powerpoint/2010/main" val="1006388647"/>
      </p:ext>
    </p:extLst>
  </p:cSld>
  <p:clrMap bg1="lt1" tx1="dk1" bg2="lt2" tx2="dk2" accent1="accent1" accent2="accent2" accent3="accent3" accent4="accent4" accent5="accent5" accent6="accent6" hlink="hlink" folHlink="folHlink"/>
  <p:sldLayoutIdLst>
    <p:sldLayoutId id="2147483776" r:id="rId1"/>
    <p:sldLayoutId id="21474837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Marcador de fecha 3"/>
          <p:cNvSpPr>
            <a:spLocks noGrp="1"/>
          </p:cNvSpPr>
          <p:nvPr>
            <p:ph type="dt" sz="half" idx="2"/>
          </p:nvPr>
        </p:nvSpPr>
        <p:spPr>
          <a:xfrm>
            <a:off x="836672" y="6507910"/>
            <a:ext cx="2738199" cy="373831"/>
          </a:xfrm>
          <a:prstGeom prst="rect">
            <a:avLst/>
          </a:prstGeom>
        </p:spPr>
        <p:txBody>
          <a:bodyPr vert="horz" lIns="91440" tIns="45720" rIns="91440" bIns="45720" rtlCol="0" anchor="ctr"/>
          <a:lstStyle>
            <a:lvl1pPr algn="l">
              <a:defRPr sz="1200">
                <a:solidFill>
                  <a:schemeClr val="tx1">
                    <a:tint val="75000"/>
                  </a:schemeClr>
                </a:solidFill>
              </a:defRPr>
            </a:lvl1pPr>
          </a:lstStyle>
          <a:p>
            <a:fld id="{9EBF4E4F-1F0C-44C6-A520-DBF303521B3B}" type="datetimeFigureOut">
              <a:rPr lang="en-US" smtClean="0"/>
              <a:t>6/10/2019</a:t>
            </a:fld>
            <a:endParaRPr lang="en-US"/>
          </a:p>
        </p:txBody>
      </p:sp>
      <p:sp>
        <p:nvSpPr>
          <p:cNvPr id="5" name="Marcador de pie de página 4"/>
          <p:cNvSpPr>
            <a:spLocks noGrp="1"/>
          </p:cNvSpPr>
          <p:nvPr>
            <p:ph type="ftr" sz="quarter" idx="3"/>
          </p:nvPr>
        </p:nvSpPr>
        <p:spPr>
          <a:xfrm>
            <a:off x="4031245" y="6507910"/>
            <a:ext cx="4107299" cy="37383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594911" y="6507910"/>
            <a:ext cx="2738199" cy="373831"/>
          </a:xfrm>
          <a:prstGeom prst="rect">
            <a:avLst/>
          </a:prstGeom>
        </p:spPr>
        <p:txBody>
          <a:bodyPr vert="horz" lIns="91440" tIns="45720" rIns="91440" bIns="45720" rtlCol="0" anchor="ctr"/>
          <a:lstStyle>
            <a:lvl1pPr algn="r">
              <a:defRPr sz="1200">
                <a:solidFill>
                  <a:schemeClr val="tx1">
                    <a:tint val="75000"/>
                  </a:schemeClr>
                </a:solidFill>
              </a:defRPr>
            </a:lvl1pPr>
          </a:lstStyle>
          <a:p>
            <a:fld id="{FB386643-8A3E-4348-9E01-0B40033D100E}" type="slidenum">
              <a:rPr lang="en-US" smtClean="0"/>
              <a:t>‹Nº›</a:t>
            </a:fld>
            <a:endParaRPr lang="en-US"/>
          </a:p>
        </p:txBody>
      </p:sp>
      <p:pic>
        <p:nvPicPr>
          <p:cNvPr id="7" name="Imagen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9" y="290"/>
            <a:ext cx="12190271" cy="7033338"/>
          </a:xfrm>
          <a:prstGeom prst="rect">
            <a:avLst/>
          </a:prstGeom>
        </p:spPr>
      </p:pic>
      <p:sp>
        <p:nvSpPr>
          <p:cNvPr id="8" name="Rectángulo 7"/>
          <p:cNvSpPr/>
          <p:nvPr userDrawn="1"/>
        </p:nvSpPr>
        <p:spPr>
          <a:xfrm>
            <a:off x="6310152" y="157011"/>
            <a:ext cx="5561690" cy="779199"/>
          </a:xfrm>
          <a:prstGeom prst="rect">
            <a:avLst/>
          </a:prstGeom>
          <a:noFill/>
          <a:ln w="76200">
            <a:solidFill>
              <a:srgbClr val="F8A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n>
                <a:noFill/>
              </a:ln>
            </a:endParaRPr>
          </a:p>
        </p:txBody>
      </p:sp>
    </p:spTree>
    <p:extLst>
      <p:ext uri="{BB962C8B-B14F-4D97-AF65-F5344CB8AC3E}">
        <p14:creationId xmlns:p14="http://schemas.microsoft.com/office/powerpoint/2010/main" val="376932741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5" r:id="rId4"/>
    <p:sldLayoutId id="214748378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8.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8.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chart" Target="../charts/chart12.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4.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19.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22.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23.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5.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subTitle" idx="1"/>
          </p:nvPr>
        </p:nvSpPr>
        <p:spPr>
          <a:xfrm>
            <a:off x="5724847" y="1778307"/>
            <a:ext cx="5904656" cy="2524537"/>
          </a:xfrm>
        </p:spPr>
        <p:txBody>
          <a:bodyPr wrap="square">
            <a:spAutoFit/>
          </a:bodyPr>
          <a:lstStyle/>
          <a:p>
            <a:r>
              <a:rPr lang="es-CO" sz="5800" dirty="0">
                <a:solidFill>
                  <a:schemeClr val="bg1"/>
                </a:solidFill>
                <a:latin typeface="Bebas Neue" panose="020B0606020202050201" pitchFamily="34" charset="0"/>
              </a:rPr>
              <a:t>Resultados Seguimiento I Trimestre  MIPG</a:t>
            </a:r>
          </a:p>
        </p:txBody>
      </p:sp>
      <p:sp>
        <p:nvSpPr>
          <p:cNvPr id="3" name="2 Marcador de texto"/>
          <p:cNvSpPr>
            <a:spLocks noGrp="1"/>
          </p:cNvSpPr>
          <p:nvPr>
            <p:ph type="body" sz="quarter" idx="4294967295"/>
          </p:nvPr>
        </p:nvSpPr>
        <p:spPr>
          <a:xfrm>
            <a:off x="6516935" y="4374852"/>
            <a:ext cx="4248472" cy="750888"/>
          </a:xfrm>
        </p:spPr>
        <p:txBody>
          <a:bodyPr>
            <a:noAutofit/>
          </a:bodyPr>
          <a:lstStyle/>
          <a:p>
            <a:pPr marL="0" indent="0" algn="ctr">
              <a:buNone/>
            </a:pPr>
            <a:r>
              <a:rPr lang="es-CO" sz="2400" dirty="0">
                <a:solidFill>
                  <a:srgbClr val="0C4563"/>
                </a:solidFill>
                <a:latin typeface="Arial" panose="020B0604020202020204" pitchFamily="34" charset="0"/>
                <a:cs typeface="Arial" panose="020B0604020202020204" pitchFamily="34" charset="0"/>
              </a:rPr>
              <a:t>Jefe Oficina Asesora de Planeación</a:t>
            </a:r>
          </a:p>
          <a:p>
            <a:pPr marL="0" indent="0" algn="ctr">
              <a:buNone/>
            </a:pPr>
            <a:r>
              <a:rPr lang="es-CO" sz="2400" dirty="0">
                <a:solidFill>
                  <a:srgbClr val="0C4563"/>
                </a:solidFill>
                <a:latin typeface="Arial" panose="020B0604020202020204" pitchFamily="34" charset="0"/>
                <a:cs typeface="Arial" panose="020B0604020202020204" pitchFamily="34" charset="0"/>
              </a:rPr>
              <a:t>JUAN MANUEL RIAÑO VARGAS</a:t>
            </a:r>
          </a:p>
        </p:txBody>
      </p:sp>
    </p:spTree>
    <p:extLst>
      <p:ext uri="{BB962C8B-B14F-4D97-AF65-F5344CB8AC3E}">
        <p14:creationId xmlns:p14="http://schemas.microsoft.com/office/powerpoint/2010/main" val="1318119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43"/>
          <p:cNvGraphicFramePr/>
          <p:nvPr>
            <p:extLst>
              <p:ext uri="{D42A27DB-BD31-4B8C-83A1-F6EECF244321}">
                <p14:modId xmlns:p14="http://schemas.microsoft.com/office/powerpoint/2010/main" val="759153677"/>
              </p:ext>
            </p:extLst>
          </p:nvPr>
        </p:nvGraphicFramePr>
        <p:xfrm>
          <a:off x="232873" y="972245"/>
          <a:ext cx="5005242" cy="3363559"/>
        </p:xfrm>
        <a:graphic>
          <a:graphicData uri="http://schemas.openxmlformats.org/drawingml/2006/chart">
            <c:chart xmlns:c="http://schemas.openxmlformats.org/drawingml/2006/chart" xmlns:r="http://schemas.openxmlformats.org/officeDocument/2006/relationships" r:id="rId2"/>
          </a:graphicData>
        </a:graphic>
      </p:graphicFrame>
      <p:sp>
        <p:nvSpPr>
          <p:cNvPr id="3" name="2 Marcador de texto"/>
          <p:cNvSpPr>
            <a:spLocks noGrp="1"/>
          </p:cNvSpPr>
          <p:nvPr>
            <p:ph type="body" sz="quarter" idx="4294967295"/>
          </p:nvPr>
        </p:nvSpPr>
        <p:spPr>
          <a:xfrm>
            <a:off x="9492376" y="2738438"/>
            <a:ext cx="2497167" cy="1755775"/>
          </a:xfrm>
        </p:spPr>
        <p:txBody>
          <a:bodyPr vert="horz" lIns="91440" tIns="45720" rIns="91440" bIns="45720" rtlCol="0">
            <a:normAutofit/>
          </a:bodyPr>
          <a:lstStyle/>
          <a:p>
            <a:pPr marL="0" indent="0" algn="ctr">
              <a:buNone/>
            </a:pPr>
            <a:r>
              <a:rPr lang="es-CO" sz="2800" dirty="0">
                <a:solidFill>
                  <a:schemeClr val="bg1"/>
                </a:solidFill>
              </a:rPr>
              <a:t>DIMENSIÓN GESTIÓN </a:t>
            </a:r>
            <a:r>
              <a:rPr lang="es-CO" sz="2800" dirty="0" smtClean="0">
                <a:solidFill>
                  <a:schemeClr val="bg1"/>
                </a:solidFill>
              </a:rPr>
              <a:t>DE VALORES </a:t>
            </a:r>
            <a:endParaRPr lang="es-CO" sz="2800" dirty="0">
              <a:solidFill>
                <a:schemeClr val="bg1"/>
              </a:solidFill>
            </a:endParaRPr>
          </a:p>
        </p:txBody>
      </p:sp>
      <p:sp>
        <p:nvSpPr>
          <p:cNvPr id="5" name="TextBox 61"/>
          <p:cNvSpPr txBox="1"/>
          <p:nvPr/>
        </p:nvSpPr>
        <p:spPr>
          <a:xfrm>
            <a:off x="1692399" y="2001591"/>
            <a:ext cx="2109398" cy="1154845"/>
          </a:xfrm>
          <a:prstGeom prst="rect">
            <a:avLst/>
          </a:prstGeom>
          <a:noFill/>
        </p:spPr>
        <p:txBody>
          <a:bodyPr wrap="square" lIns="92113" tIns="46058" rIns="92113" bIns="46058" rtlCol="0">
            <a:spAutoFit/>
          </a:bodyPr>
          <a:lstStyle/>
          <a:p>
            <a:pPr algn="ctr"/>
            <a:r>
              <a:rPr lang="es-CO" sz="2300" b="1" dirty="0" smtClean="0">
                <a:solidFill>
                  <a:schemeClr val="bg1">
                    <a:lumMod val="50000"/>
                  </a:schemeClr>
                </a:solidFill>
                <a:latin typeface="Arial" panose="020B0604020202020204" pitchFamily="34" charset="0"/>
                <a:ea typeface="Open Sans Light" panose="020B0306030504020204" pitchFamily="34" charset="0"/>
                <a:cs typeface="Arial" panose="020B0604020202020204" pitchFamily="34" charset="0"/>
              </a:rPr>
              <a:t>100% </a:t>
            </a:r>
            <a:r>
              <a:rPr lang="es-CO" sz="2300" b="1" dirty="0">
                <a:solidFill>
                  <a:schemeClr val="bg1">
                    <a:lumMod val="50000"/>
                  </a:schemeClr>
                </a:solidFill>
                <a:latin typeface="Arial" panose="020B0604020202020204" pitchFamily="34" charset="0"/>
                <a:ea typeface="Open Sans Light" panose="020B0306030504020204" pitchFamily="34" charset="0"/>
                <a:cs typeface="Arial" panose="020B0604020202020204" pitchFamily="34" charset="0"/>
              </a:rPr>
              <a:t>Ejecución de la Dimensión </a:t>
            </a:r>
          </a:p>
        </p:txBody>
      </p:sp>
      <p:graphicFrame>
        <p:nvGraphicFramePr>
          <p:cNvPr id="6" name="5 Tabla"/>
          <p:cNvGraphicFramePr>
            <a:graphicFrameLocks noGrp="1"/>
          </p:cNvGraphicFramePr>
          <p:nvPr>
            <p:extLst>
              <p:ext uri="{D42A27DB-BD31-4B8C-83A1-F6EECF244321}">
                <p14:modId xmlns:p14="http://schemas.microsoft.com/office/powerpoint/2010/main" val="2210179405"/>
              </p:ext>
            </p:extLst>
          </p:nvPr>
        </p:nvGraphicFramePr>
        <p:xfrm>
          <a:off x="612279" y="4544216"/>
          <a:ext cx="8640960" cy="1832120"/>
        </p:xfrm>
        <a:graphic>
          <a:graphicData uri="http://schemas.openxmlformats.org/drawingml/2006/table">
            <a:tbl>
              <a:tblPr firstRow="1" bandRow="1">
                <a:effectLst>
                  <a:outerShdw blurRad="50800" dist="38100" dir="2700000" algn="tl" rotWithShape="0">
                    <a:prstClr val="black">
                      <a:alpha val="40000"/>
                    </a:prstClr>
                  </a:outerShdw>
                </a:effectLst>
                <a:tableStyleId>{E8B1032C-EA38-4F05-BA0D-38AFFFC7BED3}</a:tableStyleId>
              </a:tblPr>
              <a:tblGrid>
                <a:gridCol w="4320480"/>
                <a:gridCol w="4320480"/>
              </a:tblGrid>
              <a:tr h="351032">
                <a:tc>
                  <a:txBody>
                    <a:bodyPr/>
                    <a:lstStyle/>
                    <a:p>
                      <a:pPr algn="ctr"/>
                      <a:r>
                        <a:rPr lang="es-CO" sz="1600" dirty="0" smtClean="0">
                          <a:latin typeface="Arial" panose="020B0604020202020204" pitchFamily="34" charset="0"/>
                          <a:cs typeface="Arial" panose="020B0604020202020204" pitchFamily="34" charset="0"/>
                        </a:rPr>
                        <a:t>Planeado</a:t>
                      </a:r>
                      <a:r>
                        <a:rPr lang="es-CO" sz="1600" baseline="0" dirty="0" smtClean="0">
                          <a:latin typeface="Arial" panose="020B0604020202020204" pitchFamily="34" charset="0"/>
                          <a:cs typeface="Arial" panose="020B0604020202020204" pitchFamily="34" charset="0"/>
                        </a:rPr>
                        <a:t> </a:t>
                      </a:r>
                      <a:endParaRPr lang="es-CO" sz="1600" b="1" dirty="0">
                        <a:latin typeface="Arial" panose="020B0604020202020204" pitchFamily="34" charset="0"/>
                        <a:cs typeface="Arial" panose="020B0604020202020204" pitchFamily="34" charset="0"/>
                      </a:endParaRPr>
                    </a:p>
                  </a:txBody>
                  <a:tcPr marL="141647" marR="141647" marT="61292" marB="61292"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a:r>
                        <a:rPr lang="es-CO" sz="1600" dirty="0" smtClean="0">
                          <a:latin typeface="Arial" panose="020B0604020202020204" pitchFamily="34" charset="0"/>
                          <a:cs typeface="Arial" panose="020B0604020202020204" pitchFamily="34" charset="0"/>
                        </a:rPr>
                        <a:t>Ejecutado </a:t>
                      </a:r>
                      <a:endParaRPr lang="es-CO" sz="1600" b="1" dirty="0">
                        <a:latin typeface="Arial" panose="020B0604020202020204" pitchFamily="34" charset="0"/>
                        <a:cs typeface="Arial" panose="020B0604020202020204" pitchFamily="34" charset="0"/>
                      </a:endParaRPr>
                    </a:p>
                  </a:txBody>
                  <a:tcPr marL="141647" marR="141647" marT="61292" marB="61292" anchor="ctr">
                    <a:lnL w="12700" cmpd="sng">
                      <a:noFill/>
                    </a:lnL>
                    <a:lnR w="12700" cmpd="sng">
                      <a:noFill/>
                    </a:lnR>
                    <a:lnT w="25400" cmpd="sng">
                      <a:noFill/>
                    </a:lnT>
                    <a:lnB w="12700" cmpd="sng">
                      <a:noFill/>
                    </a:lnB>
                    <a:lnTlToBr w="12700" cmpd="sng">
                      <a:noFill/>
                      <a:prstDash val="solid"/>
                    </a:lnTlToBr>
                    <a:lnBlToTr w="12700" cmpd="sng">
                      <a:noFill/>
                      <a:prstDash val="solid"/>
                    </a:lnBlToTr>
                  </a:tcPr>
                </a:tc>
              </a:tr>
              <a:tr h="351032">
                <a:tc>
                  <a:txBody>
                    <a:bodyPr/>
                    <a:lstStyle/>
                    <a:p>
                      <a:pPr algn="ctr"/>
                      <a:r>
                        <a:rPr lang="es-CO" sz="1600" dirty="0" smtClean="0">
                          <a:latin typeface="Arial" panose="020B0604020202020204" pitchFamily="34" charset="0"/>
                          <a:cs typeface="Arial" panose="020B0604020202020204" pitchFamily="34" charset="0"/>
                        </a:rPr>
                        <a:t>29%</a:t>
                      </a:r>
                      <a:endParaRPr lang="es-CO" sz="1600" dirty="0">
                        <a:latin typeface="Arial" panose="020B0604020202020204" pitchFamily="34" charset="0"/>
                        <a:cs typeface="Arial" panose="020B0604020202020204" pitchFamily="34" charset="0"/>
                      </a:endParaRPr>
                    </a:p>
                  </a:txBody>
                  <a:tcPr marL="141647" marR="141647" marT="61292" marB="61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600" dirty="0" smtClean="0">
                          <a:latin typeface="Arial" panose="020B0604020202020204" pitchFamily="34" charset="0"/>
                          <a:cs typeface="Arial" panose="020B0604020202020204" pitchFamily="34" charset="0"/>
                        </a:rPr>
                        <a:t>29%</a:t>
                      </a:r>
                      <a:endParaRPr lang="es-CO" sz="1600" dirty="0">
                        <a:latin typeface="Arial" panose="020B0604020202020204" pitchFamily="34" charset="0"/>
                        <a:cs typeface="Arial" panose="020B0604020202020204" pitchFamily="34" charset="0"/>
                      </a:endParaRPr>
                    </a:p>
                  </a:txBody>
                  <a:tcPr marL="141647" marR="141647" marT="61292" marB="61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51032">
                <a:tc gridSpan="2">
                  <a:txBody>
                    <a:bodyPr/>
                    <a:lstStyle/>
                    <a:p>
                      <a:pPr marL="0" algn="ctr" defTabSz="514350" rtl="0" eaLnBrk="1" latinLnBrk="0" hangingPunct="1"/>
                      <a:r>
                        <a:rPr lang="es-CO" sz="1600" b="1" kern="1200" dirty="0" smtClean="0">
                          <a:latin typeface="Arial" panose="020B0604020202020204" pitchFamily="34" charset="0"/>
                          <a:cs typeface="Arial" panose="020B0604020202020204" pitchFamily="34" charset="0"/>
                        </a:rPr>
                        <a:t>Participación Políticas</a:t>
                      </a:r>
                      <a:endParaRPr lang="es-CO" sz="1600" b="1" kern="1200" dirty="0">
                        <a:solidFill>
                          <a:schemeClr val="tx1"/>
                        </a:solidFill>
                        <a:latin typeface="Arial" panose="020B0604020202020204" pitchFamily="34" charset="0"/>
                        <a:ea typeface="+mn-ea"/>
                        <a:cs typeface="Arial" panose="020B0604020202020204" pitchFamily="34" charset="0"/>
                      </a:endParaRPr>
                    </a:p>
                  </a:txBody>
                  <a:tcPr marL="141647" marR="141647" marT="61292" marB="61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CO" sz="1600" dirty="0">
                        <a:latin typeface="Arial" panose="020B0604020202020204" pitchFamily="34" charset="0"/>
                        <a:cs typeface="Arial" panose="020B0604020202020204" pitchFamily="34" charset="0"/>
                      </a:endParaRPr>
                    </a:p>
                  </a:txBody>
                  <a:tcPr marL="141647" marR="141647" marT="61292" marB="61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51032">
                <a:tc>
                  <a:txBody>
                    <a:bodyPr/>
                    <a:lstStyle/>
                    <a:p>
                      <a:pPr algn="ctr"/>
                      <a:r>
                        <a:rPr lang="es-CO" sz="1600" dirty="0" smtClean="0">
                          <a:latin typeface="Arial" panose="020B0604020202020204" pitchFamily="34" charset="0"/>
                          <a:cs typeface="Arial" panose="020B0604020202020204" pitchFamily="34" charset="0"/>
                        </a:rPr>
                        <a:t>Relación</a:t>
                      </a:r>
                      <a:r>
                        <a:rPr lang="es-CO" sz="1600" baseline="0" dirty="0" smtClean="0">
                          <a:latin typeface="Arial" panose="020B0604020202020204" pitchFamily="34" charset="0"/>
                          <a:cs typeface="Arial" panose="020B0604020202020204" pitchFamily="34" charset="0"/>
                        </a:rPr>
                        <a:t> Estado - Ciudadano</a:t>
                      </a:r>
                      <a:endParaRPr lang="es-CO" sz="1600" dirty="0">
                        <a:latin typeface="Arial" panose="020B0604020202020204" pitchFamily="34" charset="0"/>
                        <a:cs typeface="Arial" panose="020B0604020202020204" pitchFamily="34" charset="0"/>
                      </a:endParaRPr>
                    </a:p>
                  </a:txBody>
                  <a:tcPr marL="141647" marR="141647" marT="61292" marB="61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600" dirty="0" smtClean="0">
                          <a:latin typeface="Arial" panose="020B0604020202020204" pitchFamily="34" charset="0"/>
                          <a:cs typeface="Arial" panose="020B0604020202020204" pitchFamily="34" charset="0"/>
                        </a:rPr>
                        <a:t>De</a:t>
                      </a:r>
                      <a:r>
                        <a:rPr lang="es-CO" sz="1600" baseline="0" dirty="0" smtClean="0">
                          <a:latin typeface="Arial" panose="020B0604020202020204" pitchFamily="34" charset="0"/>
                          <a:cs typeface="Arial" panose="020B0604020202020204" pitchFamily="34" charset="0"/>
                        </a:rPr>
                        <a:t> la Ventanilla Hacia Adentro </a:t>
                      </a:r>
                      <a:endParaRPr lang="es-CO" sz="1600" dirty="0">
                        <a:latin typeface="Arial" panose="020B0604020202020204" pitchFamily="34" charset="0"/>
                        <a:cs typeface="Arial" panose="020B0604020202020204" pitchFamily="34" charset="0"/>
                      </a:endParaRPr>
                    </a:p>
                  </a:txBody>
                  <a:tcPr marL="141647" marR="141647" marT="61292" marB="61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51032">
                <a:tc>
                  <a:txBody>
                    <a:bodyPr/>
                    <a:lstStyle/>
                    <a:p>
                      <a:pPr algn="ctr"/>
                      <a:r>
                        <a:rPr lang="es-CO" sz="1600" dirty="0" smtClean="0">
                          <a:latin typeface="Arial" panose="020B0604020202020204" pitchFamily="34" charset="0"/>
                          <a:cs typeface="Arial" panose="020B0604020202020204" pitchFamily="34" charset="0"/>
                        </a:rPr>
                        <a:t>48%</a:t>
                      </a:r>
                      <a:endParaRPr lang="es-CO" sz="1600" dirty="0">
                        <a:latin typeface="Arial" panose="020B0604020202020204" pitchFamily="34" charset="0"/>
                        <a:cs typeface="Arial" panose="020B0604020202020204" pitchFamily="34" charset="0"/>
                      </a:endParaRPr>
                    </a:p>
                  </a:txBody>
                  <a:tcPr marL="141647" marR="141647" marT="61292" marB="61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600" dirty="0" smtClean="0">
                          <a:latin typeface="Arial" panose="020B0604020202020204" pitchFamily="34" charset="0"/>
                          <a:cs typeface="Arial" panose="020B0604020202020204" pitchFamily="34" charset="0"/>
                        </a:rPr>
                        <a:t>52%</a:t>
                      </a:r>
                      <a:endParaRPr lang="es-CO" sz="1600" dirty="0">
                        <a:latin typeface="Arial" panose="020B0604020202020204" pitchFamily="34" charset="0"/>
                        <a:cs typeface="Arial" panose="020B0604020202020204" pitchFamily="34" charset="0"/>
                      </a:endParaRPr>
                    </a:p>
                  </a:txBody>
                  <a:tcPr marL="141647" marR="141647" marT="61292" marB="61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8" name="17 CuadroTexto"/>
          <p:cNvSpPr txBox="1"/>
          <p:nvPr/>
        </p:nvSpPr>
        <p:spPr>
          <a:xfrm>
            <a:off x="5364807" y="1926580"/>
            <a:ext cx="3744416" cy="415498"/>
          </a:xfrm>
          <a:prstGeom prst="rect">
            <a:avLst/>
          </a:prstGeom>
          <a:noFill/>
        </p:spPr>
        <p:txBody>
          <a:bodyPr wrap="square" rtlCol="0">
            <a:spAutoFit/>
          </a:bodyPr>
          <a:lstStyle>
            <a:defPPr>
              <a:defRPr lang="es-CO"/>
            </a:defPPr>
            <a:lvl1pPr algn="ctr">
              <a:defRPr>
                <a:latin typeface="Arial" panose="020B0604020202020204" pitchFamily="34" charset="0"/>
                <a:cs typeface="Arial" panose="020B0604020202020204" pitchFamily="34" charset="0"/>
              </a:defRPr>
            </a:lvl1pPr>
          </a:lstStyle>
          <a:p>
            <a:r>
              <a:rPr lang="es-CO" dirty="0"/>
              <a:t>Relación Estado - Ciudadano</a:t>
            </a:r>
          </a:p>
        </p:txBody>
      </p:sp>
      <p:sp>
        <p:nvSpPr>
          <p:cNvPr id="19" name="18 CuadroTexto"/>
          <p:cNvSpPr txBox="1"/>
          <p:nvPr/>
        </p:nvSpPr>
        <p:spPr>
          <a:xfrm>
            <a:off x="5364807" y="2579014"/>
            <a:ext cx="3744415" cy="738664"/>
          </a:xfrm>
          <a:prstGeom prst="rect">
            <a:avLst/>
          </a:prstGeom>
          <a:noFill/>
        </p:spPr>
        <p:txBody>
          <a:bodyPr wrap="square" rtlCol="0">
            <a:spAutoFit/>
          </a:bodyPr>
          <a:lstStyle>
            <a:defPPr>
              <a:defRPr lang="es-CO"/>
            </a:defPPr>
            <a:lvl1pPr algn="ctr">
              <a:defRPr>
                <a:latin typeface="Arial" panose="020B0604020202020204" pitchFamily="34" charset="0"/>
                <a:cs typeface="Arial" panose="020B0604020202020204" pitchFamily="34" charset="0"/>
              </a:defRPr>
            </a:lvl1pPr>
          </a:lstStyle>
          <a:p>
            <a:r>
              <a:rPr lang="es-CO" dirty="0"/>
              <a:t>De la Ventanilla Hacia Adentro </a:t>
            </a:r>
          </a:p>
        </p:txBody>
      </p:sp>
      <p:pic>
        <p:nvPicPr>
          <p:cNvPr id="22" name="Picture 14" descr="Imagen relacionada"/>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97924" y="4544216"/>
            <a:ext cx="999532" cy="1124474"/>
          </a:xfrm>
          <a:prstGeom prst="rect">
            <a:avLst/>
          </a:prstGeom>
          <a:noFill/>
          <a:extLst>
            <a:ext uri="{909E8E84-426E-40DD-AFC4-6F175D3DCCD1}">
              <a14:hiddenFill xmlns:a14="http://schemas.microsoft.com/office/drawing/2010/main">
                <a:solidFill>
                  <a:srgbClr val="FFFFFF"/>
                </a:solidFill>
              </a14:hiddenFill>
            </a:ext>
          </a:extLst>
        </p:spPr>
      </p:pic>
      <p:sp>
        <p:nvSpPr>
          <p:cNvPr id="24" name="22 Marcador de texto"/>
          <p:cNvSpPr txBox="1">
            <a:spLocks/>
          </p:cNvSpPr>
          <p:nvPr/>
        </p:nvSpPr>
        <p:spPr>
          <a:xfrm>
            <a:off x="3115597" y="126380"/>
            <a:ext cx="5993625" cy="377800"/>
          </a:xfrm>
          <a:prstGeom prst="rect">
            <a:avLst/>
          </a:prstGeom>
        </p:spPr>
        <p:txBody>
          <a:bodyPr lIns="194933" tIns="97467" rIns="194933" bIns="97467"/>
          <a:lstStyle>
            <a:lvl1pPr marL="108014" indent="-108014" algn="l" defTabSz="432054" rtl="0" eaLnBrk="1" latinLnBrk="0" hangingPunct="1">
              <a:lnSpc>
                <a:spcPct val="90000"/>
              </a:lnSpc>
              <a:spcBef>
                <a:spcPts val="472"/>
              </a:spcBef>
              <a:buFont typeface="Arial" panose="020B0604020202020204" pitchFamily="34" charset="0"/>
              <a:buChar char="•"/>
              <a:defRPr sz="1300" kern="1200">
                <a:solidFill>
                  <a:schemeClr val="tx1"/>
                </a:solidFill>
                <a:latin typeface="+mn-lt"/>
                <a:ea typeface="+mn-ea"/>
                <a:cs typeface="+mn-cs"/>
              </a:defRPr>
            </a:lvl1pPr>
            <a:lvl2pPr marL="324041" indent="-108014" algn="l" defTabSz="432054" rtl="0" eaLnBrk="1" latinLnBrk="0" hangingPunct="1">
              <a:lnSpc>
                <a:spcPct val="90000"/>
              </a:lnSpc>
              <a:spcBef>
                <a:spcPts val="236"/>
              </a:spcBef>
              <a:buFont typeface="Arial" panose="020B0604020202020204" pitchFamily="34" charset="0"/>
              <a:buChar char="•"/>
              <a:defRPr sz="1100" kern="1200">
                <a:solidFill>
                  <a:schemeClr val="tx1"/>
                </a:solidFill>
                <a:latin typeface="+mn-lt"/>
                <a:ea typeface="+mn-ea"/>
                <a:cs typeface="+mn-cs"/>
              </a:defRPr>
            </a:lvl2pPr>
            <a:lvl3pPr marL="540068"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3pPr>
            <a:lvl4pPr marL="756095"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4pPr>
            <a:lvl5pPr marL="972122"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5pPr>
            <a:lvl6pPr marL="1188149"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6pPr>
            <a:lvl7pPr marL="1404176"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7pPr>
            <a:lvl8pPr marL="1620203"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8pPr>
            <a:lvl9pPr marL="1836230"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s-CO"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DIMENSIÓN 3 RESULTADOS  </a:t>
            </a:r>
            <a:r>
              <a:rPr lang="es-CO"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 </a:t>
            </a:r>
            <a:r>
              <a:rPr lang="es-CO"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TRIMESTRE</a:t>
            </a:r>
          </a:p>
        </p:txBody>
      </p:sp>
    </p:spTree>
    <p:extLst>
      <p:ext uri="{BB962C8B-B14F-4D97-AF65-F5344CB8AC3E}">
        <p14:creationId xmlns:p14="http://schemas.microsoft.com/office/powerpoint/2010/main" val="1642423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Marcador de texto"/>
          <p:cNvSpPr txBox="1">
            <a:spLocks/>
          </p:cNvSpPr>
          <p:nvPr/>
        </p:nvSpPr>
        <p:spPr>
          <a:xfrm>
            <a:off x="6300911" y="198388"/>
            <a:ext cx="5544616" cy="720080"/>
          </a:xfrm>
          <a:prstGeom prst="rect">
            <a:avLst/>
          </a:prstGeom>
        </p:spPr>
        <p:txBody>
          <a:bodyPr lIns="91431" tIns="45716" rIns="91431" bIns="45716"/>
          <a:lstStyle>
            <a:defPPr>
              <a:defRPr lang="es-CO"/>
            </a:defPPr>
            <a:lvl1pPr indent="0" algn="ctr" defTabSz="914360">
              <a:spcBef>
                <a:spcPct val="20000"/>
              </a:spcBef>
              <a:buFont typeface="Arial" pitchFamily="34" charset="0"/>
              <a:buNone/>
              <a:defRPr sz="2000">
                <a:latin typeface="Arial" panose="020B0604020202020204" pitchFamily="34" charset="0"/>
                <a:cs typeface="Arial" panose="020B0604020202020204" pitchFamily="34" charset="0"/>
              </a:defRPr>
            </a:lvl1pPr>
            <a:lvl2pPr marL="742917" indent="-285738" defTabSz="914360">
              <a:spcBef>
                <a:spcPct val="20000"/>
              </a:spcBef>
              <a:buFont typeface="Arial" pitchFamily="34" charset="0"/>
              <a:buChar char="–"/>
              <a:defRPr sz="2800"/>
            </a:lvl2pPr>
            <a:lvl3pPr marL="1142950" indent="-228590" defTabSz="914360">
              <a:spcBef>
                <a:spcPct val="20000"/>
              </a:spcBef>
              <a:buFont typeface="Arial" pitchFamily="34" charset="0"/>
              <a:buChar char="•"/>
              <a:defRPr sz="2400"/>
            </a:lvl3pPr>
            <a:lvl4pPr marL="1600130" indent="-228590" defTabSz="914360">
              <a:spcBef>
                <a:spcPct val="20000"/>
              </a:spcBef>
              <a:buFont typeface="Arial" pitchFamily="34" charset="0"/>
              <a:buChar char="–"/>
              <a:defRPr sz="2000"/>
            </a:lvl4pPr>
            <a:lvl5pPr marL="2057310" indent="-228590" defTabSz="914360">
              <a:spcBef>
                <a:spcPct val="20000"/>
              </a:spcBef>
              <a:buFont typeface="Arial" pitchFamily="34" charset="0"/>
              <a:buChar char="»"/>
              <a:defRPr sz="2000"/>
            </a:lvl5pPr>
            <a:lvl6pPr marL="2514490" indent="-228590" defTabSz="914360">
              <a:spcBef>
                <a:spcPct val="20000"/>
              </a:spcBef>
              <a:buFont typeface="Arial" pitchFamily="34" charset="0"/>
              <a:buChar char="•"/>
              <a:defRPr sz="2000"/>
            </a:lvl6pPr>
            <a:lvl7pPr marL="2971670" indent="-228590" defTabSz="914360">
              <a:spcBef>
                <a:spcPct val="20000"/>
              </a:spcBef>
              <a:buFont typeface="Arial" pitchFamily="34" charset="0"/>
              <a:buChar char="•"/>
              <a:defRPr sz="2000"/>
            </a:lvl7pPr>
            <a:lvl8pPr marL="3428850" indent="-228590" defTabSz="914360">
              <a:spcBef>
                <a:spcPct val="20000"/>
              </a:spcBef>
              <a:buFont typeface="Arial" pitchFamily="34" charset="0"/>
              <a:buChar char="•"/>
              <a:defRPr sz="2000"/>
            </a:lvl8pPr>
            <a:lvl9pPr marL="3886030" indent="-228590" defTabSz="914360">
              <a:spcBef>
                <a:spcPct val="20000"/>
              </a:spcBef>
              <a:buFont typeface="Arial" pitchFamily="34" charset="0"/>
              <a:buChar char="•"/>
              <a:defRPr sz="2000"/>
            </a:lvl9pPr>
          </a:lstStyle>
          <a:p>
            <a:r>
              <a:rPr lang="es-CO" dirty="0" smtClean="0"/>
              <a:t>RESULTADO POR POLÍTICAS DIMENSIÓN </a:t>
            </a:r>
            <a:r>
              <a:rPr lang="es-CO" dirty="0"/>
              <a:t>GESTIÓN CON </a:t>
            </a:r>
            <a:r>
              <a:rPr lang="es-CO" dirty="0" smtClean="0"/>
              <a:t>VALORES</a:t>
            </a:r>
            <a:endParaRPr lang="es-CO" dirty="0"/>
          </a:p>
        </p:txBody>
      </p:sp>
      <p:graphicFrame>
        <p:nvGraphicFramePr>
          <p:cNvPr id="7" name="6 Gráfico"/>
          <p:cNvGraphicFramePr/>
          <p:nvPr>
            <p:extLst>
              <p:ext uri="{D42A27DB-BD31-4B8C-83A1-F6EECF244321}">
                <p14:modId xmlns:p14="http://schemas.microsoft.com/office/powerpoint/2010/main" val="3109066546"/>
              </p:ext>
            </p:extLst>
          </p:nvPr>
        </p:nvGraphicFramePr>
        <p:xfrm>
          <a:off x="7042397" y="1966046"/>
          <a:ext cx="3988339" cy="31813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Tabla"/>
          <p:cNvGraphicFramePr>
            <a:graphicFrameLocks noGrp="1"/>
          </p:cNvGraphicFramePr>
          <p:nvPr>
            <p:extLst>
              <p:ext uri="{D42A27DB-BD31-4B8C-83A1-F6EECF244321}">
                <p14:modId xmlns:p14="http://schemas.microsoft.com/office/powerpoint/2010/main" val="2414504286"/>
              </p:ext>
            </p:extLst>
          </p:nvPr>
        </p:nvGraphicFramePr>
        <p:xfrm>
          <a:off x="6409410" y="5476753"/>
          <a:ext cx="5103530" cy="699037"/>
        </p:xfrm>
        <a:graphic>
          <a:graphicData uri="http://schemas.openxmlformats.org/drawingml/2006/table">
            <a:tbl>
              <a:tblPr firstRow="1" bandRow="1">
                <a:tableStyleId>{5C22544A-7EE6-4342-B048-85BDC9FD1C3A}</a:tableStyleId>
              </a:tblPr>
              <a:tblGrid>
                <a:gridCol w="1171535"/>
                <a:gridCol w="889664"/>
                <a:gridCol w="1097229"/>
                <a:gridCol w="576937"/>
                <a:gridCol w="840680"/>
                <a:gridCol w="527485"/>
              </a:tblGrid>
              <a:tr h="352344">
                <a:tc>
                  <a:txBody>
                    <a:bodyPr/>
                    <a:lstStyle/>
                    <a:p>
                      <a:pPr algn="ctr" rtl="0" fontAlgn="ctr"/>
                      <a:r>
                        <a:rPr lang="es-CO" sz="1200" b="1" u="none" strike="noStrike" dirty="0">
                          <a:solidFill>
                            <a:schemeClr val="tx1"/>
                          </a:solidFill>
                          <a:effectLst/>
                          <a:latin typeface="Arial" panose="020B0604020202020204" pitchFamily="34" charset="0"/>
                          <a:cs typeface="Arial" panose="020B0604020202020204" pitchFamily="34" charset="0"/>
                        </a:rPr>
                        <a:t>Planeado</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ctr"/>
                      <a:r>
                        <a:rPr lang="es-CO" sz="1200" u="none" strike="noStrike" dirty="0" smtClean="0">
                          <a:solidFill>
                            <a:schemeClr val="tx1"/>
                          </a:solidFill>
                          <a:effectLst/>
                          <a:latin typeface="Arial" panose="020B0604020202020204" pitchFamily="34" charset="0"/>
                          <a:cs typeface="Arial" panose="020B0604020202020204" pitchFamily="34" charset="0"/>
                        </a:rPr>
                        <a:t>21%</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u="none" strike="noStrike" dirty="0" smtClean="0">
                          <a:solidFill>
                            <a:schemeClr val="tx1"/>
                          </a:solidFill>
                          <a:effectLst/>
                          <a:latin typeface="Arial" panose="020B0604020202020204" pitchFamily="34" charset="0"/>
                          <a:cs typeface="Arial" panose="020B0604020202020204" pitchFamily="34" charset="0"/>
                        </a:rPr>
                        <a:t>Superávit</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rowSpan="2">
                  <a:txBody>
                    <a:bodyPr/>
                    <a:lstStyle/>
                    <a:p>
                      <a:pPr algn="ctr" fontAlgn="ctr"/>
                      <a:r>
                        <a:rPr lang="es-CO" sz="1200" u="none" strike="noStrike" dirty="0" smtClean="0">
                          <a:solidFill>
                            <a:schemeClr val="tx1"/>
                          </a:solidFill>
                          <a:effectLst/>
                          <a:latin typeface="Arial" panose="020B0604020202020204" pitchFamily="34" charset="0"/>
                          <a:cs typeface="Arial" panose="020B0604020202020204" pitchFamily="34" charset="0"/>
                        </a:rPr>
                        <a:t> 0%</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u="none" strike="noStrike" dirty="0" smtClean="0">
                          <a:solidFill>
                            <a:schemeClr val="tx1"/>
                          </a:solidFill>
                          <a:effectLst/>
                          <a:latin typeface="Arial" panose="020B0604020202020204" pitchFamily="34" charset="0"/>
                          <a:cs typeface="Arial" panose="020B0604020202020204" pitchFamily="34" charset="0"/>
                        </a:rPr>
                        <a:t>Déficit</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rowSpan="2">
                  <a:txBody>
                    <a:bodyPr/>
                    <a:lstStyle/>
                    <a:p>
                      <a:pPr algn="ctr" fontAlgn="ctr"/>
                      <a:r>
                        <a:rPr lang="es-CO" sz="1200" u="none" strike="noStrike" dirty="0">
                          <a:solidFill>
                            <a:schemeClr val="tx1"/>
                          </a:solidFill>
                          <a:effectLst/>
                          <a:latin typeface="Arial" panose="020B0604020202020204" pitchFamily="34" charset="0"/>
                          <a:cs typeface="Arial" panose="020B0604020202020204" pitchFamily="34" charset="0"/>
                        </a:rPr>
                        <a:t> </a:t>
                      </a:r>
                      <a:r>
                        <a:rPr lang="es-CO" sz="1200" u="none" strike="noStrike" dirty="0" smtClean="0">
                          <a:solidFill>
                            <a:schemeClr val="tx1"/>
                          </a:solidFill>
                          <a:effectLst/>
                          <a:latin typeface="Arial" panose="020B0604020202020204" pitchFamily="34" charset="0"/>
                          <a:cs typeface="Arial" panose="020B0604020202020204" pitchFamily="34" charset="0"/>
                        </a:rPr>
                        <a:t>0%</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693">
                <a:tc>
                  <a:txBody>
                    <a:bodyPr/>
                    <a:lstStyle/>
                    <a:p>
                      <a:pPr algn="ctr" rtl="0" fontAlgn="ctr"/>
                      <a:r>
                        <a:rPr lang="es-CO" sz="1200" b="1" u="none" strike="noStrike" dirty="0">
                          <a:solidFill>
                            <a:schemeClr val="tx1"/>
                          </a:solidFill>
                          <a:effectLst/>
                          <a:latin typeface="Arial" panose="020B0604020202020204" pitchFamily="34" charset="0"/>
                          <a:cs typeface="Arial" panose="020B0604020202020204" pitchFamily="34" charset="0"/>
                        </a:rPr>
                        <a:t>Ejecutado</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algn="ctr" defTabSz="480060" rtl="0" eaLnBrk="1" fontAlgn="ctr" latinLnBrk="0" hangingPunct="1"/>
                      <a:r>
                        <a:rPr lang="es-CO" sz="1200" b="1" u="none" strike="noStrike" kern="1200" dirty="0" smtClean="0">
                          <a:solidFill>
                            <a:schemeClr val="tx1"/>
                          </a:solidFill>
                          <a:effectLst/>
                          <a:latin typeface="Arial" panose="020B0604020202020204" pitchFamily="34" charset="0"/>
                          <a:ea typeface="+mn-ea"/>
                          <a:cs typeface="Arial" panose="020B0604020202020204" pitchFamily="34" charset="0"/>
                        </a:rPr>
                        <a:t>21%</a:t>
                      </a:r>
                      <a:endParaRPr lang="es-CO" sz="12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193171"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r>
            </a:tbl>
          </a:graphicData>
        </a:graphic>
      </p:graphicFrame>
      <p:sp>
        <p:nvSpPr>
          <p:cNvPr id="9" name="8 CuadroTexto"/>
          <p:cNvSpPr txBox="1"/>
          <p:nvPr/>
        </p:nvSpPr>
        <p:spPr>
          <a:xfrm>
            <a:off x="7813079" y="3803682"/>
            <a:ext cx="864097" cy="720074"/>
          </a:xfrm>
          <a:prstGeom prst="rect">
            <a:avLst/>
          </a:prstGeom>
          <a:noFill/>
        </p:spPr>
        <p:txBody>
          <a:bodyPr wrap="square" lIns="194950" tIns="97475" rIns="194950" bIns="97475" rtlCol="0">
            <a:spAutoFit/>
          </a:bodyPr>
          <a:lstStyle/>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29%</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9 CuadroTexto"/>
          <p:cNvSpPr txBox="1"/>
          <p:nvPr/>
        </p:nvSpPr>
        <p:spPr>
          <a:xfrm>
            <a:off x="9397255" y="3772366"/>
            <a:ext cx="864096" cy="720074"/>
          </a:xfrm>
          <a:prstGeom prst="rect">
            <a:avLst/>
          </a:prstGeom>
          <a:noFill/>
        </p:spPr>
        <p:txBody>
          <a:bodyPr wrap="square" lIns="194950" tIns="97475" rIns="194950" bIns="97475" rtlCol="0">
            <a:spAutoFit/>
          </a:bodyPr>
          <a:lstStyle/>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28%</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10 CuadroTexto"/>
          <p:cNvSpPr txBox="1"/>
          <p:nvPr/>
        </p:nvSpPr>
        <p:spPr>
          <a:xfrm>
            <a:off x="6948983" y="1385079"/>
            <a:ext cx="4104456" cy="520019"/>
          </a:xfrm>
          <a:prstGeom prst="rect">
            <a:avLst/>
          </a:prstGeom>
          <a:noFill/>
        </p:spPr>
        <p:txBody>
          <a:bodyPr wrap="square" lIns="194950" tIns="97475" rIns="194950" bIns="97475" rtlCol="0">
            <a:spAutoFit/>
          </a:bodyPr>
          <a:lstStyle/>
          <a:p>
            <a:pPr algn="ctr"/>
            <a:r>
              <a:rPr lang="es-CO" dirty="0" smtClean="0">
                <a:latin typeface="Arial" panose="020B0604020202020204" pitchFamily="34" charset="0"/>
                <a:cs typeface="Arial" panose="020B0604020202020204" pitchFamily="34" charset="0"/>
              </a:rPr>
              <a:t>De la Ventanilla Hacia Adentro </a:t>
            </a:r>
            <a:endParaRPr lang="es-CO" dirty="0">
              <a:latin typeface="Arial" panose="020B0604020202020204" pitchFamily="34" charset="0"/>
              <a:cs typeface="Arial" panose="020B0604020202020204" pitchFamily="34" charset="0"/>
            </a:endParaRPr>
          </a:p>
        </p:txBody>
      </p:sp>
      <p:graphicFrame>
        <p:nvGraphicFramePr>
          <p:cNvPr id="12" name="11 Gráfico"/>
          <p:cNvGraphicFramePr/>
          <p:nvPr>
            <p:extLst>
              <p:ext uri="{D42A27DB-BD31-4B8C-83A1-F6EECF244321}">
                <p14:modId xmlns:p14="http://schemas.microsoft.com/office/powerpoint/2010/main" val="1747316472"/>
              </p:ext>
            </p:extLst>
          </p:nvPr>
        </p:nvGraphicFramePr>
        <p:xfrm>
          <a:off x="1209317" y="1976133"/>
          <a:ext cx="3988339" cy="31813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1272041261"/>
              </p:ext>
            </p:extLst>
          </p:nvPr>
        </p:nvGraphicFramePr>
        <p:xfrm>
          <a:off x="576330" y="5486839"/>
          <a:ext cx="5103530" cy="699037"/>
        </p:xfrm>
        <a:graphic>
          <a:graphicData uri="http://schemas.openxmlformats.org/drawingml/2006/table">
            <a:tbl>
              <a:tblPr firstRow="1" bandRow="1">
                <a:tableStyleId>{5C22544A-7EE6-4342-B048-85BDC9FD1C3A}</a:tableStyleId>
              </a:tblPr>
              <a:tblGrid>
                <a:gridCol w="1171535"/>
                <a:gridCol w="889664"/>
                <a:gridCol w="1097229"/>
                <a:gridCol w="576937"/>
                <a:gridCol w="840680"/>
                <a:gridCol w="527485"/>
              </a:tblGrid>
              <a:tr h="352344">
                <a:tc>
                  <a:txBody>
                    <a:bodyPr/>
                    <a:lstStyle/>
                    <a:p>
                      <a:pPr algn="ctr" rtl="0" fontAlgn="ctr"/>
                      <a:r>
                        <a:rPr lang="es-CO" sz="1200" b="1" u="none" strike="noStrike" dirty="0">
                          <a:solidFill>
                            <a:schemeClr val="tx1"/>
                          </a:solidFill>
                          <a:effectLst/>
                          <a:latin typeface="Arial" panose="020B0604020202020204" pitchFamily="34" charset="0"/>
                          <a:cs typeface="Arial" panose="020B0604020202020204" pitchFamily="34" charset="0"/>
                        </a:rPr>
                        <a:t>Planeado</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fontAlgn="ctr"/>
                      <a:r>
                        <a:rPr lang="es-CO" sz="1200" u="none" strike="noStrike" dirty="0">
                          <a:solidFill>
                            <a:schemeClr val="tx1"/>
                          </a:solidFill>
                          <a:effectLst/>
                          <a:latin typeface="Arial" panose="020B0604020202020204" pitchFamily="34" charset="0"/>
                          <a:cs typeface="Arial" panose="020B0604020202020204" pitchFamily="34" charset="0"/>
                        </a:rPr>
                        <a:t> </a:t>
                      </a:r>
                      <a:r>
                        <a:rPr lang="es-CO" sz="1200" u="none" strike="noStrike" dirty="0" smtClean="0">
                          <a:solidFill>
                            <a:schemeClr val="tx1"/>
                          </a:solidFill>
                          <a:effectLst/>
                          <a:latin typeface="Arial" panose="020B0604020202020204" pitchFamily="34" charset="0"/>
                          <a:cs typeface="Arial" panose="020B0604020202020204" pitchFamily="34" charset="0"/>
                        </a:rPr>
                        <a:t>25%</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u="none" strike="noStrike" dirty="0" smtClean="0">
                          <a:solidFill>
                            <a:schemeClr val="tx1"/>
                          </a:solidFill>
                          <a:effectLst/>
                          <a:latin typeface="Arial" panose="020B0604020202020204" pitchFamily="34" charset="0"/>
                          <a:cs typeface="Arial" panose="020B0604020202020204" pitchFamily="34" charset="0"/>
                        </a:rPr>
                        <a:t>Superávit</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rowSpan="2">
                  <a:txBody>
                    <a:bodyPr/>
                    <a:lstStyle/>
                    <a:p>
                      <a:pPr algn="ctr" fontAlgn="ctr"/>
                      <a:r>
                        <a:rPr lang="es-CO" sz="1200" u="none" strike="noStrike" dirty="0">
                          <a:solidFill>
                            <a:schemeClr val="tx1"/>
                          </a:solidFill>
                          <a:effectLst/>
                          <a:latin typeface="Arial" panose="020B0604020202020204" pitchFamily="34" charset="0"/>
                          <a:cs typeface="Arial" panose="020B0604020202020204" pitchFamily="34" charset="0"/>
                        </a:rPr>
                        <a:t> </a:t>
                      </a:r>
                      <a:r>
                        <a:rPr lang="es-CO" sz="1200" u="none" strike="noStrike" dirty="0" smtClean="0">
                          <a:solidFill>
                            <a:schemeClr val="tx1"/>
                          </a:solidFill>
                          <a:effectLst/>
                          <a:latin typeface="Arial" panose="020B0604020202020204" pitchFamily="34" charset="0"/>
                          <a:cs typeface="Arial" panose="020B0604020202020204" pitchFamily="34" charset="0"/>
                        </a:rPr>
                        <a:t>0%</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u="none" strike="noStrike" dirty="0" smtClean="0">
                          <a:solidFill>
                            <a:schemeClr val="tx1"/>
                          </a:solidFill>
                          <a:effectLst/>
                          <a:latin typeface="Arial" panose="020B0604020202020204" pitchFamily="34" charset="0"/>
                          <a:cs typeface="Arial" panose="020B0604020202020204" pitchFamily="34" charset="0"/>
                        </a:rPr>
                        <a:t>Déficit</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rowSpan="2">
                  <a:txBody>
                    <a:bodyPr/>
                    <a:lstStyle/>
                    <a:p>
                      <a:pPr algn="ctr" fontAlgn="ctr"/>
                      <a:r>
                        <a:rPr lang="es-CO" sz="1200" u="none" strike="noStrike" dirty="0">
                          <a:solidFill>
                            <a:schemeClr val="tx1"/>
                          </a:solidFill>
                          <a:effectLst/>
                          <a:latin typeface="Arial" panose="020B0604020202020204" pitchFamily="34" charset="0"/>
                          <a:cs typeface="Arial" panose="020B0604020202020204" pitchFamily="34" charset="0"/>
                        </a:rPr>
                        <a:t> </a:t>
                      </a:r>
                      <a:r>
                        <a:rPr lang="es-CO" sz="1200" u="none" strike="noStrike" dirty="0" smtClean="0">
                          <a:solidFill>
                            <a:schemeClr val="tx1"/>
                          </a:solidFill>
                          <a:effectLst/>
                          <a:latin typeface="Arial" panose="020B0604020202020204" pitchFamily="34" charset="0"/>
                          <a:cs typeface="Arial" panose="020B0604020202020204" pitchFamily="34" charset="0"/>
                        </a:rPr>
                        <a:t>0%</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693">
                <a:tc>
                  <a:txBody>
                    <a:bodyPr/>
                    <a:lstStyle/>
                    <a:p>
                      <a:pPr algn="ctr" rtl="0" fontAlgn="ctr"/>
                      <a:r>
                        <a:rPr lang="es-CO" sz="1200" b="1" u="none" strike="noStrike" dirty="0">
                          <a:solidFill>
                            <a:schemeClr val="tx1"/>
                          </a:solidFill>
                          <a:effectLst/>
                          <a:latin typeface="Arial" panose="020B0604020202020204" pitchFamily="34" charset="0"/>
                          <a:cs typeface="Arial" panose="020B0604020202020204" pitchFamily="34" charset="0"/>
                        </a:rPr>
                        <a:t>Ejecutado</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algn="ctr" defTabSz="480060" rtl="0" eaLnBrk="1" fontAlgn="ctr" latinLnBrk="0" hangingPunct="1"/>
                      <a:r>
                        <a:rPr lang="es-CO" sz="1200" b="1" u="none" strike="noStrike" dirty="0" smtClean="0">
                          <a:solidFill>
                            <a:schemeClr val="tx1"/>
                          </a:solidFill>
                          <a:effectLst/>
                          <a:latin typeface="Arial" panose="020B0604020202020204" pitchFamily="34" charset="0"/>
                          <a:cs typeface="Arial" panose="020B0604020202020204" pitchFamily="34" charset="0"/>
                        </a:rPr>
                        <a:t>25%</a:t>
                      </a:r>
                      <a:endParaRPr lang="es-CO" sz="12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193171"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r>
            </a:tbl>
          </a:graphicData>
        </a:graphic>
      </p:graphicFrame>
      <p:sp>
        <p:nvSpPr>
          <p:cNvPr id="14" name="13 CuadroTexto"/>
          <p:cNvSpPr txBox="1"/>
          <p:nvPr/>
        </p:nvSpPr>
        <p:spPr>
          <a:xfrm>
            <a:off x="1548383" y="3542072"/>
            <a:ext cx="1714329" cy="981684"/>
          </a:xfrm>
          <a:prstGeom prst="rect">
            <a:avLst/>
          </a:prstGeom>
          <a:noFill/>
        </p:spPr>
        <p:txBody>
          <a:bodyPr wrap="square" lIns="194950" tIns="97475" rIns="194950" bIns="97475" rtlCol="0">
            <a:spAutoFit/>
          </a:bodyPr>
          <a:lstStyle/>
          <a:p>
            <a:pPr algn="ct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29%</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14 CuadroTexto"/>
          <p:cNvSpPr txBox="1"/>
          <p:nvPr/>
        </p:nvSpPr>
        <p:spPr>
          <a:xfrm>
            <a:off x="3506572" y="3510756"/>
            <a:ext cx="922131" cy="981684"/>
          </a:xfrm>
          <a:prstGeom prst="rect">
            <a:avLst/>
          </a:prstGeom>
          <a:noFill/>
        </p:spPr>
        <p:txBody>
          <a:bodyPr wrap="square" lIns="194950" tIns="97475" rIns="194950" bIns="97475" rtlCol="0">
            <a:spAutoFit/>
          </a:bodyPr>
          <a:lstStyle/>
          <a:p>
            <a:pPr algn="ctr"/>
            <a:endParaRPr lang="es-CO" sz="17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29%</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15 CuadroTexto"/>
          <p:cNvSpPr txBox="1"/>
          <p:nvPr/>
        </p:nvSpPr>
        <p:spPr>
          <a:xfrm>
            <a:off x="756295" y="1395165"/>
            <a:ext cx="4536504" cy="520019"/>
          </a:xfrm>
          <a:prstGeom prst="rect">
            <a:avLst/>
          </a:prstGeom>
          <a:noFill/>
        </p:spPr>
        <p:txBody>
          <a:bodyPr wrap="square" lIns="194950" tIns="97475" rIns="194950" bIns="97475" rtlCol="0">
            <a:spAutoFit/>
          </a:bodyPr>
          <a:lstStyle/>
          <a:p>
            <a:pPr algn="ctr"/>
            <a:r>
              <a:rPr lang="es-CO" dirty="0" smtClean="0">
                <a:latin typeface="Arial" panose="020B0604020202020204" pitchFamily="34" charset="0"/>
                <a:cs typeface="Arial" panose="020B0604020202020204" pitchFamily="34" charset="0"/>
              </a:rPr>
              <a:t>Relación Estado - Ciudadano</a:t>
            </a:r>
            <a:endParaRPr lang="es-CO" dirty="0">
              <a:latin typeface="Arial" panose="020B0604020202020204" pitchFamily="34" charset="0"/>
              <a:cs typeface="Arial" panose="020B0604020202020204" pitchFamily="34" charset="0"/>
            </a:endParaRPr>
          </a:p>
        </p:txBody>
      </p:sp>
      <p:sp>
        <p:nvSpPr>
          <p:cNvPr id="17" name="9 CuadroTexto"/>
          <p:cNvSpPr txBox="1"/>
          <p:nvPr/>
        </p:nvSpPr>
        <p:spPr>
          <a:xfrm>
            <a:off x="9397255" y="3078714"/>
            <a:ext cx="864096" cy="720074"/>
          </a:xfrm>
          <a:prstGeom prst="rect">
            <a:avLst/>
          </a:prstGeom>
          <a:noFill/>
        </p:spPr>
        <p:txBody>
          <a:bodyPr wrap="square" lIns="194950" tIns="97475" rIns="194950" bIns="97475" rtlCol="0">
            <a:spAutoFit/>
          </a:bodyPr>
          <a:lstStyle/>
          <a:p>
            <a:pPr algn="ctr"/>
            <a:r>
              <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p>
          <a:p>
            <a:pPr algn="ctr"/>
            <a:r>
              <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9 CuadroTexto"/>
          <p:cNvSpPr txBox="1"/>
          <p:nvPr/>
        </p:nvSpPr>
        <p:spPr>
          <a:xfrm>
            <a:off x="3535589" y="3078714"/>
            <a:ext cx="864096" cy="720074"/>
          </a:xfrm>
          <a:prstGeom prst="rect">
            <a:avLst/>
          </a:prstGeom>
          <a:noFill/>
        </p:spPr>
        <p:txBody>
          <a:bodyPr wrap="square" lIns="194950" tIns="97475" rIns="194950" bIns="97475" rtlCol="0">
            <a:spAutoFit/>
          </a:bodyPr>
          <a:lstStyle/>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102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4294967295"/>
          </p:nvPr>
        </p:nvSpPr>
        <p:spPr>
          <a:xfrm>
            <a:off x="9469263" y="2738438"/>
            <a:ext cx="2520280" cy="1755775"/>
          </a:xfrm>
        </p:spPr>
        <p:txBody>
          <a:bodyPr vert="horz" lIns="91440" tIns="45720" rIns="91440" bIns="45720" rtlCol="0">
            <a:normAutofit/>
          </a:bodyPr>
          <a:lstStyle/>
          <a:p>
            <a:pPr marL="0" indent="0" algn="ctr">
              <a:buNone/>
            </a:pPr>
            <a:r>
              <a:rPr lang="es-CO" sz="2800" dirty="0">
                <a:solidFill>
                  <a:schemeClr val="bg1"/>
                </a:solidFill>
              </a:rPr>
              <a:t>DIMENSIÓN EVALUACIÓN POR RESULTADOS </a:t>
            </a:r>
          </a:p>
        </p:txBody>
      </p:sp>
      <p:pic>
        <p:nvPicPr>
          <p:cNvPr id="6" name="Imagen 173"/>
          <p:cNvPicPr>
            <a:picLocks noChangeAspect="1"/>
          </p:cNvPicPr>
          <p:nvPr/>
        </p:nvPicPr>
        <p:blipFill>
          <a:blip r:embed="rId2">
            <a:clrChange>
              <a:clrFrom>
                <a:srgbClr val="FFFFFF"/>
              </a:clrFrom>
              <a:clrTo>
                <a:srgbClr val="FFFFFF">
                  <a:alpha val="0"/>
                </a:srgbClr>
              </a:clrTo>
            </a:clrChange>
            <a:duotone>
              <a:prstClr val="black"/>
              <a:srgbClr val="A27B1E">
                <a:tint val="45000"/>
                <a:satMod val="400000"/>
              </a:srgbClr>
            </a:duotone>
          </a:blip>
          <a:stretch>
            <a:fillRect/>
          </a:stretch>
        </p:blipFill>
        <p:spPr>
          <a:xfrm>
            <a:off x="10333359" y="4494213"/>
            <a:ext cx="966752" cy="1188764"/>
          </a:xfrm>
          <a:prstGeom prst="rect">
            <a:avLst/>
          </a:prstGeom>
        </p:spPr>
      </p:pic>
      <p:graphicFrame>
        <p:nvGraphicFramePr>
          <p:cNvPr id="7" name="Chart 43"/>
          <p:cNvGraphicFramePr/>
          <p:nvPr>
            <p:extLst>
              <p:ext uri="{D42A27DB-BD31-4B8C-83A1-F6EECF244321}">
                <p14:modId xmlns:p14="http://schemas.microsoft.com/office/powerpoint/2010/main" val="3654763856"/>
              </p:ext>
            </p:extLst>
          </p:nvPr>
        </p:nvGraphicFramePr>
        <p:xfrm>
          <a:off x="1" y="606246"/>
          <a:ext cx="5005242" cy="336355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61"/>
          <p:cNvSpPr txBox="1"/>
          <p:nvPr/>
        </p:nvSpPr>
        <p:spPr>
          <a:xfrm>
            <a:off x="1620391" y="1566540"/>
            <a:ext cx="1784876" cy="1447232"/>
          </a:xfrm>
          <a:prstGeom prst="rect">
            <a:avLst/>
          </a:prstGeom>
          <a:noFill/>
        </p:spPr>
        <p:txBody>
          <a:bodyPr wrap="square" lIns="92113" tIns="46058" rIns="92113" bIns="46058" rtlCol="0">
            <a:spAutoFit/>
          </a:bodyPr>
          <a:lstStyle/>
          <a:p>
            <a:pPr algn="ctr"/>
            <a:r>
              <a:rPr lang="es-CO" sz="2200" b="1" dirty="0" smtClean="0">
                <a:solidFill>
                  <a:schemeClr val="bg1">
                    <a:lumMod val="50000"/>
                  </a:schemeClr>
                </a:solidFill>
                <a:latin typeface="Arial" panose="020B0604020202020204" pitchFamily="34" charset="0"/>
                <a:ea typeface="Open Sans Light" panose="020B0306030504020204" pitchFamily="34" charset="0"/>
                <a:cs typeface="Arial" panose="020B0604020202020204" pitchFamily="34" charset="0"/>
              </a:rPr>
              <a:t>100% </a:t>
            </a:r>
            <a:r>
              <a:rPr lang="es-CO" sz="2200" b="1" dirty="0">
                <a:solidFill>
                  <a:schemeClr val="bg1">
                    <a:lumMod val="50000"/>
                  </a:schemeClr>
                </a:solidFill>
                <a:latin typeface="Arial" panose="020B0604020202020204" pitchFamily="34" charset="0"/>
                <a:ea typeface="Open Sans Light" panose="020B0306030504020204" pitchFamily="34" charset="0"/>
                <a:cs typeface="Arial" panose="020B0604020202020204" pitchFamily="34" charset="0"/>
              </a:rPr>
              <a:t>Ejecución de la Dimensión </a:t>
            </a:r>
          </a:p>
        </p:txBody>
      </p:sp>
      <p:sp>
        <p:nvSpPr>
          <p:cNvPr id="10" name="9 CuadroTexto"/>
          <p:cNvSpPr txBox="1"/>
          <p:nvPr/>
        </p:nvSpPr>
        <p:spPr>
          <a:xfrm>
            <a:off x="4555639" y="1566540"/>
            <a:ext cx="3977519" cy="843185"/>
          </a:xfrm>
          <a:prstGeom prst="rect">
            <a:avLst/>
          </a:prstGeom>
          <a:noFill/>
        </p:spPr>
        <p:txBody>
          <a:bodyPr wrap="square" lIns="194950" tIns="97475" rIns="194950" bIns="97475" rtlCol="0">
            <a:spAutoFit/>
          </a:bodyPr>
          <a:lstStyle/>
          <a:p>
            <a:pPr algn="ctr"/>
            <a:r>
              <a:rPr lang="es-CO" dirty="0" smtClean="0">
                <a:latin typeface="Arial" panose="020B0604020202020204" pitchFamily="34" charset="0"/>
                <a:cs typeface="Arial" panose="020B0604020202020204" pitchFamily="34" charset="0"/>
              </a:rPr>
              <a:t>Seguimiento y Evaluación del Desempeño </a:t>
            </a:r>
            <a:r>
              <a:rPr lang="es-CO" dirty="0">
                <a:latin typeface="Arial" panose="020B0604020202020204" pitchFamily="34" charset="0"/>
                <a:cs typeface="Arial" panose="020B0604020202020204" pitchFamily="34" charset="0"/>
              </a:rPr>
              <a:t>I</a:t>
            </a:r>
            <a:r>
              <a:rPr lang="es-CO" dirty="0" smtClean="0">
                <a:latin typeface="Arial" panose="020B0604020202020204" pitchFamily="34" charset="0"/>
                <a:cs typeface="Arial" panose="020B0604020202020204" pitchFamily="34" charset="0"/>
              </a:rPr>
              <a:t>nstitucional. </a:t>
            </a:r>
            <a:endParaRPr lang="es-CO" dirty="0">
              <a:latin typeface="Arial" panose="020B0604020202020204" pitchFamily="34" charset="0"/>
              <a:cs typeface="Arial" panose="020B0604020202020204"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3353626390"/>
              </p:ext>
            </p:extLst>
          </p:nvPr>
        </p:nvGraphicFramePr>
        <p:xfrm>
          <a:off x="684287" y="3942804"/>
          <a:ext cx="8113070" cy="2642848"/>
        </p:xfrm>
        <a:graphic>
          <a:graphicData uri="http://schemas.openxmlformats.org/drawingml/2006/table">
            <a:tbl>
              <a:tblPr firstRow="1" bandRow="1">
                <a:effectLst>
                  <a:outerShdw blurRad="50800" dist="38100" dir="2700000" algn="tl" rotWithShape="0">
                    <a:prstClr val="black">
                      <a:alpha val="40000"/>
                    </a:prstClr>
                  </a:outerShdw>
                </a:effectLst>
                <a:tableStyleId>{8799B23B-EC83-4686-B30A-512413B5E67A}</a:tableStyleId>
              </a:tblPr>
              <a:tblGrid>
                <a:gridCol w="4056535"/>
                <a:gridCol w="4056535"/>
              </a:tblGrid>
              <a:tr h="723203">
                <a:tc>
                  <a:txBody>
                    <a:bodyPr/>
                    <a:lstStyle/>
                    <a:p>
                      <a:pPr algn="ctr"/>
                      <a:r>
                        <a:rPr lang="es-CO" sz="1800" dirty="0" smtClean="0">
                          <a:latin typeface="Arial" panose="020B0604020202020204" pitchFamily="34" charset="0"/>
                          <a:cs typeface="Arial" panose="020B0604020202020204" pitchFamily="34" charset="0"/>
                        </a:rPr>
                        <a:t>Planeado</a:t>
                      </a:r>
                      <a:r>
                        <a:rPr lang="es-CO" sz="1800" baseline="0" dirty="0" smtClean="0">
                          <a:latin typeface="Arial" panose="020B0604020202020204" pitchFamily="34" charset="0"/>
                          <a:cs typeface="Arial" panose="020B0604020202020204" pitchFamily="34" charset="0"/>
                        </a:rPr>
                        <a:t> </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a:r>
                        <a:rPr lang="es-CO" sz="1800" dirty="0" smtClean="0">
                          <a:latin typeface="Arial" panose="020B0604020202020204" pitchFamily="34" charset="0"/>
                          <a:cs typeface="Arial" panose="020B0604020202020204" pitchFamily="34" charset="0"/>
                        </a:rPr>
                        <a:t>Ejecutado </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25400" cmpd="sng">
                      <a:noFill/>
                    </a:lnT>
                    <a:lnB w="12700" cmpd="sng">
                      <a:noFill/>
                    </a:lnB>
                    <a:lnTlToBr w="12700" cmpd="sng">
                      <a:noFill/>
                      <a:prstDash val="solid"/>
                    </a:lnTlToBr>
                    <a:lnBlToTr w="12700" cmpd="sng">
                      <a:noFill/>
                      <a:prstDash val="solid"/>
                    </a:lnBlToTr>
                  </a:tcPr>
                </a:tc>
              </a:tr>
              <a:tr h="445810">
                <a:tc>
                  <a:txBody>
                    <a:bodyPr/>
                    <a:lstStyle/>
                    <a:p>
                      <a:pPr algn="ctr"/>
                      <a:r>
                        <a:rPr lang="es-CO" sz="1800" dirty="0" smtClean="0">
                          <a:latin typeface="Arial" panose="020B0604020202020204" pitchFamily="34" charset="0"/>
                          <a:cs typeface="Arial" panose="020B0604020202020204" pitchFamily="34" charset="0"/>
                        </a:rPr>
                        <a:t>38%</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800" dirty="0" smtClean="0">
                          <a:latin typeface="Arial" panose="020B0604020202020204" pitchFamily="34" charset="0"/>
                          <a:cs typeface="Arial" panose="020B0604020202020204" pitchFamily="34" charset="0"/>
                        </a:rPr>
                        <a:t>38%</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75197">
                <a:tc gridSpan="2">
                  <a:txBody>
                    <a:bodyPr/>
                    <a:lstStyle/>
                    <a:p>
                      <a:pPr marL="0" algn="ctr" defTabSz="514350" rtl="0" eaLnBrk="1" latinLnBrk="0" hangingPunct="1"/>
                      <a:r>
                        <a:rPr lang="es-CO" sz="1800" kern="1200" dirty="0" smtClean="0">
                          <a:latin typeface="Arial" panose="020B0604020202020204" pitchFamily="34" charset="0"/>
                          <a:cs typeface="Arial" panose="020B0604020202020204" pitchFamily="34" charset="0"/>
                        </a:rPr>
                        <a:t>Participación Políticas</a:t>
                      </a:r>
                      <a:endParaRPr lang="es-CO" sz="1800" b="1" kern="1200" dirty="0">
                        <a:solidFill>
                          <a:schemeClr val="tx1"/>
                        </a:solidFill>
                        <a:latin typeface="Arial" panose="020B0604020202020204" pitchFamily="34" charset="0"/>
                        <a:ea typeface="+mn-ea"/>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CO" dirty="0"/>
                    </a:p>
                  </a:txBody>
                  <a:tcPr anchor="ctr">
                    <a:lnL>
                      <a:noFill/>
                    </a:lnL>
                    <a:lnR>
                      <a:noFill/>
                    </a:lnR>
                    <a:lnT>
                      <a:noFill/>
                    </a:lnT>
                    <a:lnB>
                      <a:noFill/>
                    </a:lnB>
                    <a:lnTlToBr w="12700" cmpd="sng">
                      <a:noFill/>
                      <a:prstDash val="solid"/>
                    </a:lnTlToBr>
                    <a:lnBlToTr w="12700" cmpd="sng">
                      <a:noFill/>
                      <a:prstDash val="solid"/>
                    </a:lnBlToTr>
                  </a:tcPr>
                </a:tc>
              </a:tr>
              <a:tr h="561713">
                <a:tc gridSpan="2">
                  <a:txBody>
                    <a:bodyPr/>
                    <a:lstStyle/>
                    <a:p>
                      <a:pPr algn="ctr"/>
                      <a:r>
                        <a:rPr lang="es-CO" sz="1800" dirty="0" smtClean="0">
                          <a:latin typeface="Arial" panose="020B0604020202020204" pitchFamily="34" charset="0"/>
                          <a:cs typeface="Arial" panose="020B0604020202020204" pitchFamily="34" charset="0"/>
                        </a:rPr>
                        <a:t>Seguimiento y Evaluación del Desempeño Institucional. </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CO" dirty="0">
                        <a:latin typeface="Constantia"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45810">
                <a:tc gridSpan="2">
                  <a:txBody>
                    <a:bodyPr/>
                    <a:lstStyle/>
                    <a:p>
                      <a:pPr algn="ctr"/>
                      <a:r>
                        <a:rPr lang="es-CO" sz="1800" dirty="0" smtClean="0">
                          <a:latin typeface="Arial" panose="020B0604020202020204" pitchFamily="34" charset="0"/>
                          <a:cs typeface="Arial" panose="020B0604020202020204" pitchFamily="34" charset="0"/>
                        </a:rPr>
                        <a:t>100%</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CO" dirty="0">
                        <a:latin typeface="Constantia"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2" name="22 Marcador de texto"/>
          <p:cNvSpPr txBox="1">
            <a:spLocks/>
          </p:cNvSpPr>
          <p:nvPr/>
        </p:nvSpPr>
        <p:spPr>
          <a:xfrm>
            <a:off x="3060551" y="416347"/>
            <a:ext cx="6048672" cy="377800"/>
          </a:xfrm>
          <a:prstGeom prst="rect">
            <a:avLst/>
          </a:prstGeom>
        </p:spPr>
        <p:txBody>
          <a:bodyPr lIns="194933" tIns="97467" rIns="194933" bIns="97467" anchor="ctr"/>
          <a:lstStyle>
            <a:lvl1pPr marL="108014" indent="-108014" algn="l" defTabSz="432054" rtl="0" eaLnBrk="1" latinLnBrk="0" hangingPunct="1">
              <a:lnSpc>
                <a:spcPct val="90000"/>
              </a:lnSpc>
              <a:spcBef>
                <a:spcPts val="472"/>
              </a:spcBef>
              <a:buFont typeface="Arial" panose="020B0604020202020204" pitchFamily="34" charset="0"/>
              <a:buChar char="•"/>
              <a:defRPr sz="1300" kern="1200">
                <a:solidFill>
                  <a:schemeClr val="tx1"/>
                </a:solidFill>
                <a:latin typeface="+mn-lt"/>
                <a:ea typeface="+mn-ea"/>
                <a:cs typeface="+mn-cs"/>
              </a:defRPr>
            </a:lvl1pPr>
            <a:lvl2pPr marL="324041" indent="-108014" algn="l" defTabSz="432054" rtl="0" eaLnBrk="1" latinLnBrk="0" hangingPunct="1">
              <a:lnSpc>
                <a:spcPct val="90000"/>
              </a:lnSpc>
              <a:spcBef>
                <a:spcPts val="236"/>
              </a:spcBef>
              <a:buFont typeface="Arial" panose="020B0604020202020204" pitchFamily="34" charset="0"/>
              <a:buChar char="•"/>
              <a:defRPr sz="1100" kern="1200">
                <a:solidFill>
                  <a:schemeClr val="tx1"/>
                </a:solidFill>
                <a:latin typeface="+mn-lt"/>
                <a:ea typeface="+mn-ea"/>
                <a:cs typeface="+mn-cs"/>
              </a:defRPr>
            </a:lvl2pPr>
            <a:lvl3pPr marL="540068"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3pPr>
            <a:lvl4pPr marL="756095"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4pPr>
            <a:lvl5pPr marL="972122"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5pPr>
            <a:lvl6pPr marL="1188149"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6pPr>
            <a:lvl7pPr marL="1404176"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7pPr>
            <a:lvl8pPr marL="1620203"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8pPr>
            <a:lvl9pPr marL="1836230"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s-CO"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DIMENSIÓN 4 RESULTADOS  </a:t>
            </a:r>
            <a:r>
              <a:rPr lang="es-CO"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 </a:t>
            </a:r>
            <a:r>
              <a:rPr lang="es-CO"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TRIMESTRE</a:t>
            </a:r>
          </a:p>
        </p:txBody>
      </p:sp>
    </p:spTree>
    <p:extLst>
      <p:ext uri="{BB962C8B-B14F-4D97-AF65-F5344CB8AC3E}">
        <p14:creationId xmlns:p14="http://schemas.microsoft.com/office/powerpoint/2010/main" val="2034991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4294967295"/>
          </p:nvPr>
        </p:nvSpPr>
        <p:spPr>
          <a:xfrm>
            <a:off x="9492376" y="2738438"/>
            <a:ext cx="2497167" cy="1755775"/>
          </a:xfrm>
        </p:spPr>
        <p:txBody>
          <a:bodyPr vert="horz" lIns="91440" tIns="45720" rIns="91440" bIns="45720" rtlCol="0">
            <a:normAutofit fontScale="92500" lnSpcReduction="10000"/>
          </a:bodyPr>
          <a:lstStyle/>
          <a:p>
            <a:pPr marL="0" indent="0" algn="ctr">
              <a:buNone/>
            </a:pPr>
            <a:r>
              <a:rPr lang="es-CO" sz="2800" dirty="0">
                <a:solidFill>
                  <a:schemeClr val="bg1"/>
                </a:solidFill>
              </a:rPr>
              <a:t>DIMENSIÓN GESTIÓN DEL CONOCIMIENTO Y LA INNOVACIÓN </a:t>
            </a:r>
          </a:p>
          <a:p>
            <a:pPr marL="0" indent="0" algn="ctr">
              <a:buNone/>
            </a:pPr>
            <a:endParaRPr lang="es-CO" sz="2800" dirty="0">
              <a:solidFill>
                <a:schemeClr val="bg1"/>
              </a:solidFill>
            </a:endParaRPr>
          </a:p>
        </p:txBody>
      </p:sp>
      <p:graphicFrame>
        <p:nvGraphicFramePr>
          <p:cNvPr id="6" name="Chart 43"/>
          <p:cNvGraphicFramePr/>
          <p:nvPr>
            <p:extLst>
              <p:ext uri="{D42A27DB-BD31-4B8C-83A1-F6EECF244321}">
                <p14:modId xmlns:p14="http://schemas.microsoft.com/office/powerpoint/2010/main" val="3499216006"/>
              </p:ext>
            </p:extLst>
          </p:nvPr>
        </p:nvGraphicFramePr>
        <p:xfrm>
          <a:off x="-107801" y="918468"/>
          <a:ext cx="4744018" cy="30952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1"/>
          <p:cNvSpPr txBox="1"/>
          <p:nvPr/>
        </p:nvSpPr>
        <p:spPr>
          <a:xfrm>
            <a:off x="1404367" y="1613464"/>
            <a:ext cx="1784876" cy="1447232"/>
          </a:xfrm>
          <a:prstGeom prst="rect">
            <a:avLst/>
          </a:prstGeom>
          <a:noFill/>
        </p:spPr>
        <p:txBody>
          <a:bodyPr wrap="square" lIns="92113" tIns="46058" rIns="92113" bIns="46058" rtlCol="0">
            <a:spAutoFit/>
          </a:bodyPr>
          <a:lstStyle/>
          <a:p>
            <a:pPr algn="ctr"/>
            <a:r>
              <a:rPr lang="es-CO" sz="2200" b="1" dirty="0" smtClean="0">
                <a:solidFill>
                  <a:schemeClr val="bg1">
                    <a:lumMod val="50000"/>
                  </a:schemeClr>
                </a:solidFill>
                <a:latin typeface="Arial" panose="020B0604020202020204" pitchFamily="34" charset="0"/>
                <a:ea typeface="Open Sans Light" panose="020B0306030504020204" pitchFamily="34" charset="0"/>
                <a:cs typeface="Arial" panose="020B0604020202020204" pitchFamily="34" charset="0"/>
              </a:rPr>
              <a:t>81% </a:t>
            </a:r>
            <a:r>
              <a:rPr lang="es-CO" sz="2200" b="1" dirty="0">
                <a:solidFill>
                  <a:schemeClr val="bg1">
                    <a:lumMod val="50000"/>
                  </a:schemeClr>
                </a:solidFill>
                <a:latin typeface="Arial" panose="020B0604020202020204" pitchFamily="34" charset="0"/>
                <a:ea typeface="Open Sans Light" panose="020B0306030504020204" pitchFamily="34" charset="0"/>
                <a:cs typeface="Arial" panose="020B0604020202020204" pitchFamily="34" charset="0"/>
              </a:rPr>
              <a:t>Ejecución de la Dimensión </a:t>
            </a:r>
          </a:p>
        </p:txBody>
      </p:sp>
      <p:sp>
        <p:nvSpPr>
          <p:cNvPr id="9" name="8 CuadroTexto"/>
          <p:cNvSpPr txBox="1"/>
          <p:nvPr/>
        </p:nvSpPr>
        <p:spPr>
          <a:xfrm>
            <a:off x="4802851" y="1915795"/>
            <a:ext cx="4306371" cy="843185"/>
          </a:xfrm>
          <a:prstGeom prst="rect">
            <a:avLst/>
          </a:prstGeom>
          <a:noFill/>
        </p:spPr>
        <p:txBody>
          <a:bodyPr wrap="square" lIns="194950" tIns="97475" rIns="194950" bIns="97475" rtlCol="0">
            <a:spAutoFit/>
          </a:bodyPr>
          <a:lstStyle/>
          <a:p>
            <a:pPr algn="ctr"/>
            <a:r>
              <a:rPr lang="es-CO" dirty="0" smtClean="0">
                <a:latin typeface="Arial" panose="020B0604020202020204" pitchFamily="34" charset="0"/>
                <a:cs typeface="Arial" panose="020B0604020202020204" pitchFamily="34" charset="0"/>
              </a:rPr>
              <a:t>Investigación Penitenciaria y Carcelaria </a:t>
            </a:r>
            <a:endParaRPr lang="es-CO" dirty="0">
              <a:latin typeface="Arial" panose="020B0604020202020204" pitchFamily="34" charset="0"/>
              <a:cs typeface="Arial" panose="020B0604020202020204"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963329585"/>
              </p:ext>
            </p:extLst>
          </p:nvPr>
        </p:nvGraphicFramePr>
        <p:xfrm>
          <a:off x="971719" y="4158828"/>
          <a:ext cx="8113070" cy="2702866"/>
        </p:xfrm>
        <a:graphic>
          <a:graphicData uri="http://schemas.openxmlformats.org/drawingml/2006/table">
            <a:tbl>
              <a:tblPr firstRow="1" bandRow="1">
                <a:effectLst>
                  <a:outerShdw blurRad="50800" dist="38100" dir="2700000" algn="tl" rotWithShape="0">
                    <a:prstClr val="black">
                      <a:alpha val="40000"/>
                    </a:prstClr>
                  </a:outerShdw>
                </a:effectLst>
                <a:tableStyleId>{BDBED569-4797-4DF1-A0F4-6AAB3CD982D8}</a:tableStyleId>
              </a:tblPr>
              <a:tblGrid>
                <a:gridCol w="4056535"/>
                <a:gridCol w="4056535"/>
              </a:tblGrid>
              <a:tr h="561713">
                <a:tc>
                  <a:txBody>
                    <a:bodyPr/>
                    <a:lstStyle/>
                    <a:p>
                      <a:pPr algn="ctr"/>
                      <a:r>
                        <a:rPr lang="es-CO" sz="1800" dirty="0" smtClean="0">
                          <a:latin typeface="Arial" panose="020B0604020202020204" pitchFamily="34" charset="0"/>
                          <a:cs typeface="Arial" panose="020B0604020202020204" pitchFamily="34" charset="0"/>
                        </a:rPr>
                        <a:t>Planeado</a:t>
                      </a:r>
                      <a:r>
                        <a:rPr lang="es-CO" sz="1800" baseline="0" dirty="0" smtClean="0">
                          <a:latin typeface="Arial" panose="020B0604020202020204" pitchFamily="34" charset="0"/>
                          <a:cs typeface="Arial" panose="020B0604020202020204" pitchFamily="34" charset="0"/>
                        </a:rPr>
                        <a:t> </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a:r>
                        <a:rPr lang="es-CO" sz="1800" dirty="0" smtClean="0">
                          <a:latin typeface="Arial" panose="020B0604020202020204" pitchFamily="34" charset="0"/>
                          <a:cs typeface="Arial" panose="020B0604020202020204" pitchFamily="34" charset="0"/>
                        </a:rPr>
                        <a:t>Ejecutado </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25400" cmpd="sng">
                      <a:noFill/>
                    </a:lnT>
                    <a:lnB w="12700" cmpd="sng">
                      <a:noFill/>
                    </a:lnB>
                    <a:lnTlToBr w="12700" cmpd="sng">
                      <a:noFill/>
                      <a:prstDash val="solid"/>
                    </a:lnTlToBr>
                    <a:lnBlToTr w="12700" cmpd="sng">
                      <a:noFill/>
                      <a:prstDash val="solid"/>
                    </a:lnBlToTr>
                  </a:tcPr>
                </a:tc>
              </a:tr>
              <a:tr h="445810">
                <a:tc>
                  <a:txBody>
                    <a:bodyPr/>
                    <a:lstStyle/>
                    <a:p>
                      <a:pPr algn="ctr"/>
                      <a:r>
                        <a:rPr lang="es-CO" sz="1800" dirty="0" smtClean="0">
                          <a:latin typeface="Arial" panose="020B0604020202020204" pitchFamily="34" charset="0"/>
                          <a:cs typeface="Arial" panose="020B0604020202020204" pitchFamily="34" charset="0"/>
                        </a:rPr>
                        <a:t>22%</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800" dirty="0" smtClean="0">
                          <a:latin typeface="Arial" panose="020B0604020202020204" pitchFamily="34" charset="0"/>
                          <a:cs typeface="Arial" panose="020B0604020202020204" pitchFamily="34" charset="0"/>
                        </a:rPr>
                        <a:t>18%</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45810">
                <a:tc gridSpan="2">
                  <a:txBody>
                    <a:bodyPr/>
                    <a:lstStyle/>
                    <a:p>
                      <a:pPr marL="0" algn="ctr" defTabSz="514350" rtl="0" eaLnBrk="1" latinLnBrk="0" hangingPunct="1"/>
                      <a:r>
                        <a:rPr lang="es-CO" sz="1800" kern="1200" dirty="0" smtClean="0">
                          <a:latin typeface="Arial" panose="020B0604020202020204" pitchFamily="34" charset="0"/>
                          <a:cs typeface="Arial" panose="020B0604020202020204" pitchFamily="34" charset="0"/>
                        </a:rPr>
                        <a:t>Participación Políticas</a:t>
                      </a:r>
                      <a:endParaRPr lang="es-CO" sz="1800" b="1" kern="1200" dirty="0">
                        <a:solidFill>
                          <a:schemeClr val="tx1"/>
                        </a:solidFill>
                        <a:latin typeface="Arial" panose="020B0604020202020204" pitchFamily="34" charset="0"/>
                        <a:ea typeface="+mn-ea"/>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CO" dirty="0"/>
                    </a:p>
                  </a:txBody>
                  <a:tcPr anchor="ctr">
                    <a:lnL>
                      <a:noFill/>
                    </a:lnL>
                    <a:lnR>
                      <a:noFill/>
                    </a:lnR>
                    <a:lnT>
                      <a:noFill/>
                    </a:lnT>
                    <a:lnB>
                      <a:noFill/>
                    </a:lnB>
                    <a:lnTlToBr w="12700" cmpd="sng">
                      <a:noFill/>
                      <a:prstDash val="solid"/>
                    </a:lnTlToBr>
                    <a:lnBlToTr w="12700" cmpd="sng">
                      <a:noFill/>
                      <a:prstDash val="solid"/>
                    </a:lnBlToTr>
                  </a:tcPr>
                </a:tc>
              </a:tr>
              <a:tr h="512662">
                <a:tc gridSpan="2">
                  <a:txBody>
                    <a:bodyPr/>
                    <a:lstStyle/>
                    <a:p>
                      <a:pPr algn="ctr"/>
                      <a:r>
                        <a:rPr lang="es-CO" sz="1800" dirty="0" smtClean="0">
                          <a:latin typeface="Arial" panose="020B0604020202020204" pitchFamily="34" charset="0"/>
                          <a:cs typeface="Arial" panose="020B0604020202020204" pitchFamily="34" charset="0"/>
                        </a:rPr>
                        <a:t>Investigación Penitenciaria y Carcelaria </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CO" dirty="0">
                        <a:latin typeface="Constantia"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723203">
                <a:tc gridSpan="2">
                  <a:txBody>
                    <a:bodyPr/>
                    <a:lstStyle/>
                    <a:p>
                      <a:pPr algn="ctr"/>
                      <a:r>
                        <a:rPr lang="es-CO" sz="1800" dirty="0" smtClean="0">
                          <a:latin typeface="Arial" panose="020B0604020202020204" pitchFamily="34" charset="0"/>
                          <a:cs typeface="Arial" panose="020B0604020202020204" pitchFamily="34" charset="0"/>
                        </a:rPr>
                        <a:t>100%</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CO" dirty="0">
                        <a:latin typeface="Constantia"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1" name="22 Marcador de texto"/>
          <p:cNvSpPr txBox="1">
            <a:spLocks/>
          </p:cNvSpPr>
          <p:nvPr/>
        </p:nvSpPr>
        <p:spPr>
          <a:xfrm>
            <a:off x="3060551" y="198388"/>
            <a:ext cx="6048672" cy="595759"/>
          </a:xfrm>
          <a:prstGeom prst="rect">
            <a:avLst/>
          </a:prstGeom>
        </p:spPr>
        <p:txBody>
          <a:bodyPr lIns="194933" tIns="97467" rIns="194933" bIns="97467"/>
          <a:lstStyle>
            <a:lvl1pPr marL="108014" indent="-108014" algn="l" defTabSz="432054" rtl="0" eaLnBrk="1" latinLnBrk="0" hangingPunct="1">
              <a:lnSpc>
                <a:spcPct val="90000"/>
              </a:lnSpc>
              <a:spcBef>
                <a:spcPts val="472"/>
              </a:spcBef>
              <a:buFont typeface="Arial" panose="020B0604020202020204" pitchFamily="34" charset="0"/>
              <a:buChar char="•"/>
              <a:defRPr sz="1300" kern="1200">
                <a:solidFill>
                  <a:schemeClr val="tx1"/>
                </a:solidFill>
                <a:latin typeface="+mn-lt"/>
                <a:ea typeface="+mn-ea"/>
                <a:cs typeface="+mn-cs"/>
              </a:defRPr>
            </a:lvl1pPr>
            <a:lvl2pPr marL="324041" indent="-108014" algn="l" defTabSz="432054" rtl="0" eaLnBrk="1" latinLnBrk="0" hangingPunct="1">
              <a:lnSpc>
                <a:spcPct val="90000"/>
              </a:lnSpc>
              <a:spcBef>
                <a:spcPts val="236"/>
              </a:spcBef>
              <a:buFont typeface="Arial" panose="020B0604020202020204" pitchFamily="34" charset="0"/>
              <a:buChar char="•"/>
              <a:defRPr sz="1100" kern="1200">
                <a:solidFill>
                  <a:schemeClr val="tx1"/>
                </a:solidFill>
                <a:latin typeface="+mn-lt"/>
                <a:ea typeface="+mn-ea"/>
                <a:cs typeface="+mn-cs"/>
              </a:defRPr>
            </a:lvl2pPr>
            <a:lvl3pPr marL="540068"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3pPr>
            <a:lvl4pPr marL="756095"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4pPr>
            <a:lvl5pPr marL="972122"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5pPr>
            <a:lvl6pPr marL="1188149"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6pPr>
            <a:lvl7pPr marL="1404176"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7pPr>
            <a:lvl8pPr marL="1620203"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8pPr>
            <a:lvl9pPr marL="1836230"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s-CO"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DIMENSIÓN </a:t>
            </a:r>
            <a:r>
              <a:rPr lang="es-CO"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5  </a:t>
            </a:r>
            <a:r>
              <a:rPr lang="es-CO"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a:t>
            </a:r>
            <a:r>
              <a:rPr lang="es-CO"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 </a:t>
            </a:r>
            <a:r>
              <a:rPr lang="es-CO"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TRIMESTRE</a:t>
            </a:r>
          </a:p>
        </p:txBody>
      </p:sp>
      <p:pic>
        <p:nvPicPr>
          <p:cNvPr id="12" name="11 Imagen"/>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17335" y="4806900"/>
            <a:ext cx="1273031" cy="1098078"/>
          </a:xfrm>
          <a:prstGeom prst="rect">
            <a:avLst/>
          </a:prstGeom>
        </p:spPr>
      </p:pic>
    </p:spTree>
    <p:extLst>
      <p:ext uri="{BB962C8B-B14F-4D97-AF65-F5344CB8AC3E}">
        <p14:creationId xmlns:p14="http://schemas.microsoft.com/office/powerpoint/2010/main" val="3968780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4294967295"/>
          </p:nvPr>
        </p:nvSpPr>
        <p:spPr>
          <a:xfrm>
            <a:off x="9492377" y="2738438"/>
            <a:ext cx="2497166" cy="1755775"/>
          </a:xfrm>
        </p:spPr>
        <p:txBody>
          <a:bodyPr vert="horz" lIns="91440" tIns="45720" rIns="91440" bIns="45720" rtlCol="0">
            <a:normAutofit/>
          </a:bodyPr>
          <a:lstStyle/>
          <a:p>
            <a:pPr marL="0" indent="0" algn="ctr">
              <a:buNone/>
            </a:pPr>
            <a:r>
              <a:rPr lang="es-CO" sz="2800" dirty="0">
                <a:solidFill>
                  <a:schemeClr val="bg1"/>
                </a:solidFill>
              </a:rPr>
              <a:t>DIMENSIÓN CONTROL INTERNO</a:t>
            </a:r>
          </a:p>
        </p:txBody>
      </p:sp>
      <p:sp>
        <p:nvSpPr>
          <p:cNvPr id="6" name="22 Marcador de texto"/>
          <p:cNvSpPr txBox="1">
            <a:spLocks/>
          </p:cNvSpPr>
          <p:nvPr/>
        </p:nvSpPr>
        <p:spPr>
          <a:xfrm>
            <a:off x="3060551" y="198388"/>
            <a:ext cx="6048672" cy="720080"/>
          </a:xfrm>
          <a:prstGeom prst="rect">
            <a:avLst/>
          </a:prstGeom>
        </p:spPr>
        <p:txBody>
          <a:bodyPr lIns="194933" tIns="97467" rIns="194933" bIns="97467"/>
          <a:lstStyle>
            <a:lvl1pPr marL="108014" indent="-108014" algn="l" defTabSz="432054" rtl="0" eaLnBrk="1" latinLnBrk="0" hangingPunct="1">
              <a:lnSpc>
                <a:spcPct val="90000"/>
              </a:lnSpc>
              <a:spcBef>
                <a:spcPts val="472"/>
              </a:spcBef>
              <a:buFont typeface="Arial" panose="020B0604020202020204" pitchFamily="34" charset="0"/>
              <a:buChar char="•"/>
              <a:defRPr sz="1300" kern="1200">
                <a:solidFill>
                  <a:schemeClr val="tx1"/>
                </a:solidFill>
                <a:latin typeface="+mn-lt"/>
                <a:ea typeface="+mn-ea"/>
                <a:cs typeface="+mn-cs"/>
              </a:defRPr>
            </a:lvl1pPr>
            <a:lvl2pPr marL="324041" indent="-108014" algn="l" defTabSz="432054" rtl="0" eaLnBrk="1" latinLnBrk="0" hangingPunct="1">
              <a:lnSpc>
                <a:spcPct val="90000"/>
              </a:lnSpc>
              <a:spcBef>
                <a:spcPts val="236"/>
              </a:spcBef>
              <a:buFont typeface="Arial" panose="020B0604020202020204" pitchFamily="34" charset="0"/>
              <a:buChar char="•"/>
              <a:defRPr sz="1100" kern="1200">
                <a:solidFill>
                  <a:schemeClr val="tx1"/>
                </a:solidFill>
                <a:latin typeface="+mn-lt"/>
                <a:ea typeface="+mn-ea"/>
                <a:cs typeface="+mn-cs"/>
              </a:defRPr>
            </a:lvl2pPr>
            <a:lvl3pPr marL="540068"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3pPr>
            <a:lvl4pPr marL="756095"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4pPr>
            <a:lvl5pPr marL="972122"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5pPr>
            <a:lvl6pPr marL="1188149"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6pPr>
            <a:lvl7pPr marL="1404176"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7pPr>
            <a:lvl8pPr marL="1620203"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8pPr>
            <a:lvl9pPr marL="1836230"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s-CO"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DIMENSIÓN </a:t>
            </a:r>
            <a:r>
              <a:rPr lang="es-CO"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6  </a:t>
            </a:r>
            <a:r>
              <a:rPr lang="es-CO"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a:t>
            </a:r>
            <a:r>
              <a:rPr lang="es-CO"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 </a:t>
            </a:r>
            <a:r>
              <a:rPr lang="es-CO"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TRIMESTRE</a:t>
            </a:r>
          </a:p>
        </p:txBody>
      </p:sp>
      <p:pic>
        <p:nvPicPr>
          <p:cNvPr id="7" name="Imagen 175"/>
          <p:cNvPicPr>
            <a:picLocks noChangeAspect="1"/>
          </p:cNvPicPr>
          <p:nvPr/>
        </p:nvPicPr>
        <p:blipFill>
          <a:blip r:embed="rId2">
            <a:clrChange>
              <a:clrFrom>
                <a:srgbClr val="000000"/>
              </a:clrFrom>
              <a:clrTo>
                <a:srgbClr val="000000">
                  <a:alpha val="0"/>
                </a:srgbClr>
              </a:clrTo>
            </a:clrChange>
          </a:blip>
          <a:stretch>
            <a:fillRect/>
          </a:stretch>
        </p:blipFill>
        <p:spPr>
          <a:xfrm>
            <a:off x="10270366" y="4494213"/>
            <a:ext cx="941187" cy="946007"/>
          </a:xfrm>
          <a:prstGeom prst="rect">
            <a:avLst/>
          </a:prstGeom>
        </p:spPr>
      </p:pic>
      <p:graphicFrame>
        <p:nvGraphicFramePr>
          <p:cNvPr id="8" name="Chart 43"/>
          <p:cNvGraphicFramePr/>
          <p:nvPr>
            <p:extLst>
              <p:ext uri="{D42A27DB-BD31-4B8C-83A1-F6EECF244321}">
                <p14:modId xmlns:p14="http://schemas.microsoft.com/office/powerpoint/2010/main" val="409158634"/>
              </p:ext>
            </p:extLst>
          </p:nvPr>
        </p:nvGraphicFramePr>
        <p:xfrm>
          <a:off x="-218446" y="989767"/>
          <a:ext cx="5005242" cy="336355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61"/>
          <p:cNvSpPr txBox="1"/>
          <p:nvPr/>
        </p:nvSpPr>
        <p:spPr>
          <a:xfrm>
            <a:off x="1411419" y="1941841"/>
            <a:ext cx="1784876" cy="1447232"/>
          </a:xfrm>
          <a:prstGeom prst="rect">
            <a:avLst/>
          </a:prstGeom>
          <a:noFill/>
        </p:spPr>
        <p:txBody>
          <a:bodyPr wrap="square" lIns="92113" tIns="46058" rIns="92113" bIns="46058" rtlCol="0">
            <a:spAutoFit/>
          </a:bodyPr>
          <a:lstStyle/>
          <a:p>
            <a:pPr algn="ctr"/>
            <a:r>
              <a:rPr lang="es-CO" sz="2200" b="1" dirty="0" smtClean="0">
                <a:solidFill>
                  <a:schemeClr val="bg1">
                    <a:lumMod val="50000"/>
                  </a:schemeClr>
                </a:solidFill>
                <a:latin typeface="Arial" panose="020B0604020202020204" pitchFamily="34" charset="0"/>
                <a:ea typeface="Open Sans Light" panose="020B0306030504020204" pitchFamily="34" charset="0"/>
                <a:cs typeface="Arial" panose="020B0604020202020204" pitchFamily="34" charset="0"/>
              </a:rPr>
              <a:t>100% </a:t>
            </a:r>
            <a:r>
              <a:rPr lang="es-CO" sz="2200" b="1" dirty="0">
                <a:solidFill>
                  <a:schemeClr val="bg1">
                    <a:lumMod val="50000"/>
                  </a:schemeClr>
                </a:solidFill>
                <a:latin typeface="Arial" panose="020B0604020202020204" pitchFamily="34" charset="0"/>
                <a:ea typeface="Open Sans Light" panose="020B0306030504020204" pitchFamily="34" charset="0"/>
                <a:cs typeface="Arial" panose="020B0604020202020204" pitchFamily="34" charset="0"/>
              </a:rPr>
              <a:t>Ejecución de la Dimensión </a:t>
            </a:r>
          </a:p>
        </p:txBody>
      </p:sp>
      <p:sp>
        <p:nvSpPr>
          <p:cNvPr id="11" name="10 CuadroTexto"/>
          <p:cNvSpPr txBox="1"/>
          <p:nvPr/>
        </p:nvSpPr>
        <p:spPr>
          <a:xfrm>
            <a:off x="4802852" y="2405448"/>
            <a:ext cx="3407490" cy="520019"/>
          </a:xfrm>
          <a:prstGeom prst="rect">
            <a:avLst/>
          </a:prstGeom>
          <a:noFill/>
        </p:spPr>
        <p:txBody>
          <a:bodyPr wrap="square" lIns="194950" tIns="97475" rIns="194950" bIns="97475" rtlCol="0">
            <a:spAutoFit/>
          </a:bodyPr>
          <a:lstStyle/>
          <a:p>
            <a:pPr algn="ctr"/>
            <a:r>
              <a:rPr lang="es-CO" dirty="0" smtClean="0">
                <a:latin typeface="Arial" panose="020B0604020202020204" pitchFamily="34" charset="0"/>
                <a:cs typeface="Arial" panose="020B0604020202020204" pitchFamily="34" charset="0"/>
              </a:rPr>
              <a:t>Control Interno</a:t>
            </a:r>
            <a:endParaRPr lang="es-CO" dirty="0">
              <a:latin typeface="Arial" panose="020B0604020202020204" pitchFamily="34" charset="0"/>
              <a:cs typeface="Arial" panose="020B0604020202020204" pitchFamily="34" charset="0"/>
            </a:endParaRPr>
          </a:p>
        </p:txBody>
      </p:sp>
      <p:graphicFrame>
        <p:nvGraphicFramePr>
          <p:cNvPr id="12" name="11 Tabla"/>
          <p:cNvGraphicFramePr>
            <a:graphicFrameLocks noGrp="1"/>
          </p:cNvGraphicFramePr>
          <p:nvPr>
            <p:extLst>
              <p:ext uri="{D42A27DB-BD31-4B8C-83A1-F6EECF244321}">
                <p14:modId xmlns:p14="http://schemas.microsoft.com/office/powerpoint/2010/main" val="1721987877"/>
              </p:ext>
            </p:extLst>
          </p:nvPr>
        </p:nvGraphicFramePr>
        <p:xfrm>
          <a:off x="584056" y="4257222"/>
          <a:ext cx="8113070" cy="2565902"/>
        </p:xfrm>
        <a:graphic>
          <a:graphicData uri="http://schemas.openxmlformats.org/drawingml/2006/table">
            <a:tbl>
              <a:tblPr firstRow="1" bandRow="1">
                <a:effectLst>
                  <a:outerShdw blurRad="50800" dist="38100" dir="2700000" algn="tl" rotWithShape="0">
                    <a:prstClr val="black">
                      <a:alpha val="40000"/>
                    </a:prstClr>
                  </a:outerShdw>
                </a:effectLst>
                <a:tableStyleId>{616DA210-FB5B-4158-B5E0-FEB733F419BA}</a:tableStyleId>
              </a:tblPr>
              <a:tblGrid>
                <a:gridCol w="4056535"/>
                <a:gridCol w="4056535"/>
              </a:tblGrid>
              <a:tr h="561713">
                <a:tc>
                  <a:txBody>
                    <a:bodyPr/>
                    <a:lstStyle/>
                    <a:p>
                      <a:pPr algn="ctr"/>
                      <a:r>
                        <a:rPr lang="es-CO" sz="1800" dirty="0" smtClean="0">
                          <a:latin typeface="Arial" panose="020B0604020202020204" pitchFamily="34" charset="0"/>
                          <a:cs typeface="Arial" panose="020B0604020202020204" pitchFamily="34" charset="0"/>
                        </a:rPr>
                        <a:t>Planeado</a:t>
                      </a:r>
                      <a:r>
                        <a:rPr lang="es-CO" sz="1800" baseline="0" dirty="0" smtClean="0">
                          <a:latin typeface="Arial" panose="020B0604020202020204" pitchFamily="34" charset="0"/>
                          <a:cs typeface="Arial" panose="020B0604020202020204" pitchFamily="34" charset="0"/>
                        </a:rPr>
                        <a:t> </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a:r>
                        <a:rPr lang="es-CO" sz="1800" dirty="0" smtClean="0">
                          <a:latin typeface="Arial" panose="020B0604020202020204" pitchFamily="34" charset="0"/>
                          <a:cs typeface="Arial" panose="020B0604020202020204" pitchFamily="34" charset="0"/>
                        </a:rPr>
                        <a:t>Ejecutado </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25400" cmpd="sng">
                      <a:noFill/>
                    </a:lnT>
                    <a:lnB w="12700" cmpd="sng">
                      <a:noFill/>
                    </a:lnB>
                    <a:lnTlToBr w="12700" cmpd="sng">
                      <a:noFill/>
                      <a:prstDash val="solid"/>
                    </a:lnTlToBr>
                    <a:lnBlToTr w="12700" cmpd="sng">
                      <a:noFill/>
                      <a:prstDash val="solid"/>
                    </a:lnBlToTr>
                  </a:tcPr>
                </a:tc>
              </a:tr>
              <a:tr h="445810">
                <a:tc>
                  <a:txBody>
                    <a:bodyPr/>
                    <a:lstStyle/>
                    <a:p>
                      <a:pPr algn="ctr"/>
                      <a:r>
                        <a:rPr lang="es-CO" sz="1800" dirty="0" smtClean="0">
                          <a:latin typeface="Arial" panose="020B0604020202020204" pitchFamily="34" charset="0"/>
                          <a:cs typeface="Arial" panose="020B0604020202020204" pitchFamily="34" charset="0"/>
                        </a:rPr>
                        <a:t>49%</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800" dirty="0" smtClean="0">
                          <a:latin typeface="Arial" panose="020B0604020202020204" pitchFamily="34" charset="0"/>
                          <a:cs typeface="Arial" panose="020B0604020202020204" pitchFamily="34" charset="0"/>
                        </a:rPr>
                        <a:t>49%</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37188">
                <a:tc gridSpan="2">
                  <a:txBody>
                    <a:bodyPr/>
                    <a:lstStyle/>
                    <a:p>
                      <a:pPr marL="0" algn="ctr" defTabSz="514350" rtl="0" eaLnBrk="1" latinLnBrk="0" hangingPunct="1"/>
                      <a:r>
                        <a:rPr lang="es-CO" sz="1800" kern="1200" dirty="0" smtClean="0">
                          <a:latin typeface="Arial" panose="020B0604020202020204" pitchFamily="34" charset="0"/>
                          <a:cs typeface="Arial" panose="020B0604020202020204" pitchFamily="34" charset="0"/>
                        </a:rPr>
                        <a:t>Participación Políticas</a:t>
                      </a:r>
                      <a:endParaRPr lang="es-CO" sz="1800" b="1" kern="1200" dirty="0">
                        <a:solidFill>
                          <a:schemeClr val="tx1"/>
                        </a:solidFill>
                        <a:latin typeface="Arial" panose="020B0604020202020204" pitchFamily="34" charset="0"/>
                        <a:ea typeface="+mn-ea"/>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CO" dirty="0"/>
                    </a:p>
                  </a:txBody>
                  <a:tcPr anchor="ctr">
                    <a:lnL>
                      <a:noFill/>
                    </a:lnL>
                    <a:lnR>
                      <a:noFill/>
                    </a:lnR>
                    <a:lnT>
                      <a:noFill/>
                    </a:lnT>
                    <a:lnB>
                      <a:noFill/>
                    </a:lnB>
                    <a:lnTlToBr w="12700" cmpd="sng">
                      <a:noFill/>
                      <a:prstDash val="solid"/>
                    </a:lnTlToBr>
                    <a:lnBlToTr w="12700" cmpd="sng">
                      <a:noFill/>
                      <a:prstDash val="solid"/>
                    </a:lnBlToTr>
                  </a:tcPr>
                </a:tc>
              </a:tr>
              <a:tr h="561713">
                <a:tc gridSpan="2">
                  <a:txBody>
                    <a:bodyPr/>
                    <a:lstStyle/>
                    <a:p>
                      <a:pPr algn="ctr"/>
                      <a:r>
                        <a:rPr lang="es-CO" sz="1800" dirty="0" smtClean="0">
                          <a:latin typeface="Arial" panose="020B0604020202020204" pitchFamily="34" charset="0"/>
                          <a:cs typeface="Arial" panose="020B0604020202020204" pitchFamily="34" charset="0"/>
                        </a:rPr>
                        <a:t>Control</a:t>
                      </a:r>
                      <a:r>
                        <a:rPr lang="es-CO" sz="1800" baseline="0" dirty="0" smtClean="0">
                          <a:latin typeface="Arial" panose="020B0604020202020204" pitchFamily="34" charset="0"/>
                          <a:cs typeface="Arial" panose="020B0604020202020204" pitchFamily="34" charset="0"/>
                        </a:rPr>
                        <a:t> Interno </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CO" dirty="0">
                        <a:latin typeface="Constantia"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45810">
                <a:tc gridSpan="2">
                  <a:txBody>
                    <a:bodyPr/>
                    <a:lstStyle/>
                    <a:p>
                      <a:pPr algn="ctr"/>
                      <a:r>
                        <a:rPr lang="es-CO" sz="1800" dirty="0" smtClean="0">
                          <a:latin typeface="Arial" panose="020B0604020202020204" pitchFamily="34" charset="0"/>
                          <a:cs typeface="Arial" panose="020B0604020202020204" pitchFamily="34" charset="0"/>
                        </a:rPr>
                        <a:t>100%</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CO" dirty="0">
                        <a:latin typeface="Constantia"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970043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4294967295"/>
          </p:nvPr>
        </p:nvSpPr>
        <p:spPr>
          <a:xfrm>
            <a:off x="9469263" y="2738438"/>
            <a:ext cx="2520280" cy="1755775"/>
          </a:xfrm>
        </p:spPr>
        <p:txBody>
          <a:bodyPr vert="horz" lIns="91440" tIns="45720" rIns="91440" bIns="45720" rtlCol="0">
            <a:normAutofit/>
          </a:bodyPr>
          <a:lstStyle/>
          <a:p>
            <a:pPr marL="0" indent="0" algn="ctr">
              <a:buNone/>
            </a:pPr>
            <a:r>
              <a:rPr lang="es-CO" sz="2800" dirty="0">
                <a:solidFill>
                  <a:schemeClr val="bg1"/>
                </a:solidFill>
              </a:rPr>
              <a:t>DIMENSIÓN ATENCIÓN Y TRATAMIENTO </a:t>
            </a:r>
          </a:p>
        </p:txBody>
      </p:sp>
      <p:graphicFrame>
        <p:nvGraphicFramePr>
          <p:cNvPr id="9" name="Chart 43"/>
          <p:cNvGraphicFramePr/>
          <p:nvPr>
            <p:extLst>
              <p:ext uri="{D42A27DB-BD31-4B8C-83A1-F6EECF244321}">
                <p14:modId xmlns:p14="http://schemas.microsoft.com/office/powerpoint/2010/main" val="1534962319"/>
              </p:ext>
            </p:extLst>
          </p:nvPr>
        </p:nvGraphicFramePr>
        <p:xfrm>
          <a:off x="-567830" y="568482"/>
          <a:ext cx="5005242" cy="336355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61"/>
          <p:cNvSpPr txBox="1"/>
          <p:nvPr/>
        </p:nvSpPr>
        <p:spPr>
          <a:xfrm>
            <a:off x="1070840" y="1551481"/>
            <a:ext cx="1784876" cy="1447232"/>
          </a:xfrm>
          <a:prstGeom prst="rect">
            <a:avLst/>
          </a:prstGeom>
          <a:noFill/>
        </p:spPr>
        <p:txBody>
          <a:bodyPr wrap="square" lIns="92113" tIns="46058" rIns="92113" bIns="46058" rtlCol="0">
            <a:spAutoFit/>
          </a:bodyPr>
          <a:lstStyle/>
          <a:p>
            <a:pPr algn="ctr"/>
            <a:r>
              <a:rPr lang="es-CO" sz="2200" b="1" dirty="0" smtClean="0">
                <a:solidFill>
                  <a:schemeClr val="bg1">
                    <a:lumMod val="50000"/>
                  </a:schemeClr>
                </a:solidFill>
                <a:latin typeface="Constantia" pitchFamily="18" charset="0"/>
                <a:ea typeface="Open Sans Light" panose="020B0306030504020204" pitchFamily="34" charset="0"/>
                <a:cs typeface="Open Sans Light" panose="020B0306030504020204" pitchFamily="34" charset="0"/>
              </a:rPr>
              <a:t>92% </a:t>
            </a:r>
            <a:r>
              <a:rPr lang="es-CO" sz="2200" b="1" dirty="0">
                <a:solidFill>
                  <a:schemeClr val="bg1">
                    <a:lumMod val="50000"/>
                  </a:schemeClr>
                </a:solidFill>
                <a:latin typeface="Constantia" pitchFamily="18" charset="0"/>
                <a:ea typeface="Open Sans Light" panose="020B0306030504020204" pitchFamily="34" charset="0"/>
                <a:cs typeface="Open Sans Light" panose="020B0306030504020204" pitchFamily="34" charset="0"/>
              </a:rPr>
              <a:t>Ejecución de la Dimensión </a:t>
            </a:r>
          </a:p>
        </p:txBody>
      </p:sp>
      <p:sp>
        <p:nvSpPr>
          <p:cNvPr id="12" name="11 CuadroTexto"/>
          <p:cNvSpPr txBox="1"/>
          <p:nvPr/>
        </p:nvSpPr>
        <p:spPr>
          <a:xfrm>
            <a:off x="4843771" y="1192239"/>
            <a:ext cx="4265451" cy="473853"/>
          </a:xfrm>
          <a:prstGeom prst="rect">
            <a:avLst/>
          </a:prstGeom>
          <a:noFill/>
        </p:spPr>
        <p:txBody>
          <a:bodyPr wrap="square" lIns="194950" tIns="97475" rIns="194950" bIns="97475" rtlCol="0">
            <a:spAutoFit/>
          </a:bodyPr>
          <a:lstStyle/>
          <a:p>
            <a:pPr algn="ctr"/>
            <a:r>
              <a:rPr lang="es-CO" sz="1800" dirty="0">
                <a:latin typeface="Arial" panose="020B0604020202020204" pitchFamily="34" charset="0"/>
                <a:cs typeface="Arial" panose="020B0604020202020204" pitchFamily="34" charset="0"/>
              </a:rPr>
              <a:t>P</a:t>
            </a:r>
            <a:r>
              <a:rPr lang="es-CO" sz="1800" dirty="0" smtClean="0">
                <a:latin typeface="Arial" panose="020B0604020202020204" pitchFamily="34" charset="0"/>
                <a:cs typeface="Arial" panose="020B0604020202020204" pitchFamily="34" charset="0"/>
              </a:rPr>
              <a:t>sicosocial</a:t>
            </a:r>
            <a:endParaRPr lang="es-CO" sz="1800" dirty="0">
              <a:latin typeface="Arial" panose="020B0604020202020204" pitchFamily="34" charset="0"/>
              <a:cs typeface="Arial" panose="020B0604020202020204" pitchFamily="34" charset="0"/>
            </a:endParaRPr>
          </a:p>
        </p:txBody>
      </p:sp>
      <p:graphicFrame>
        <p:nvGraphicFramePr>
          <p:cNvPr id="13" name="12 Tabla"/>
          <p:cNvGraphicFramePr>
            <a:graphicFrameLocks noGrp="1"/>
          </p:cNvGraphicFramePr>
          <p:nvPr>
            <p:extLst>
              <p:ext uri="{D42A27DB-BD31-4B8C-83A1-F6EECF244321}">
                <p14:modId xmlns:p14="http://schemas.microsoft.com/office/powerpoint/2010/main" val="2671576898"/>
              </p:ext>
            </p:extLst>
          </p:nvPr>
        </p:nvGraphicFramePr>
        <p:xfrm>
          <a:off x="729703" y="3726780"/>
          <a:ext cx="8228138" cy="3168508"/>
        </p:xfrm>
        <a:graphic>
          <a:graphicData uri="http://schemas.openxmlformats.org/drawingml/2006/table">
            <a:tbl>
              <a:tblPr firstRow="1" bandRow="1">
                <a:effectLst>
                  <a:outerShdw blurRad="50800" dist="38100" dir="2700000" algn="tl" rotWithShape="0">
                    <a:prstClr val="black">
                      <a:alpha val="40000"/>
                    </a:prstClr>
                  </a:outerShdw>
                </a:effectLst>
                <a:tableStyleId>{ED083AE6-46FA-4A59-8FB0-9F97EB10719F}</a:tableStyleId>
              </a:tblPr>
              <a:tblGrid>
                <a:gridCol w="4114069"/>
                <a:gridCol w="4114069"/>
              </a:tblGrid>
              <a:tr h="447429">
                <a:tc>
                  <a:txBody>
                    <a:bodyPr/>
                    <a:lstStyle/>
                    <a:p>
                      <a:pPr algn="ctr"/>
                      <a:r>
                        <a:rPr lang="es-CO" sz="1800" dirty="0" smtClean="0">
                          <a:latin typeface="Arial" panose="020B0604020202020204" pitchFamily="34" charset="0"/>
                          <a:cs typeface="Arial" panose="020B0604020202020204" pitchFamily="34" charset="0"/>
                        </a:rPr>
                        <a:t>Planeado</a:t>
                      </a:r>
                      <a:r>
                        <a:rPr lang="es-CO" sz="1800" baseline="0" dirty="0" smtClean="0">
                          <a:latin typeface="Arial" panose="020B0604020202020204" pitchFamily="34" charset="0"/>
                          <a:cs typeface="Arial" panose="020B0604020202020204" pitchFamily="34" charset="0"/>
                        </a:rPr>
                        <a:t> </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a:r>
                        <a:rPr lang="es-CO" sz="1800" dirty="0" smtClean="0">
                          <a:latin typeface="Arial" panose="020B0604020202020204" pitchFamily="34" charset="0"/>
                          <a:cs typeface="Arial" panose="020B0604020202020204" pitchFamily="34" charset="0"/>
                        </a:rPr>
                        <a:t>Ejecutado </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25400" cmpd="sng">
                      <a:noFill/>
                    </a:lnT>
                    <a:lnB w="12700" cmpd="sng">
                      <a:noFill/>
                    </a:lnB>
                    <a:lnTlToBr w="12700" cmpd="sng">
                      <a:noFill/>
                      <a:prstDash val="solid"/>
                    </a:lnTlToBr>
                    <a:lnBlToTr w="12700" cmpd="sng">
                      <a:noFill/>
                      <a:prstDash val="solid"/>
                    </a:lnBlToTr>
                  </a:tcPr>
                </a:tc>
              </a:tr>
              <a:tr h="447429">
                <a:tc>
                  <a:txBody>
                    <a:bodyPr/>
                    <a:lstStyle/>
                    <a:p>
                      <a:pPr algn="ctr"/>
                      <a:r>
                        <a:rPr lang="es-CO" sz="1800" dirty="0" smtClean="0">
                          <a:latin typeface="Arial" panose="020B0604020202020204" pitchFamily="34" charset="0"/>
                          <a:cs typeface="Arial" panose="020B0604020202020204" pitchFamily="34" charset="0"/>
                        </a:rPr>
                        <a:t>23%</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800" dirty="0" smtClean="0">
                          <a:latin typeface="Arial" panose="020B0604020202020204" pitchFamily="34" charset="0"/>
                          <a:cs typeface="Arial" panose="020B0604020202020204" pitchFamily="34" charset="0"/>
                        </a:rPr>
                        <a:t>21%</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47429">
                <a:tc gridSpan="2">
                  <a:txBody>
                    <a:bodyPr/>
                    <a:lstStyle/>
                    <a:p>
                      <a:pPr marL="0" algn="ctr" defTabSz="514350" rtl="0" eaLnBrk="1" latinLnBrk="0" hangingPunct="1"/>
                      <a:r>
                        <a:rPr lang="es-CO" sz="1800" kern="1200" dirty="0" smtClean="0">
                          <a:latin typeface="Arial" panose="020B0604020202020204" pitchFamily="34" charset="0"/>
                          <a:cs typeface="Arial" panose="020B0604020202020204" pitchFamily="34" charset="0"/>
                        </a:rPr>
                        <a:t>Participación Políticas</a:t>
                      </a:r>
                      <a:endParaRPr lang="es-CO" sz="1800" b="1" kern="1200" dirty="0">
                        <a:solidFill>
                          <a:schemeClr val="tx1"/>
                        </a:solidFill>
                        <a:latin typeface="Arial" panose="020B0604020202020204" pitchFamily="34" charset="0"/>
                        <a:ea typeface="+mn-ea"/>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CO" dirty="0"/>
                    </a:p>
                  </a:txBody>
                  <a:tcPr anchor="ctr">
                    <a:lnL>
                      <a:noFill/>
                    </a:lnL>
                    <a:lnR>
                      <a:noFill/>
                    </a:lnR>
                    <a:lnT>
                      <a:noFill/>
                    </a:lnT>
                    <a:lnB>
                      <a:noFill/>
                    </a:lnB>
                    <a:lnTlToBr w="12700" cmpd="sng">
                      <a:noFill/>
                      <a:prstDash val="solid"/>
                    </a:lnTlToBr>
                    <a:lnBlToTr w="12700" cmpd="sng">
                      <a:noFill/>
                      <a:prstDash val="solid"/>
                    </a:lnBlToTr>
                  </a:tcPr>
                </a:tc>
              </a:tr>
              <a:tr h="447429">
                <a:tc>
                  <a:txBody>
                    <a:bodyPr/>
                    <a:lstStyle/>
                    <a:p>
                      <a:pPr algn="ctr"/>
                      <a:r>
                        <a:rPr lang="es-CO" sz="1800" dirty="0" smtClean="0">
                          <a:latin typeface="Arial" panose="020B0604020202020204" pitchFamily="34" charset="0"/>
                          <a:cs typeface="Arial" panose="020B0604020202020204" pitchFamily="34" charset="0"/>
                        </a:rPr>
                        <a:t>Psicosocial</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800" dirty="0" smtClean="0">
                          <a:latin typeface="Arial" panose="020B0604020202020204" pitchFamily="34" charset="0"/>
                          <a:cs typeface="Arial" panose="020B0604020202020204" pitchFamily="34" charset="0"/>
                        </a:rPr>
                        <a:t>Educación </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47429">
                <a:tc>
                  <a:txBody>
                    <a:bodyPr/>
                    <a:lstStyle/>
                    <a:p>
                      <a:pPr algn="ctr"/>
                      <a:r>
                        <a:rPr lang="es-CO" sz="1800" dirty="0" smtClean="0">
                          <a:latin typeface="Arial" panose="020B0604020202020204" pitchFamily="34" charset="0"/>
                          <a:cs typeface="Arial" panose="020B0604020202020204" pitchFamily="34" charset="0"/>
                        </a:rPr>
                        <a:t>43%</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800" dirty="0" smtClean="0">
                          <a:latin typeface="Arial" panose="020B0604020202020204" pitchFamily="34" charset="0"/>
                          <a:cs typeface="Arial" panose="020B0604020202020204" pitchFamily="34" charset="0"/>
                        </a:rPr>
                        <a:t>18%</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47429">
                <a:tc>
                  <a:txBody>
                    <a:bodyPr/>
                    <a:lstStyle/>
                    <a:p>
                      <a:pPr marL="0" marR="0" indent="0" algn="ctr" defTabSz="912754" rtl="0" eaLnBrk="1" fontAlgn="auto" latinLnBrk="0" hangingPunct="1">
                        <a:lnSpc>
                          <a:spcPct val="100000"/>
                        </a:lnSpc>
                        <a:spcBef>
                          <a:spcPts val="0"/>
                        </a:spcBef>
                        <a:spcAft>
                          <a:spcPts val="0"/>
                        </a:spcAft>
                        <a:buClrTx/>
                        <a:buSzTx/>
                        <a:buFontTx/>
                        <a:buNone/>
                        <a:tabLst/>
                        <a:defRPr/>
                      </a:pPr>
                      <a:r>
                        <a:rPr lang="es-CO" sz="1800" dirty="0" smtClean="0">
                          <a:latin typeface="Arial" panose="020B0604020202020204" pitchFamily="34" charset="0"/>
                          <a:cs typeface="Arial" panose="020B0604020202020204" pitchFamily="34" charset="0"/>
                        </a:rPr>
                        <a:t>Desarrollo</a:t>
                      </a:r>
                      <a:r>
                        <a:rPr lang="es-CO" sz="1800" baseline="0" dirty="0" smtClean="0">
                          <a:latin typeface="Arial" panose="020B0604020202020204" pitchFamily="34" charset="0"/>
                          <a:cs typeface="Arial" panose="020B0604020202020204" pitchFamily="34" charset="0"/>
                        </a:rPr>
                        <a:t> Habilidades Productivas</a:t>
                      </a:r>
                      <a:endParaRPr lang="es-CO" sz="1800" dirty="0" smtClean="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800" dirty="0" smtClean="0">
                          <a:latin typeface="Arial" panose="020B0604020202020204" pitchFamily="34" charset="0"/>
                          <a:cs typeface="Arial" panose="020B0604020202020204" pitchFamily="34" charset="0"/>
                        </a:rPr>
                        <a:t>Salud</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47429">
                <a:tc>
                  <a:txBody>
                    <a:bodyPr/>
                    <a:lstStyle/>
                    <a:p>
                      <a:pPr algn="ctr"/>
                      <a:r>
                        <a:rPr lang="es-CO" sz="1800" dirty="0" smtClean="0">
                          <a:latin typeface="Arial" panose="020B0604020202020204" pitchFamily="34" charset="0"/>
                          <a:cs typeface="Arial" panose="020B0604020202020204" pitchFamily="34" charset="0"/>
                        </a:rPr>
                        <a:t>23%</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800" dirty="0" smtClean="0">
                          <a:latin typeface="Arial" panose="020B0604020202020204" pitchFamily="34" charset="0"/>
                          <a:cs typeface="Arial" panose="020B0604020202020204" pitchFamily="34" charset="0"/>
                        </a:rPr>
                        <a:t>16%</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5" name="14 CuadroTexto"/>
          <p:cNvSpPr txBox="1"/>
          <p:nvPr/>
        </p:nvSpPr>
        <p:spPr>
          <a:xfrm>
            <a:off x="4854185" y="1784325"/>
            <a:ext cx="4265450" cy="473853"/>
          </a:xfrm>
          <a:prstGeom prst="rect">
            <a:avLst/>
          </a:prstGeom>
          <a:noFill/>
        </p:spPr>
        <p:txBody>
          <a:bodyPr wrap="square" lIns="194950" tIns="97475" rIns="194950" bIns="97475" rtlCol="0">
            <a:spAutoFit/>
          </a:bodyPr>
          <a:lstStyle/>
          <a:p>
            <a:pPr algn="ctr"/>
            <a:r>
              <a:rPr lang="es-CO" sz="1800" dirty="0" smtClean="0">
                <a:latin typeface="Arial" panose="020B0604020202020204" pitchFamily="34" charset="0"/>
                <a:cs typeface="Arial" panose="020B0604020202020204" pitchFamily="34" charset="0"/>
              </a:rPr>
              <a:t>Educación </a:t>
            </a:r>
            <a:endParaRPr lang="es-CO" sz="1800" dirty="0">
              <a:latin typeface="Arial" panose="020B0604020202020204" pitchFamily="34" charset="0"/>
              <a:cs typeface="Arial" panose="020B0604020202020204" pitchFamily="34" charset="0"/>
            </a:endParaRPr>
          </a:p>
        </p:txBody>
      </p:sp>
      <p:sp>
        <p:nvSpPr>
          <p:cNvPr id="16" name="22 Marcador de texto"/>
          <p:cNvSpPr txBox="1">
            <a:spLocks/>
          </p:cNvSpPr>
          <p:nvPr/>
        </p:nvSpPr>
        <p:spPr>
          <a:xfrm>
            <a:off x="3060551" y="198388"/>
            <a:ext cx="6048672" cy="595759"/>
          </a:xfrm>
          <a:prstGeom prst="rect">
            <a:avLst/>
          </a:prstGeom>
        </p:spPr>
        <p:txBody>
          <a:bodyPr lIns="194933" tIns="97467" rIns="194933" bIns="97467"/>
          <a:lstStyle>
            <a:lvl1pPr marL="108014" indent="-108014" algn="l" defTabSz="432054" rtl="0" eaLnBrk="1" latinLnBrk="0" hangingPunct="1">
              <a:lnSpc>
                <a:spcPct val="90000"/>
              </a:lnSpc>
              <a:spcBef>
                <a:spcPts val="472"/>
              </a:spcBef>
              <a:buFont typeface="Arial" panose="020B0604020202020204" pitchFamily="34" charset="0"/>
              <a:buChar char="•"/>
              <a:defRPr sz="1300" kern="1200">
                <a:solidFill>
                  <a:schemeClr val="tx1"/>
                </a:solidFill>
                <a:latin typeface="+mn-lt"/>
                <a:ea typeface="+mn-ea"/>
                <a:cs typeface="+mn-cs"/>
              </a:defRPr>
            </a:lvl1pPr>
            <a:lvl2pPr marL="324041" indent="-108014" algn="l" defTabSz="432054" rtl="0" eaLnBrk="1" latinLnBrk="0" hangingPunct="1">
              <a:lnSpc>
                <a:spcPct val="90000"/>
              </a:lnSpc>
              <a:spcBef>
                <a:spcPts val="236"/>
              </a:spcBef>
              <a:buFont typeface="Arial" panose="020B0604020202020204" pitchFamily="34" charset="0"/>
              <a:buChar char="•"/>
              <a:defRPr sz="1100" kern="1200">
                <a:solidFill>
                  <a:schemeClr val="tx1"/>
                </a:solidFill>
                <a:latin typeface="+mn-lt"/>
                <a:ea typeface="+mn-ea"/>
                <a:cs typeface="+mn-cs"/>
              </a:defRPr>
            </a:lvl2pPr>
            <a:lvl3pPr marL="540068"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3pPr>
            <a:lvl4pPr marL="756095"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4pPr>
            <a:lvl5pPr marL="972122"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5pPr>
            <a:lvl6pPr marL="1188149"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6pPr>
            <a:lvl7pPr marL="1404176"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7pPr>
            <a:lvl8pPr marL="1620203"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8pPr>
            <a:lvl9pPr marL="1836230"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s-CO"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DIMENSIÓN </a:t>
            </a:r>
            <a:r>
              <a:rPr lang="es-CO"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7 RESULTADOS  I </a:t>
            </a:r>
            <a:r>
              <a:rPr lang="es-CO"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TRIMESTRE</a:t>
            </a:r>
          </a:p>
        </p:txBody>
      </p:sp>
      <p:sp>
        <p:nvSpPr>
          <p:cNvPr id="17" name="14 CuadroTexto"/>
          <p:cNvSpPr txBox="1"/>
          <p:nvPr/>
        </p:nvSpPr>
        <p:spPr>
          <a:xfrm>
            <a:off x="4843771" y="2338606"/>
            <a:ext cx="4265451" cy="473853"/>
          </a:xfrm>
          <a:prstGeom prst="rect">
            <a:avLst/>
          </a:prstGeom>
          <a:noFill/>
        </p:spPr>
        <p:txBody>
          <a:bodyPr wrap="square" lIns="194950" tIns="97475" rIns="194950" bIns="97475" rtlCol="0">
            <a:spAutoFit/>
          </a:bodyPr>
          <a:lstStyle/>
          <a:p>
            <a:pPr algn="ctr"/>
            <a:r>
              <a:rPr lang="es-CO" sz="1800" dirty="0" smtClean="0">
                <a:latin typeface="Arial" panose="020B0604020202020204" pitchFamily="34" charset="0"/>
                <a:cs typeface="Arial" panose="020B0604020202020204" pitchFamily="34" charset="0"/>
              </a:rPr>
              <a:t>Desarrollo de Habilidades Productivas  </a:t>
            </a:r>
            <a:endParaRPr lang="es-CO" sz="1800" dirty="0">
              <a:latin typeface="Arial" panose="020B0604020202020204" pitchFamily="34" charset="0"/>
              <a:cs typeface="Arial" panose="020B0604020202020204" pitchFamily="34" charset="0"/>
            </a:endParaRPr>
          </a:p>
        </p:txBody>
      </p:sp>
      <p:sp>
        <p:nvSpPr>
          <p:cNvPr id="18" name="14 CuadroTexto"/>
          <p:cNvSpPr txBox="1"/>
          <p:nvPr/>
        </p:nvSpPr>
        <p:spPr>
          <a:xfrm>
            <a:off x="4854185" y="2892887"/>
            <a:ext cx="4265450" cy="473853"/>
          </a:xfrm>
          <a:prstGeom prst="rect">
            <a:avLst/>
          </a:prstGeom>
          <a:noFill/>
        </p:spPr>
        <p:txBody>
          <a:bodyPr wrap="square" lIns="194950" tIns="97475" rIns="194950" bIns="97475" rtlCol="0">
            <a:spAutoFit/>
          </a:bodyPr>
          <a:lstStyle/>
          <a:p>
            <a:pPr algn="ctr"/>
            <a:r>
              <a:rPr lang="es-CO" sz="1800" dirty="0" smtClean="0">
                <a:latin typeface="Arial" panose="020B0604020202020204" pitchFamily="34" charset="0"/>
                <a:cs typeface="Arial" panose="020B0604020202020204" pitchFamily="34" charset="0"/>
              </a:rPr>
              <a:t>Salud </a:t>
            </a:r>
            <a:endParaRPr lang="es-CO" sz="1800" dirty="0">
              <a:latin typeface="Arial" panose="020B0604020202020204" pitchFamily="34" charset="0"/>
              <a:cs typeface="Arial" panose="020B0604020202020204" pitchFamily="34" charset="0"/>
            </a:endParaRPr>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5326" y="4230836"/>
            <a:ext cx="1368153" cy="1368153"/>
          </a:xfrm>
          <a:prstGeom prst="rect">
            <a:avLst/>
          </a:prstGeom>
        </p:spPr>
      </p:pic>
    </p:spTree>
    <p:extLst>
      <p:ext uri="{BB962C8B-B14F-4D97-AF65-F5344CB8AC3E}">
        <p14:creationId xmlns:p14="http://schemas.microsoft.com/office/powerpoint/2010/main" val="582918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txBox="1">
            <a:spLocks/>
          </p:cNvSpPr>
          <p:nvPr/>
        </p:nvSpPr>
        <p:spPr>
          <a:xfrm>
            <a:off x="6372919" y="198388"/>
            <a:ext cx="5472608" cy="720080"/>
          </a:xfrm>
          <a:prstGeom prst="rect">
            <a:avLst/>
          </a:prstGeom>
        </p:spPr>
        <p:txBody>
          <a:bodyPr lIns="91431" tIns="45716" rIns="91431" bIns="45716"/>
          <a:lstStyle>
            <a:defPPr>
              <a:defRPr lang="es-CO"/>
            </a:defPPr>
            <a:lvl1pPr indent="0" algn="ctr" defTabSz="914360">
              <a:spcBef>
                <a:spcPct val="20000"/>
              </a:spcBef>
              <a:buFont typeface="Arial" pitchFamily="34" charset="0"/>
              <a:buNone/>
              <a:defRPr sz="2000">
                <a:latin typeface="Arial" panose="020B0604020202020204" pitchFamily="34" charset="0"/>
                <a:cs typeface="Arial" panose="020B0604020202020204" pitchFamily="34" charset="0"/>
              </a:defRPr>
            </a:lvl1pPr>
            <a:lvl2pPr marL="742917" indent="-285738" defTabSz="914360">
              <a:spcBef>
                <a:spcPct val="20000"/>
              </a:spcBef>
              <a:buFont typeface="Arial" pitchFamily="34" charset="0"/>
              <a:buChar char="–"/>
              <a:defRPr sz="2800"/>
            </a:lvl2pPr>
            <a:lvl3pPr marL="1142950" indent="-228590" defTabSz="914360">
              <a:spcBef>
                <a:spcPct val="20000"/>
              </a:spcBef>
              <a:buFont typeface="Arial" pitchFamily="34" charset="0"/>
              <a:buChar char="•"/>
              <a:defRPr sz="2400"/>
            </a:lvl3pPr>
            <a:lvl4pPr marL="1600130" indent="-228590" defTabSz="914360">
              <a:spcBef>
                <a:spcPct val="20000"/>
              </a:spcBef>
              <a:buFont typeface="Arial" pitchFamily="34" charset="0"/>
              <a:buChar char="–"/>
              <a:defRPr sz="2000"/>
            </a:lvl4pPr>
            <a:lvl5pPr marL="2057310" indent="-228590" defTabSz="914360">
              <a:spcBef>
                <a:spcPct val="20000"/>
              </a:spcBef>
              <a:buFont typeface="Arial" pitchFamily="34" charset="0"/>
              <a:buChar char="»"/>
              <a:defRPr sz="2000"/>
            </a:lvl5pPr>
            <a:lvl6pPr marL="2514490" indent="-228590" defTabSz="914360">
              <a:spcBef>
                <a:spcPct val="20000"/>
              </a:spcBef>
              <a:buFont typeface="Arial" pitchFamily="34" charset="0"/>
              <a:buChar char="•"/>
              <a:defRPr sz="2000"/>
            </a:lvl6pPr>
            <a:lvl7pPr marL="2971670" indent="-228590" defTabSz="914360">
              <a:spcBef>
                <a:spcPct val="20000"/>
              </a:spcBef>
              <a:buFont typeface="Arial" pitchFamily="34" charset="0"/>
              <a:buChar char="•"/>
              <a:defRPr sz="2000"/>
            </a:lvl7pPr>
            <a:lvl8pPr marL="3428850" indent="-228590" defTabSz="914360">
              <a:spcBef>
                <a:spcPct val="20000"/>
              </a:spcBef>
              <a:buFont typeface="Arial" pitchFamily="34" charset="0"/>
              <a:buChar char="•"/>
              <a:defRPr sz="2000"/>
            </a:lvl8pPr>
            <a:lvl9pPr marL="3886030" indent="-228590" defTabSz="914360">
              <a:spcBef>
                <a:spcPct val="20000"/>
              </a:spcBef>
              <a:buFont typeface="Arial" pitchFamily="34" charset="0"/>
              <a:buChar char="•"/>
              <a:defRPr sz="2000"/>
            </a:lvl9pPr>
          </a:lstStyle>
          <a:p>
            <a:r>
              <a:rPr lang="es-CO" dirty="0" smtClean="0"/>
              <a:t>RESULTADOS POR POLÍTICAS DIMENSIÓN ATENCIÓN Y TRATAMIENTO</a:t>
            </a:r>
            <a:endParaRPr lang="es-CO" dirty="0"/>
          </a:p>
        </p:txBody>
      </p:sp>
      <p:graphicFrame>
        <p:nvGraphicFramePr>
          <p:cNvPr id="10" name="9 Gráfico"/>
          <p:cNvGraphicFramePr/>
          <p:nvPr>
            <p:extLst>
              <p:ext uri="{D42A27DB-BD31-4B8C-83A1-F6EECF244321}">
                <p14:modId xmlns:p14="http://schemas.microsoft.com/office/powerpoint/2010/main" val="4067160043"/>
              </p:ext>
            </p:extLst>
          </p:nvPr>
        </p:nvGraphicFramePr>
        <p:xfrm>
          <a:off x="7042397" y="1966046"/>
          <a:ext cx="3988339" cy="31813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3781583785"/>
              </p:ext>
            </p:extLst>
          </p:nvPr>
        </p:nvGraphicFramePr>
        <p:xfrm>
          <a:off x="6409410" y="5476753"/>
          <a:ext cx="5103530" cy="699037"/>
        </p:xfrm>
        <a:graphic>
          <a:graphicData uri="http://schemas.openxmlformats.org/drawingml/2006/table">
            <a:tbl>
              <a:tblPr firstRow="1" bandRow="1">
                <a:tableStyleId>{5C22544A-7EE6-4342-B048-85BDC9FD1C3A}</a:tableStyleId>
              </a:tblPr>
              <a:tblGrid>
                <a:gridCol w="1171535"/>
                <a:gridCol w="889664"/>
                <a:gridCol w="1097229"/>
                <a:gridCol w="576937"/>
                <a:gridCol w="840680"/>
                <a:gridCol w="527485"/>
              </a:tblGrid>
              <a:tr h="352344">
                <a:tc>
                  <a:txBody>
                    <a:bodyPr/>
                    <a:lstStyle/>
                    <a:p>
                      <a:pPr algn="ctr" rtl="0" fontAlgn="ctr"/>
                      <a:r>
                        <a:rPr lang="es-CO" sz="1200" b="1" u="none" strike="noStrike" dirty="0">
                          <a:solidFill>
                            <a:schemeClr val="tx1"/>
                          </a:solidFill>
                          <a:effectLst/>
                          <a:latin typeface="Arial" panose="020B0604020202020204" pitchFamily="34" charset="0"/>
                          <a:cs typeface="Arial" panose="020B0604020202020204" pitchFamily="34" charset="0"/>
                        </a:rPr>
                        <a:t>Planeado</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s-CO" sz="1200" b="1" u="none" strike="noStrike" dirty="0" smtClean="0">
                          <a:solidFill>
                            <a:schemeClr val="tx1"/>
                          </a:solidFill>
                          <a:effectLst/>
                          <a:latin typeface="Arial" panose="020B0604020202020204" pitchFamily="34" charset="0"/>
                          <a:cs typeface="Arial" panose="020B0604020202020204" pitchFamily="34" charset="0"/>
                        </a:rPr>
                        <a:t>21%</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b="1" u="none" strike="noStrike" dirty="0" smtClean="0">
                          <a:solidFill>
                            <a:schemeClr val="tx1"/>
                          </a:solidFill>
                          <a:effectLst/>
                          <a:latin typeface="Arial" panose="020B0604020202020204" pitchFamily="34" charset="0"/>
                          <a:cs typeface="Arial" panose="020B0604020202020204" pitchFamily="34" charset="0"/>
                        </a:rPr>
                        <a:t>Superávit</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rowSpan="2">
                  <a:txBody>
                    <a:bodyPr/>
                    <a:lstStyle/>
                    <a:p>
                      <a:pPr algn="ctr" fontAlgn="ctr"/>
                      <a:r>
                        <a:rPr lang="es-CO" sz="1200" b="1" u="none" strike="noStrike" dirty="0">
                          <a:solidFill>
                            <a:schemeClr val="tx1"/>
                          </a:solidFill>
                          <a:effectLst/>
                          <a:latin typeface="Arial" panose="020B0604020202020204" pitchFamily="34" charset="0"/>
                          <a:cs typeface="Arial" panose="020B0604020202020204" pitchFamily="34" charset="0"/>
                        </a:rPr>
                        <a:t> </a:t>
                      </a:r>
                      <a:r>
                        <a:rPr lang="es-CO" sz="1200" b="1" u="none" strike="noStrike" dirty="0" smtClean="0">
                          <a:solidFill>
                            <a:schemeClr val="tx1"/>
                          </a:solidFill>
                          <a:effectLst/>
                          <a:latin typeface="Arial" panose="020B0604020202020204" pitchFamily="34" charset="0"/>
                          <a:cs typeface="Arial" panose="020B0604020202020204" pitchFamily="34" charset="0"/>
                        </a:rPr>
                        <a:t>0%</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b="1" u="none" strike="noStrike" dirty="0" smtClean="0">
                          <a:solidFill>
                            <a:schemeClr val="tx1"/>
                          </a:solidFill>
                          <a:effectLst/>
                          <a:latin typeface="Arial" panose="020B0604020202020204" pitchFamily="34" charset="0"/>
                          <a:cs typeface="Arial" panose="020B0604020202020204" pitchFamily="34" charset="0"/>
                        </a:rPr>
                        <a:t>Déficit</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rowSpan="2">
                  <a:txBody>
                    <a:bodyPr/>
                    <a:lstStyle/>
                    <a:p>
                      <a:pPr algn="ctr" fontAlgn="ctr"/>
                      <a:r>
                        <a:rPr lang="es-CO" sz="1200" b="1" u="none" strike="noStrike" dirty="0">
                          <a:solidFill>
                            <a:schemeClr val="tx1"/>
                          </a:solidFill>
                          <a:effectLst/>
                          <a:latin typeface="Arial" panose="020B0604020202020204" pitchFamily="34" charset="0"/>
                          <a:cs typeface="Arial" panose="020B0604020202020204" pitchFamily="34" charset="0"/>
                        </a:rPr>
                        <a:t> </a:t>
                      </a:r>
                      <a:r>
                        <a:rPr lang="es-CO" sz="1200" b="1" u="none" strike="noStrike" dirty="0" smtClean="0">
                          <a:solidFill>
                            <a:schemeClr val="tx1"/>
                          </a:solidFill>
                          <a:effectLst/>
                          <a:latin typeface="Arial" panose="020B0604020202020204" pitchFamily="34" charset="0"/>
                          <a:cs typeface="Arial" panose="020B0604020202020204" pitchFamily="34" charset="0"/>
                        </a:rPr>
                        <a:t>2%</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693">
                <a:tc>
                  <a:txBody>
                    <a:bodyPr/>
                    <a:lstStyle/>
                    <a:p>
                      <a:pPr algn="ctr" rtl="0" fontAlgn="ctr"/>
                      <a:r>
                        <a:rPr lang="es-CO" sz="1200" b="1" u="none" strike="noStrike" dirty="0">
                          <a:solidFill>
                            <a:schemeClr val="tx1"/>
                          </a:solidFill>
                          <a:effectLst/>
                          <a:latin typeface="Arial" panose="020B0604020202020204" pitchFamily="34" charset="0"/>
                          <a:cs typeface="Arial" panose="020B0604020202020204" pitchFamily="34" charset="0"/>
                        </a:rPr>
                        <a:t>Ejecutado</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480060" rtl="0" eaLnBrk="1" fontAlgn="ctr" latinLnBrk="0" hangingPunct="1"/>
                      <a:r>
                        <a:rPr lang="es-CO" sz="1200" b="1" u="none" strike="noStrike" kern="1200" dirty="0" smtClean="0">
                          <a:solidFill>
                            <a:schemeClr val="tx1"/>
                          </a:solidFill>
                          <a:effectLst/>
                          <a:latin typeface="Arial" panose="020B0604020202020204" pitchFamily="34" charset="0"/>
                          <a:ea typeface="+mn-ea"/>
                          <a:cs typeface="Arial" panose="020B0604020202020204" pitchFamily="34" charset="0"/>
                        </a:rPr>
                        <a:t>19%</a:t>
                      </a:r>
                      <a:endParaRPr lang="es-CO" sz="12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193171"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r>
            </a:tbl>
          </a:graphicData>
        </a:graphic>
      </p:graphicFrame>
      <p:sp>
        <p:nvSpPr>
          <p:cNvPr id="12" name="11 CuadroTexto"/>
          <p:cNvSpPr txBox="1"/>
          <p:nvPr/>
        </p:nvSpPr>
        <p:spPr>
          <a:xfrm>
            <a:off x="7813079" y="4004933"/>
            <a:ext cx="864097" cy="720074"/>
          </a:xfrm>
          <a:prstGeom prst="rect">
            <a:avLst/>
          </a:prstGeom>
          <a:noFill/>
        </p:spPr>
        <p:txBody>
          <a:bodyPr wrap="square" lIns="194950" tIns="97475" rIns="194950" bIns="97475" rtlCol="0">
            <a:spAutoFit/>
          </a:bodyPr>
          <a:lstStyle/>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12 CuadroTexto"/>
          <p:cNvSpPr txBox="1"/>
          <p:nvPr/>
        </p:nvSpPr>
        <p:spPr>
          <a:xfrm>
            <a:off x="9397255" y="3983706"/>
            <a:ext cx="864097" cy="720074"/>
          </a:xfrm>
          <a:prstGeom prst="rect">
            <a:avLst/>
          </a:prstGeom>
          <a:noFill/>
        </p:spPr>
        <p:txBody>
          <a:bodyPr wrap="square" lIns="194950" tIns="97475" rIns="194950" bIns="97475" rtlCol="0">
            <a:spAutoFit/>
          </a:bodyPr>
          <a:lstStyle/>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13 CuadroTexto"/>
          <p:cNvSpPr txBox="1"/>
          <p:nvPr/>
        </p:nvSpPr>
        <p:spPr>
          <a:xfrm>
            <a:off x="7525932" y="1385078"/>
            <a:ext cx="3589058" cy="520019"/>
          </a:xfrm>
          <a:prstGeom prst="rect">
            <a:avLst/>
          </a:prstGeom>
          <a:noFill/>
        </p:spPr>
        <p:txBody>
          <a:bodyPr wrap="square" lIns="194950" tIns="97475" rIns="194950" bIns="97475" rtlCol="0">
            <a:spAutoFit/>
          </a:bodyPr>
          <a:lstStyle/>
          <a:p>
            <a:pPr algn="ctr"/>
            <a:r>
              <a:rPr lang="es-CO" dirty="0" smtClean="0">
                <a:latin typeface="Arial" panose="020B0604020202020204" pitchFamily="34" charset="0"/>
                <a:cs typeface="Arial" panose="020B0604020202020204" pitchFamily="34" charset="0"/>
              </a:rPr>
              <a:t>Educación</a:t>
            </a:r>
            <a:endParaRPr lang="es-CO" dirty="0">
              <a:latin typeface="Arial" panose="020B0604020202020204" pitchFamily="34" charset="0"/>
              <a:cs typeface="Arial" panose="020B0604020202020204" pitchFamily="34" charset="0"/>
            </a:endParaRPr>
          </a:p>
        </p:txBody>
      </p:sp>
      <p:graphicFrame>
        <p:nvGraphicFramePr>
          <p:cNvPr id="15" name="14 Gráfico"/>
          <p:cNvGraphicFramePr/>
          <p:nvPr>
            <p:extLst>
              <p:ext uri="{D42A27DB-BD31-4B8C-83A1-F6EECF244321}">
                <p14:modId xmlns:p14="http://schemas.microsoft.com/office/powerpoint/2010/main" val="3398265874"/>
              </p:ext>
            </p:extLst>
          </p:nvPr>
        </p:nvGraphicFramePr>
        <p:xfrm>
          <a:off x="1209317" y="1976133"/>
          <a:ext cx="3988339" cy="31813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3089911546"/>
              </p:ext>
            </p:extLst>
          </p:nvPr>
        </p:nvGraphicFramePr>
        <p:xfrm>
          <a:off x="576330" y="5486839"/>
          <a:ext cx="5103530" cy="699037"/>
        </p:xfrm>
        <a:graphic>
          <a:graphicData uri="http://schemas.openxmlformats.org/drawingml/2006/table">
            <a:tbl>
              <a:tblPr firstRow="1" bandRow="1">
                <a:tableStyleId>{5C22544A-7EE6-4342-B048-85BDC9FD1C3A}</a:tableStyleId>
              </a:tblPr>
              <a:tblGrid>
                <a:gridCol w="1171535"/>
                <a:gridCol w="889664"/>
                <a:gridCol w="1097229"/>
                <a:gridCol w="576937"/>
                <a:gridCol w="840680"/>
                <a:gridCol w="527485"/>
              </a:tblGrid>
              <a:tr h="352344">
                <a:tc>
                  <a:txBody>
                    <a:bodyPr/>
                    <a:lstStyle/>
                    <a:p>
                      <a:pPr algn="ctr" rtl="0" fontAlgn="ctr"/>
                      <a:r>
                        <a:rPr lang="es-CO" sz="1200" b="1" u="none" strike="noStrike" dirty="0">
                          <a:solidFill>
                            <a:schemeClr val="tx1"/>
                          </a:solidFill>
                          <a:effectLst/>
                          <a:latin typeface="Arial" panose="020B0604020202020204" pitchFamily="34" charset="0"/>
                          <a:cs typeface="Arial" panose="020B0604020202020204" pitchFamily="34" charset="0"/>
                        </a:rPr>
                        <a:t>Planeado</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s-CO" sz="1200" u="none" strike="noStrike" dirty="0">
                          <a:solidFill>
                            <a:schemeClr val="tx1"/>
                          </a:solidFill>
                          <a:effectLst/>
                          <a:latin typeface="Arial" panose="020B0604020202020204" pitchFamily="34" charset="0"/>
                          <a:cs typeface="Arial" panose="020B0604020202020204" pitchFamily="34" charset="0"/>
                        </a:rPr>
                        <a:t> </a:t>
                      </a:r>
                      <a:r>
                        <a:rPr lang="es-CO" sz="1200" u="none" strike="noStrike" dirty="0" smtClean="0">
                          <a:solidFill>
                            <a:schemeClr val="tx1"/>
                          </a:solidFill>
                          <a:effectLst/>
                          <a:latin typeface="Arial" panose="020B0604020202020204" pitchFamily="34" charset="0"/>
                          <a:cs typeface="Arial" panose="020B0604020202020204" pitchFamily="34" charset="0"/>
                        </a:rPr>
                        <a:t>16%</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u="none" strike="noStrike" dirty="0" smtClean="0">
                          <a:solidFill>
                            <a:schemeClr val="tx1"/>
                          </a:solidFill>
                          <a:effectLst/>
                          <a:latin typeface="Arial" panose="020B0604020202020204" pitchFamily="34" charset="0"/>
                          <a:cs typeface="Arial" panose="020B0604020202020204" pitchFamily="34" charset="0"/>
                        </a:rPr>
                        <a:t>Superávit</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rowSpan="2">
                  <a:txBody>
                    <a:bodyPr/>
                    <a:lstStyle/>
                    <a:p>
                      <a:pPr algn="ctr" fontAlgn="ctr"/>
                      <a:r>
                        <a:rPr lang="es-CO" sz="1200" u="none" strike="noStrike" dirty="0">
                          <a:solidFill>
                            <a:schemeClr val="tx1"/>
                          </a:solidFill>
                          <a:effectLst/>
                          <a:latin typeface="Arial" panose="020B0604020202020204" pitchFamily="34" charset="0"/>
                          <a:cs typeface="Arial" panose="020B0604020202020204" pitchFamily="34" charset="0"/>
                        </a:rPr>
                        <a:t> </a:t>
                      </a:r>
                      <a:r>
                        <a:rPr lang="es-CO" sz="1200" u="none" strike="noStrike" dirty="0" smtClean="0">
                          <a:solidFill>
                            <a:schemeClr val="tx1"/>
                          </a:solidFill>
                          <a:effectLst/>
                          <a:latin typeface="Arial" panose="020B0604020202020204" pitchFamily="34" charset="0"/>
                          <a:cs typeface="Arial" panose="020B0604020202020204" pitchFamily="34" charset="0"/>
                        </a:rPr>
                        <a:t>3%</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u="none" strike="noStrike" dirty="0" smtClean="0">
                          <a:solidFill>
                            <a:schemeClr val="tx1"/>
                          </a:solidFill>
                          <a:effectLst/>
                          <a:latin typeface="Arial" panose="020B0604020202020204" pitchFamily="34" charset="0"/>
                          <a:cs typeface="Arial" panose="020B0604020202020204" pitchFamily="34" charset="0"/>
                        </a:rPr>
                        <a:t>Déficit</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rowSpan="2">
                  <a:txBody>
                    <a:bodyPr/>
                    <a:lstStyle/>
                    <a:p>
                      <a:pPr algn="ctr" fontAlgn="ctr"/>
                      <a:r>
                        <a:rPr lang="es-ES" sz="1200" b="0" i="0" u="none" strike="noStrike" dirty="0" smtClean="0">
                          <a:solidFill>
                            <a:schemeClr val="tx1"/>
                          </a:solidFill>
                          <a:effectLst/>
                          <a:latin typeface="Arial" panose="020B0604020202020204" pitchFamily="34" charset="0"/>
                          <a:cs typeface="Arial" panose="020B0604020202020204" pitchFamily="34" charset="0"/>
                        </a:rPr>
                        <a:t>0%</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693">
                <a:tc>
                  <a:txBody>
                    <a:bodyPr/>
                    <a:lstStyle/>
                    <a:p>
                      <a:pPr algn="ctr" rtl="0" fontAlgn="ctr"/>
                      <a:r>
                        <a:rPr lang="es-CO" sz="1200" b="1" u="none" strike="noStrike" dirty="0">
                          <a:solidFill>
                            <a:schemeClr val="tx1"/>
                          </a:solidFill>
                          <a:effectLst/>
                          <a:latin typeface="Arial" panose="020B0604020202020204" pitchFamily="34" charset="0"/>
                          <a:cs typeface="Arial" panose="020B0604020202020204" pitchFamily="34" charset="0"/>
                        </a:rPr>
                        <a:t>Ejecutado</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480060" rtl="0" eaLnBrk="1" fontAlgn="ctr" latinLnBrk="0" hangingPunct="1"/>
                      <a:r>
                        <a:rPr lang="es-CO" sz="1200" b="1" u="none" strike="noStrike" dirty="0" smtClean="0">
                          <a:solidFill>
                            <a:schemeClr val="tx1"/>
                          </a:solidFill>
                          <a:effectLst/>
                          <a:latin typeface="Arial" panose="020B0604020202020204" pitchFamily="34" charset="0"/>
                          <a:cs typeface="Arial" panose="020B0604020202020204" pitchFamily="34" charset="0"/>
                        </a:rPr>
                        <a:t>19%</a:t>
                      </a:r>
                      <a:endParaRPr lang="es-CO" sz="12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193171"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r>
            </a:tbl>
          </a:graphicData>
        </a:graphic>
      </p:graphicFrame>
      <p:sp>
        <p:nvSpPr>
          <p:cNvPr id="17" name="16 CuadroTexto"/>
          <p:cNvSpPr txBox="1"/>
          <p:nvPr/>
        </p:nvSpPr>
        <p:spPr>
          <a:xfrm>
            <a:off x="1570865" y="4001600"/>
            <a:ext cx="1714329" cy="720074"/>
          </a:xfrm>
          <a:prstGeom prst="rect">
            <a:avLst/>
          </a:prstGeom>
          <a:noFill/>
        </p:spPr>
        <p:txBody>
          <a:bodyPr wrap="square" lIns="194950" tIns="97475" rIns="194950" bIns="97475" rtlCol="0">
            <a:spAutoFit/>
          </a:bodyPr>
          <a:lstStyle/>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18 CuadroTexto"/>
          <p:cNvSpPr txBox="1"/>
          <p:nvPr/>
        </p:nvSpPr>
        <p:spPr>
          <a:xfrm>
            <a:off x="1692852" y="1395165"/>
            <a:ext cx="3245228" cy="520019"/>
          </a:xfrm>
          <a:prstGeom prst="rect">
            <a:avLst/>
          </a:prstGeom>
          <a:noFill/>
        </p:spPr>
        <p:txBody>
          <a:bodyPr wrap="square" lIns="194950" tIns="97475" rIns="194950" bIns="97475" rtlCol="0">
            <a:spAutoFit/>
          </a:bodyPr>
          <a:lstStyle/>
          <a:p>
            <a:pPr algn="ctr"/>
            <a:r>
              <a:rPr lang="es-CO" dirty="0" smtClean="0">
                <a:latin typeface="Arial" panose="020B0604020202020204" pitchFamily="34" charset="0"/>
                <a:cs typeface="Arial" panose="020B0604020202020204" pitchFamily="34" charset="0"/>
              </a:rPr>
              <a:t>Psicosocial </a:t>
            </a:r>
            <a:endParaRPr lang="es-CO" dirty="0">
              <a:latin typeface="Arial" panose="020B0604020202020204" pitchFamily="34" charset="0"/>
              <a:cs typeface="Arial" panose="020B0604020202020204" pitchFamily="34" charset="0"/>
            </a:endParaRPr>
          </a:p>
        </p:txBody>
      </p:sp>
      <p:sp>
        <p:nvSpPr>
          <p:cNvPr id="20" name="19 CuadroTexto"/>
          <p:cNvSpPr txBox="1"/>
          <p:nvPr/>
        </p:nvSpPr>
        <p:spPr>
          <a:xfrm>
            <a:off x="3132559" y="3992903"/>
            <a:ext cx="1714329" cy="720074"/>
          </a:xfrm>
          <a:prstGeom prst="rect">
            <a:avLst/>
          </a:prstGeom>
          <a:noFill/>
        </p:spPr>
        <p:txBody>
          <a:bodyPr wrap="square" lIns="194950" tIns="97475" rIns="194950" bIns="97475" rtlCol="0">
            <a:spAutoFit/>
          </a:bodyPr>
          <a:lstStyle/>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12 CuadroTexto"/>
          <p:cNvSpPr txBox="1"/>
          <p:nvPr/>
        </p:nvSpPr>
        <p:spPr>
          <a:xfrm>
            <a:off x="9397255" y="3263632"/>
            <a:ext cx="864097" cy="720074"/>
          </a:xfrm>
          <a:prstGeom prst="rect">
            <a:avLst/>
          </a:prstGeom>
          <a:noFill/>
        </p:spPr>
        <p:txBody>
          <a:bodyPr wrap="square" lIns="194950" tIns="97475" rIns="194950" bIns="97475" rtlCol="0">
            <a:spAutoFit/>
          </a:bodyPr>
          <a:lstStyle/>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 name="12 CuadroTexto"/>
          <p:cNvSpPr txBox="1"/>
          <p:nvPr/>
        </p:nvSpPr>
        <p:spPr>
          <a:xfrm>
            <a:off x="3557674" y="3366740"/>
            <a:ext cx="864097" cy="720074"/>
          </a:xfrm>
          <a:prstGeom prst="rect">
            <a:avLst/>
          </a:prstGeom>
          <a:noFill/>
        </p:spPr>
        <p:txBody>
          <a:bodyPr wrap="square" lIns="194950" tIns="97475" rIns="194950" bIns="97475" rtlCol="0">
            <a:spAutoFit/>
          </a:bodyPr>
          <a:lstStyle/>
          <a:p>
            <a:pPr algn="ctr"/>
            <a:r>
              <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0866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txBox="1">
            <a:spLocks/>
          </p:cNvSpPr>
          <p:nvPr/>
        </p:nvSpPr>
        <p:spPr>
          <a:xfrm>
            <a:off x="6372919" y="198388"/>
            <a:ext cx="5472608" cy="720080"/>
          </a:xfrm>
          <a:prstGeom prst="rect">
            <a:avLst/>
          </a:prstGeom>
        </p:spPr>
        <p:txBody>
          <a:bodyPr lIns="91431" tIns="45716" rIns="91431" bIns="45716"/>
          <a:lstStyle>
            <a:defPPr>
              <a:defRPr lang="es-CO"/>
            </a:defPPr>
            <a:lvl1pPr indent="0" algn="ctr" defTabSz="914360">
              <a:spcBef>
                <a:spcPct val="20000"/>
              </a:spcBef>
              <a:buFont typeface="Arial" pitchFamily="34" charset="0"/>
              <a:buNone/>
              <a:defRPr sz="2000">
                <a:latin typeface="Arial" panose="020B0604020202020204" pitchFamily="34" charset="0"/>
                <a:cs typeface="Arial" panose="020B0604020202020204" pitchFamily="34" charset="0"/>
              </a:defRPr>
            </a:lvl1pPr>
            <a:lvl2pPr marL="742917" indent="-285738" defTabSz="914360">
              <a:spcBef>
                <a:spcPct val="20000"/>
              </a:spcBef>
              <a:buFont typeface="Arial" pitchFamily="34" charset="0"/>
              <a:buChar char="–"/>
              <a:defRPr sz="2800"/>
            </a:lvl2pPr>
            <a:lvl3pPr marL="1142950" indent="-228590" defTabSz="914360">
              <a:spcBef>
                <a:spcPct val="20000"/>
              </a:spcBef>
              <a:buFont typeface="Arial" pitchFamily="34" charset="0"/>
              <a:buChar char="•"/>
              <a:defRPr sz="2400"/>
            </a:lvl3pPr>
            <a:lvl4pPr marL="1600130" indent="-228590" defTabSz="914360">
              <a:spcBef>
                <a:spcPct val="20000"/>
              </a:spcBef>
              <a:buFont typeface="Arial" pitchFamily="34" charset="0"/>
              <a:buChar char="–"/>
              <a:defRPr sz="2000"/>
            </a:lvl4pPr>
            <a:lvl5pPr marL="2057310" indent="-228590" defTabSz="914360">
              <a:spcBef>
                <a:spcPct val="20000"/>
              </a:spcBef>
              <a:buFont typeface="Arial" pitchFamily="34" charset="0"/>
              <a:buChar char="»"/>
              <a:defRPr sz="2000"/>
            </a:lvl5pPr>
            <a:lvl6pPr marL="2514490" indent="-228590" defTabSz="914360">
              <a:spcBef>
                <a:spcPct val="20000"/>
              </a:spcBef>
              <a:buFont typeface="Arial" pitchFamily="34" charset="0"/>
              <a:buChar char="•"/>
              <a:defRPr sz="2000"/>
            </a:lvl6pPr>
            <a:lvl7pPr marL="2971670" indent="-228590" defTabSz="914360">
              <a:spcBef>
                <a:spcPct val="20000"/>
              </a:spcBef>
              <a:buFont typeface="Arial" pitchFamily="34" charset="0"/>
              <a:buChar char="•"/>
              <a:defRPr sz="2000"/>
            </a:lvl7pPr>
            <a:lvl8pPr marL="3428850" indent="-228590" defTabSz="914360">
              <a:spcBef>
                <a:spcPct val="20000"/>
              </a:spcBef>
              <a:buFont typeface="Arial" pitchFamily="34" charset="0"/>
              <a:buChar char="•"/>
              <a:defRPr sz="2000"/>
            </a:lvl8pPr>
            <a:lvl9pPr marL="3886030" indent="-228590" defTabSz="914360">
              <a:spcBef>
                <a:spcPct val="20000"/>
              </a:spcBef>
              <a:buFont typeface="Arial" pitchFamily="34" charset="0"/>
              <a:buChar char="•"/>
              <a:defRPr sz="2000"/>
            </a:lvl9pPr>
          </a:lstStyle>
          <a:p>
            <a:r>
              <a:rPr lang="es-CO" dirty="0" smtClean="0"/>
              <a:t>RESULTADOS POR POLÍTICAS DIMENSIÓN ATENCIÓN Y TRATAMIENTO</a:t>
            </a:r>
            <a:endParaRPr lang="es-CO" dirty="0"/>
          </a:p>
        </p:txBody>
      </p:sp>
      <p:graphicFrame>
        <p:nvGraphicFramePr>
          <p:cNvPr id="10" name="9 Gráfico"/>
          <p:cNvGraphicFramePr/>
          <p:nvPr>
            <p:extLst>
              <p:ext uri="{D42A27DB-BD31-4B8C-83A1-F6EECF244321}">
                <p14:modId xmlns:p14="http://schemas.microsoft.com/office/powerpoint/2010/main" val="4067160043"/>
              </p:ext>
            </p:extLst>
          </p:nvPr>
        </p:nvGraphicFramePr>
        <p:xfrm>
          <a:off x="7042397" y="1966046"/>
          <a:ext cx="3988339" cy="31813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3781583785"/>
              </p:ext>
            </p:extLst>
          </p:nvPr>
        </p:nvGraphicFramePr>
        <p:xfrm>
          <a:off x="6409410" y="5476753"/>
          <a:ext cx="5103530" cy="699037"/>
        </p:xfrm>
        <a:graphic>
          <a:graphicData uri="http://schemas.openxmlformats.org/drawingml/2006/table">
            <a:tbl>
              <a:tblPr firstRow="1" bandRow="1">
                <a:tableStyleId>{5C22544A-7EE6-4342-B048-85BDC9FD1C3A}</a:tableStyleId>
              </a:tblPr>
              <a:tblGrid>
                <a:gridCol w="1171535"/>
                <a:gridCol w="889664"/>
                <a:gridCol w="1097229"/>
                <a:gridCol w="576937"/>
                <a:gridCol w="840680"/>
                <a:gridCol w="527485"/>
              </a:tblGrid>
              <a:tr h="352344">
                <a:tc>
                  <a:txBody>
                    <a:bodyPr/>
                    <a:lstStyle/>
                    <a:p>
                      <a:pPr algn="ctr" rtl="0" fontAlgn="ctr"/>
                      <a:r>
                        <a:rPr lang="es-CO" sz="1200" b="1" u="none" strike="noStrike" dirty="0">
                          <a:solidFill>
                            <a:schemeClr val="tx1"/>
                          </a:solidFill>
                          <a:effectLst/>
                          <a:latin typeface="Arial" panose="020B0604020202020204" pitchFamily="34" charset="0"/>
                          <a:cs typeface="Arial" panose="020B0604020202020204" pitchFamily="34" charset="0"/>
                        </a:rPr>
                        <a:t>Planeado</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s-CO" sz="1200" b="1" u="none" strike="noStrike" dirty="0" smtClean="0">
                          <a:solidFill>
                            <a:schemeClr val="tx1"/>
                          </a:solidFill>
                          <a:effectLst/>
                          <a:latin typeface="Arial" panose="020B0604020202020204" pitchFamily="34" charset="0"/>
                          <a:cs typeface="Arial" panose="020B0604020202020204" pitchFamily="34" charset="0"/>
                        </a:rPr>
                        <a:t>21%</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b="1" u="none" strike="noStrike" dirty="0" smtClean="0">
                          <a:solidFill>
                            <a:schemeClr val="tx1"/>
                          </a:solidFill>
                          <a:effectLst/>
                          <a:latin typeface="Arial" panose="020B0604020202020204" pitchFamily="34" charset="0"/>
                          <a:cs typeface="Arial" panose="020B0604020202020204" pitchFamily="34" charset="0"/>
                        </a:rPr>
                        <a:t>Superávit</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rowSpan="2">
                  <a:txBody>
                    <a:bodyPr/>
                    <a:lstStyle/>
                    <a:p>
                      <a:pPr algn="ctr" fontAlgn="ctr"/>
                      <a:r>
                        <a:rPr lang="es-CO" sz="1200" b="1" u="none" strike="noStrike" dirty="0">
                          <a:solidFill>
                            <a:schemeClr val="tx1"/>
                          </a:solidFill>
                          <a:effectLst/>
                          <a:latin typeface="Arial" panose="020B0604020202020204" pitchFamily="34" charset="0"/>
                          <a:cs typeface="Arial" panose="020B0604020202020204" pitchFamily="34" charset="0"/>
                        </a:rPr>
                        <a:t> </a:t>
                      </a:r>
                      <a:r>
                        <a:rPr lang="es-CO" sz="1200" b="1" u="none" strike="noStrike" dirty="0" smtClean="0">
                          <a:solidFill>
                            <a:schemeClr val="tx1"/>
                          </a:solidFill>
                          <a:effectLst/>
                          <a:latin typeface="Arial" panose="020B0604020202020204" pitchFamily="34" charset="0"/>
                          <a:cs typeface="Arial" panose="020B0604020202020204" pitchFamily="34" charset="0"/>
                        </a:rPr>
                        <a:t>0%</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b="1" u="none" strike="noStrike" dirty="0" smtClean="0">
                          <a:solidFill>
                            <a:schemeClr val="tx1"/>
                          </a:solidFill>
                          <a:effectLst/>
                          <a:latin typeface="Arial" panose="020B0604020202020204" pitchFamily="34" charset="0"/>
                          <a:cs typeface="Arial" panose="020B0604020202020204" pitchFamily="34" charset="0"/>
                        </a:rPr>
                        <a:t>Déficit</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rowSpan="2">
                  <a:txBody>
                    <a:bodyPr/>
                    <a:lstStyle/>
                    <a:p>
                      <a:pPr algn="ctr" fontAlgn="ctr"/>
                      <a:r>
                        <a:rPr lang="es-CO" sz="1200" b="1" u="none" strike="noStrike" dirty="0">
                          <a:solidFill>
                            <a:schemeClr val="tx1"/>
                          </a:solidFill>
                          <a:effectLst/>
                          <a:latin typeface="Arial" panose="020B0604020202020204" pitchFamily="34" charset="0"/>
                          <a:cs typeface="Arial" panose="020B0604020202020204" pitchFamily="34" charset="0"/>
                        </a:rPr>
                        <a:t> </a:t>
                      </a:r>
                      <a:r>
                        <a:rPr lang="es-CO" sz="1200" b="1" u="none" strike="noStrike" dirty="0" smtClean="0">
                          <a:solidFill>
                            <a:schemeClr val="tx1"/>
                          </a:solidFill>
                          <a:effectLst/>
                          <a:latin typeface="Arial" panose="020B0604020202020204" pitchFamily="34" charset="0"/>
                          <a:cs typeface="Arial" panose="020B0604020202020204" pitchFamily="34" charset="0"/>
                        </a:rPr>
                        <a:t>2%</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693">
                <a:tc>
                  <a:txBody>
                    <a:bodyPr/>
                    <a:lstStyle/>
                    <a:p>
                      <a:pPr algn="ctr" rtl="0" fontAlgn="ctr"/>
                      <a:r>
                        <a:rPr lang="es-CO" sz="1200" b="1" u="none" strike="noStrike" dirty="0">
                          <a:solidFill>
                            <a:schemeClr val="tx1"/>
                          </a:solidFill>
                          <a:effectLst/>
                          <a:latin typeface="Arial" panose="020B0604020202020204" pitchFamily="34" charset="0"/>
                          <a:cs typeface="Arial" panose="020B0604020202020204" pitchFamily="34" charset="0"/>
                        </a:rPr>
                        <a:t>Ejecutado</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480060" rtl="0" eaLnBrk="1" fontAlgn="ctr" latinLnBrk="0" hangingPunct="1"/>
                      <a:r>
                        <a:rPr lang="es-CO" sz="1200" b="1" u="none" strike="noStrike" kern="1200" dirty="0" smtClean="0">
                          <a:solidFill>
                            <a:schemeClr val="tx1"/>
                          </a:solidFill>
                          <a:effectLst/>
                          <a:latin typeface="Arial" panose="020B0604020202020204" pitchFamily="34" charset="0"/>
                          <a:ea typeface="+mn-ea"/>
                          <a:cs typeface="Arial" panose="020B0604020202020204" pitchFamily="34" charset="0"/>
                        </a:rPr>
                        <a:t>19%</a:t>
                      </a:r>
                      <a:endParaRPr lang="es-CO" sz="12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193171"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r>
            </a:tbl>
          </a:graphicData>
        </a:graphic>
      </p:graphicFrame>
      <p:sp>
        <p:nvSpPr>
          <p:cNvPr id="12" name="11 CuadroTexto"/>
          <p:cNvSpPr txBox="1"/>
          <p:nvPr/>
        </p:nvSpPr>
        <p:spPr>
          <a:xfrm>
            <a:off x="7813079" y="4004933"/>
            <a:ext cx="864097" cy="720074"/>
          </a:xfrm>
          <a:prstGeom prst="rect">
            <a:avLst/>
          </a:prstGeom>
          <a:noFill/>
        </p:spPr>
        <p:txBody>
          <a:bodyPr wrap="square" lIns="194950" tIns="97475" rIns="194950" bIns="97475" rtlCol="0">
            <a:spAutoFit/>
          </a:bodyPr>
          <a:lstStyle/>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12 CuadroTexto"/>
          <p:cNvSpPr txBox="1"/>
          <p:nvPr/>
        </p:nvSpPr>
        <p:spPr>
          <a:xfrm>
            <a:off x="9397255" y="3983706"/>
            <a:ext cx="864097" cy="720074"/>
          </a:xfrm>
          <a:prstGeom prst="rect">
            <a:avLst/>
          </a:prstGeom>
          <a:noFill/>
        </p:spPr>
        <p:txBody>
          <a:bodyPr wrap="square" lIns="194950" tIns="97475" rIns="194950" bIns="97475" rtlCol="0">
            <a:spAutoFit/>
          </a:bodyPr>
          <a:lstStyle/>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13 CuadroTexto"/>
          <p:cNvSpPr txBox="1"/>
          <p:nvPr/>
        </p:nvSpPr>
        <p:spPr>
          <a:xfrm>
            <a:off x="7525932" y="1385078"/>
            <a:ext cx="3589058" cy="520019"/>
          </a:xfrm>
          <a:prstGeom prst="rect">
            <a:avLst/>
          </a:prstGeom>
          <a:noFill/>
        </p:spPr>
        <p:txBody>
          <a:bodyPr wrap="square" lIns="194950" tIns="97475" rIns="194950" bIns="97475" rtlCol="0">
            <a:spAutoFit/>
          </a:bodyPr>
          <a:lstStyle/>
          <a:p>
            <a:pPr algn="ctr"/>
            <a:r>
              <a:rPr lang="es-CO" dirty="0" smtClean="0">
                <a:latin typeface="Arial" panose="020B0604020202020204" pitchFamily="34" charset="0"/>
                <a:cs typeface="Arial" panose="020B0604020202020204" pitchFamily="34" charset="0"/>
              </a:rPr>
              <a:t>Salud</a:t>
            </a:r>
            <a:endParaRPr lang="es-CO" dirty="0">
              <a:latin typeface="Arial" panose="020B0604020202020204" pitchFamily="34" charset="0"/>
              <a:cs typeface="Arial" panose="020B0604020202020204" pitchFamily="34" charset="0"/>
            </a:endParaRPr>
          </a:p>
        </p:txBody>
      </p:sp>
      <p:graphicFrame>
        <p:nvGraphicFramePr>
          <p:cNvPr id="15" name="14 Gráfico"/>
          <p:cNvGraphicFramePr/>
          <p:nvPr>
            <p:extLst>
              <p:ext uri="{D42A27DB-BD31-4B8C-83A1-F6EECF244321}">
                <p14:modId xmlns:p14="http://schemas.microsoft.com/office/powerpoint/2010/main" val="149978069"/>
              </p:ext>
            </p:extLst>
          </p:nvPr>
        </p:nvGraphicFramePr>
        <p:xfrm>
          <a:off x="1209317" y="1976133"/>
          <a:ext cx="3988339" cy="31813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1029280966"/>
              </p:ext>
            </p:extLst>
          </p:nvPr>
        </p:nvGraphicFramePr>
        <p:xfrm>
          <a:off x="576330" y="5486839"/>
          <a:ext cx="5103530" cy="699037"/>
        </p:xfrm>
        <a:graphic>
          <a:graphicData uri="http://schemas.openxmlformats.org/drawingml/2006/table">
            <a:tbl>
              <a:tblPr firstRow="1" bandRow="1">
                <a:tableStyleId>{5C22544A-7EE6-4342-B048-85BDC9FD1C3A}</a:tableStyleId>
              </a:tblPr>
              <a:tblGrid>
                <a:gridCol w="1171535"/>
                <a:gridCol w="889664"/>
                <a:gridCol w="1097229"/>
                <a:gridCol w="576937"/>
                <a:gridCol w="840680"/>
                <a:gridCol w="527485"/>
              </a:tblGrid>
              <a:tr h="352344">
                <a:tc>
                  <a:txBody>
                    <a:bodyPr/>
                    <a:lstStyle/>
                    <a:p>
                      <a:pPr algn="ctr" rtl="0" fontAlgn="ctr"/>
                      <a:r>
                        <a:rPr lang="es-CO" sz="1200" b="1" u="none" strike="noStrike" dirty="0">
                          <a:solidFill>
                            <a:schemeClr val="tx1"/>
                          </a:solidFill>
                          <a:effectLst/>
                          <a:latin typeface="Arial" panose="020B0604020202020204" pitchFamily="34" charset="0"/>
                          <a:cs typeface="Arial" panose="020B0604020202020204" pitchFamily="34" charset="0"/>
                        </a:rPr>
                        <a:t>Planeado</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s-CO" sz="1200" u="none" strike="noStrike" dirty="0">
                          <a:solidFill>
                            <a:schemeClr val="tx1"/>
                          </a:solidFill>
                          <a:effectLst/>
                          <a:latin typeface="Arial" panose="020B0604020202020204" pitchFamily="34" charset="0"/>
                          <a:cs typeface="Arial" panose="020B0604020202020204" pitchFamily="34" charset="0"/>
                        </a:rPr>
                        <a:t> </a:t>
                      </a:r>
                      <a:r>
                        <a:rPr lang="es-CO" sz="1200" u="none" strike="noStrike" dirty="0" smtClean="0">
                          <a:solidFill>
                            <a:schemeClr val="tx1"/>
                          </a:solidFill>
                          <a:effectLst/>
                          <a:latin typeface="Arial" panose="020B0604020202020204" pitchFamily="34" charset="0"/>
                          <a:cs typeface="Arial" panose="020B0604020202020204" pitchFamily="34" charset="0"/>
                        </a:rPr>
                        <a:t>36%</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u="none" strike="noStrike" dirty="0" smtClean="0">
                          <a:solidFill>
                            <a:schemeClr val="tx1"/>
                          </a:solidFill>
                          <a:effectLst/>
                          <a:latin typeface="Arial" panose="020B0604020202020204" pitchFamily="34" charset="0"/>
                          <a:cs typeface="Arial" panose="020B0604020202020204" pitchFamily="34" charset="0"/>
                        </a:rPr>
                        <a:t>Superávit</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rowSpan="2">
                  <a:txBody>
                    <a:bodyPr/>
                    <a:lstStyle/>
                    <a:p>
                      <a:pPr algn="ctr" fontAlgn="ctr"/>
                      <a:r>
                        <a:rPr lang="es-CO" sz="1200" u="none" strike="noStrike" dirty="0">
                          <a:solidFill>
                            <a:schemeClr val="tx1"/>
                          </a:solidFill>
                          <a:effectLst/>
                          <a:latin typeface="Arial" panose="020B0604020202020204" pitchFamily="34" charset="0"/>
                          <a:cs typeface="Arial" panose="020B0604020202020204" pitchFamily="34" charset="0"/>
                        </a:rPr>
                        <a:t> </a:t>
                      </a:r>
                      <a:r>
                        <a:rPr lang="es-CO" sz="1200" u="none" strike="noStrike" dirty="0" smtClean="0">
                          <a:solidFill>
                            <a:schemeClr val="tx1"/>
                          </a:solidFill>
                          <a:effectLst/>
                          <a:latin typeface="Arial" panose="020B0604020202020204" pitchFamily="34" charset="0"/>
                          <a:cs typeface="Arial" panose="020B0604020202020204" pitchFamily="34" charset="0"/>
                        </a:rPr>
                        <a:t>0%</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u="none" strike="noStrike" dirty="0" smtClean="0">
                          <a:solidFill>
                            <a:schemeClr val="tx1"/>
                          </a:solidFill>
                          <a:effectLst/>
                          <a:latin typeface="Arial" panose="020B0604020202020204" pitchFamily="34" charset="0"/>
                          <a:cs typeface="Arial" panose="020B0604020202020204" pitchFamily="34" charset="0"/>
                        </a:rPr>
                        <a:t>Déficit</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rowSpan="2">
                  <a:txBody>
                    <a:bodyPr/>
                    <a:lstStyle/>
                    <a:p>
                      <a:pPr algn="ctr" fontAlgn="ctr"/>
                      <a:r>
                        <a:rPr lang="es-ES" sz="1200" b="1" i="0" u="none" strike="noStrike" dirty="0" smtClean="0">
                          <a:solidFill>
                            <a:schemeClr val="tx1"/>
                          </a:solidFill>
                          <a:effectLst/>
                          <a:latin typeface="Arial" panose="020B0604020202020204" pitchFamily="34" charset="0"/>
                          <a:cs typeface="Arial" panose="020B0604020202020204" pitchFamily="34" charset="0"/>
                        </a:rPr>
                        <a:t>8%</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693">
                <a:tc>
                  <a:txBody>
                    <a:bodyPr/>
                    <a:lstStyle/>
                    <a:p>
                      <a:pPr algn="ctr" rtl="0" fontAlgn="ctr"/>
                      <a:r>
                        <a:rPr lang="es-CO" sz="1200" b="1" u="none" strike="noStrike" dirty="0">
                          <a:solidFill>
                            <a:schemeClr val="tx1"/>
                          </a:solidFill>
                          <a:effectLst/>
                          <a:latin typeface="Arial" panose="020B0604020202020204" pitchFamily="34" charset="0"/>
                          <a:cs typeface="Arial" panose="020B0604020202020204" pitchFamily="34" charset="0"/>
                        </a:rPr>
                        <a:t>Ejecutado</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480060" rtl="0" eaLnBrk="1" fontAlgn="ctr" latinLnBrk="0" hangingPunct="1"/>
                      <a:r>
                        <a:rPr lang="es-CO" sz="1200" b="1" u="none" strike="noStrike" dirty="0" smtClean="0">
                          <a:solidFill>
                            <a:schemeClr val="tx1"/>
                          </a:solidFill>
                          <a:effectLst/>
                          <a:latin typeface="Arial" panose="020B0604020202020204" pitchFamily="34" charset="0"/>
                          <a:cs typeface="Arial" panose="020B0604020202020204" pitchFamily="34" charset="0"/>
                        </a:rPr>
                        <a:t>28%</a:t>
                      </a:r>
                      <a:endParaRPr lang="es-CO" sz="12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193171"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r>
            </a:tbl>
          </a:graphicData>
        </a:graphic>
      </p:graphicFrame>
      <p:sp>
        <p:nvSpPr>
          <p:cNvPr id="17" name="16 CuadroTexto"/>
          <p:cNvSpPr txBox="1"/>
          <p:nvPr/>
        </p:nvSpPr>
        <p:spPr>
          <a:xfrm>
            <a:off x="1570865" y="4001600"/>
            <a:ext cx="1714329" cy="720074"/>
          </a:xfrm>
          <a:prstGeom prst="rect">
            <a:avLst/>
          </a:prstGeom>
          <a:noFill/>
        </p:spPr>
        <p:txBody>
          <a:bodyPr wrap="square" lIns="194950" tIns="97475" rIns="194950" bIns="97475" rtlCol="0">
            <a:spAutoFit/>
          </a:bodyPr>
          <a:lstStyle/>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36%</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18 CuadroTexto"/>
          <p:cNvSpPr txBox="1"/>
          <p:nvPr/>
        </p:nvSpPr>
        <p:spPr>
          <a:xfrm>
            <a:off x="684287" y="1395165"/>
            <a:ext cx="5040560" cy="520019"/>
          </a:xfrm>
          <a:prstGeom prst="rect">
            <a:avLst/>
          </a:prstGeom>
          <a:noFill/>
        </p:spPr>
        <p:txBody>
          <a:bodyPr wrap="square" lIns="194950" tIns="97475" rIns="194950" bIns="97475" rtlCol="0">
            <a:spAutoFit/>
          </a:bodyPr>
          <a:lstStyle/>
          <a:p>
            <a:pPr algn="ctr"/>
            <a:r>
              <a:rPr lang="es-CO" dirty="0" smtClean="0">
                <a:latin typeface="Arial" panose="020B0604020202020204" pitchFamily="34" charset="0"/>
                <a:cs typeface="Arial" panose="020B0604020202020204" pitchFamily="34" charset="0"/>
              </a:rPr>
              <a:t>Desarrollo de Habilidades Productivas </a:t>
            </a:r>
            <a:endParaRPr lang="es-CO" dirty="0">
              <a:latin typeface="Arial" panose="020B0604020202020204" pitchFamily="34" charset="0"/>
              <a:cs typeface="Arial" panose="020B0604020202020204" pitchFamily="34" charset="0"/>
            </a:endParaRPr>
          </a:p>
        </p:txBody>
      </p:sp>
      <p:sp>
        <p:nvSpPr>
          <p:cNvPr id="20" name="19 CuadroTexto"/>
          <p:cNvSpPr txBox="1"/>
          <p:nvPr/>
        </p:nvSpPr>
        <p:spPr>
          <a:xfrm>
            <a:off x="3132559" y="3992903"/>
            <a:ext cx="1714329" cy="720074"/>
          </a:xfrm>
          <a:prstGeom prst="rect">
            <a:avLst/>
          </a:prstGeom>
          <a:noFill/>
        </p:spPr>
        <p:txBody>
          <a:bodyPr wrap="square" lIns="194950" tIns="97475" rIns="194950" bIns="97475" rtlCol="0">
            <a:spAutoFit/>
          </a:bodyPr>
          <a:lstStyle/>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28%</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12 CuadroTexto"/>
          <p:cNvSpPr txBox="1"/>
          <p:nvPr/>
        </p:nvSpPr>
        <p:spPr>
          <a:xfrm>
            <a:off x="9397255" y="3263632"/>
            <a:ext cx="864097" cy="720074"/>
          </a:xfrm>
          <a:prstGeom prst="rect">
            <a:avLst/>
          </a:prstGeom>
          <a:noFill/>
        </p:spPr>
        <p:txBody>
          <a:bodyPr wrap="square" lIns="194950" tIns="97475" rIns="194950" bIns="97475" rtlCol="0">
            <a:spAutoFit/>
          </a:bodyPr>
          <a:lstStyle/>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 name="12 CuadroTexto"/>
          <p:cNvSpPr txBox="1"/>
          <p:nvPr/>
        </p:nvSpPr>
        <p:spPr>
          <a:xfrm>
            <a:off x="3557674" y="2502644"/>
            <a:ext cx="864097" cy="720074"/>
          </a:xfrm>
          <a:prstGeom prst="rect">
            <a:avLst/>
          </a:prstGeom>
          <a:noFill/>
        </p:spPr>
        <p:txBody>
          <a:bodyPr wrap="square" lIns="194950" tIns="97475" rIns="194950" bIns="97475" rtlCol="0">
            <a:spAutoFit/>
          </a:bodyPr>
          <a:lstStyle/>
          <a:p>
            <a:pPr algn="ctr"/>
            <a:r>
              <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p>
          <a:p>
            <a:pPr algn="ctr"/>
            <a:r>
              <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5511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4294967295"/>
          </p:nvPr>
        </p:nvSpPr>
        <p:spPr>
          <a:xfrm>
            <a:off x="9433744" y="2738438"/>
            <a:ext cx="2555799" cy="1755775"/>
          </a:xfrm>
          <a:prstGeom prst="rect">
            <a:avLst/>
          </a:prstGeom>
        </p:spPr>
        <p:txBody>
          <a:bodyPr vert="horz" lIns="91440" tIns="45720" rIns="91440" bIns="45720" rtlCol="0">
            <a:normAutofit/>
          </a:bodyPr>
          <a:lstStyle/>
          <a:p>
            <a:pPr marL="0" indent="0" algn="ctr">
              <a:buNone/>
            </a:pPr>
            <a:r>
              <a:rPr lang="es-CO" sz="2800" dirty="0">
                <a:solidFill>
                  <a:schemeClr val="bg1"/>
                </a:solidFill>
              </a:rPr>
              <a:t>DIMENSIÓN </a:t>
            </a:r>
            <a:r>
              <a:rPr lang="es-CO" sz="2800" dirty="0" smtClean="0">
                <a:solidFill>
                  <a:schemeClr val="bg1"/>
                </a:solidFill>
              </a:rPr>
              <a:t>SEGURIDAD PENITENCIARIA </a:t>
            </a:r>
            <a:endParaRPr lang="es-CO" sz="2800" dirty="0">
              <a:solidFill>
                <a:schemeClr val="bg1"/>
              </a:solidFill>
            </a:endParaRPr>
          </a:p>
          <a:p>
            <a:pPr marL="0" indent="0" algn="ctr">
              <a:buNone/>
            </a:pPr>
            <a:endParaRPr lang="es-CO" sz="2800" dirty="0">
              <a:solidFill>
                <a:schemeClr val="bg1"/>
              </a:solidFill>
            </a:endParaRPr>
          </a:p>
        </p:txBody>
      </p:sp>
      <p:graphicFrame>
        <p:nvGraphicFramePr>
          <p:cNvPr id="6" name="Chart 43"/>
          <p:cNvGraphicFramePr/>
          <p:nvPr>
            <p:extLst>
              <p:ext uri="{D42A27DB-BD31-4B8C-83A1-F6EECF244321}">
                <p14:modId xmlns:p14="http://schemas.microsoft.com/office/powerpoint/2010/main" val="76311564"/>
              </p:ext>
            </p:extLst>
          </p:nvPr>
        </p:nvGraphicFramePr>
        <p:xfrm>
          <a:off x="-217372" y="918468"/>
          <a:ext cx="5005242" cy="336355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1"/>
          <p:cNvSpPr txBox="1"/>
          <p:nvPr/>
        </p:nvSpPr>
        <p:spPr>
          <a:xfrm>
            <a:off x="1430302" y="1881763"/>
            <a:ext cx="1784876" cy="1447232"/>
          </a:xfrm>
          <a:prstGeom prst="rect">
            <a:avLst/>
          </a:prstGeom>
          <a:noFill/>
        </p:spPr>
        <p:txBody>
          <a:bodyPr wrap="square" lIns="92113" tIns="46058" rIns="92113" bIns="46058" rtlCol="0">
            <a:spAutoFit/>
          </a:bodyPr>
          <a:lstStyle/>
          <a:p>
            <a:pPr algn="ctr"/>
            <a:r>
              <a:rPr lang="es-CO" sz="2200" b="1" dirty="0" smtClean="0">
                <a:solidFill>
                  <a:schemeClr val="bg1">
                    <a:lumMod val="50000"/>
                  </a:schemeClr>
                </a:solidFill>
                <a:latin typeface="Arial" panose="020B0604020202020204" pitchFamily="34" charset="0"/>
                <a:ea typeface="Open Sans Light" panose="020B0306030504020204" pitchFamily="34" charset="0"/>
                <a:cs typeface="Arial" panose="020B0604020202020204" pitchFamily="34" charset="0"/>
              </a:rPr>
              <a:t>100% </a:t>
            </a:r>
            <a:r>
              <a:rPr lang="es-CO" sz="2200" b="1" dirty="0">
                <a:solidFill>
                  <a:schemeClr val="bg1">
                    <a:lumMod val="50000"/>
                  </a:schemeClr>
                </a:solidFill>
                <a:latin typeface="Arial" panose="020B0604020202020204" pitchFamily="34" charset="0"/>
                <a:ea typeface="Open Sans Light" panose="020B0306030504020204" pitchFamily="34" charset="0"/>
                <a:cs typeface="Arial" panose="020B0604020202020204" pitchFamily="34" charset="0"/>
              </a:rPr>
              <a:t>Ejecución de la Dimensión </a:t>
            </a:r>
          </a:p>
        </p:txBody>
      </p:sp>
      <p:sp>
        <p:nvSpPr>
          <p:cNvPr id="9" name="8 CuadroTexto"/>
          <p:cNvSpPr txBox="1"/>
          <p:nvPr/>
        </p:nvSpPr>
        <p:spPr>
          <a:xfrm>
            <a:off x="4802851" y="1915795"/>
            <a:ext cx="4306371" cy="520019"/>
          </a:xfrm>
          <a:prstGeom prst="rect">
            <a:avLst/>
          </a:prstGeom>
          <a:noFill/>
        </p:spPr>
        <p:txBody>
          <a:bodyPr wrap="square" lIns="194950" tIns="97475" rIns="194950" bIns="97475" rtlCol="0">
            <a:spAutoFit/>
          </a:bodyPr>
          <a:lstStyle/>
          <a:p>
            <a:pPr algn="ctr"/>
            <a:r>
              <a:rPr lang="es-CO" dirty="0" smtClean="0">
                <a:latin typeface="Arial" panose="020B0604020202020204" pitchFamily="34" charset="0"/>
                <a:cs typeface="Arial" panose="020B0604020202020204" pitchFamily="34" charset="0"/>
              </a:rPr>
              <a:t>Seguridad y Vigilancia</a:t>
            </a:r>
            <a:endParaRPr lang="es-CO" dirty="0">
              <a:latin typeface="Arial" panose="020B0604020202020204" pitchFamily="34" charset="0"/>
              <a:cs typeface="Arial" panose="020B0604020202020204"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1922454456"/>
              </p:ext>
            </p:extLst>
          </p:nvPr>
        </p:nvGraphicFramePr>
        <p:xfrm>
          <a:off x="971719" y="4246801"/>
          <a:ext cx="8113070" cy="2432307"/>
        </p:xfrm>
        <a:graphic>
          <a:graphicData uri="http://schemas.openxmlformats.org/drawingml/2006/table">
            <a:tbl>
              <a:tblPr firstRow="1" bandRow="1">
                <a:effectLst>
                  <a:outerShdw blurRad="50800" dist="38100" dir="2700000" algn="tl" rotWithShape="0">
                    <a:prstClr val="black">
                      <a:alpha val="40000"/>
                    </a:prstClr>
                  </a:outerShdw>
                </a:effectLst>
                <a:tableStyleId>{BDBED569-4797-4DF1-A0F4-6AAB3CD982D8}</a:tableStyleId>
              </a:tblPr>
              <a:tblGrid>
                <a:gridCol w="4056535"/>
                <a:gridCol w="4056535"/>
              </a:tblGrid>
              <a:tr h="561713">
                <a:tc>
                  <a:txBody>
                    <a:bodyPr/>
                    <a:lstStyle/>
                    <a:p>
                      <a:pPr algn="ctr"/>
                      <a:r>
                        <a:rPr lang="es-CO" sz="1800" dirty="0" smtClean="0">
                          <a:latin typeface="Arial" panose="020B0604020202020204" pitchFamily="34" charset="0"/>
                          <a:cs typeface="Arial" panose="020B0604020202020204" pitchFamily="34" charset="0"/>
                        </a:rPr>
                        <a:t>Planeado</a:t>
                      </a:r>
                      <a:r>
                        <a:rPr lang="es-CO" sz="1800" baseline="0" dirty="0" smtClean="0">
                          <a:latin typeface="Arial" panose="020B0604020202020204" pitchFamily="34" charset="0"/>
                          <a:cs typeface="Arial" panose="020B0604020202020204" pitchFamily="34" charset="0"/>
                        </a:rPr>
                        <a:t> </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a:r>
                        <a:rPr lang="es-CO" sz="1800" dirty="0" smtClean="0">
                          <a:latin typeface="Arial" panose="020B0604020202020204" pitchFamily="34" charset="0"/>
                          <a:cs typeface="Arial" panose="020B0604020202020204" pitchFamily="34" charset="0"/>
                        </a:rPr>
                        <a:t>Ejecutado </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25400" cmpd="sng">
                      <a:noFill/>
                    </a:lnT>
                    <a:lnB w="12700" cmpd="sng">
                      <a:noFill/>
                    </a:lnB>
                    <a:lnTlToBr w="12700" cmpd="sng">
                      <a:noFill/>
                      <a:prstDash val="solid"/>
                    </a:lnTlToBr>
                    <a:lnBlToTr w="12700" cmpd="sng">
                      <a:noFill/>
                      <a:prstDash val="solid"/>
                    </a:lnBlToTr>
                  </a:tcPr>
                </a:tc>
              </a:tr>
              <a:tr h="445810">
                <a:tc>
                  <a:txBody>
                    <a:bodyPr/>
                    <a:lstStyle/>
                    <a:p>
                      <a:pPr algn="ctr"/>
                      <a:r>
                        <a:rPr lang="es-CO" sz="1800" dirty="0" smtClean="0">
                          <a:latin typeface="Arial" panose="020B0604020202020204" pitchFamily="34" charset="0"/>
                          <a:cs typeface="Arial" panose="020B0604020202020204" pitchFamily="34" charset="0"/>
                        </a:rPr>
                        <a:t>20%</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800" dirty="0" smtClean="0">
                          <a:latin typeface="Arial" panose="020B0604020202020204" pitchFamily="34" charset="0"/>
                          <a:cs typeface="Arial" panose="020B0604020202020204" pitchFamily="34" charset="0"/>
                        </a:rPr>
                        <a:t>20%</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45810">
                <a:tc gridSpan="2">
                  <a:txBody>
                    <a:bodyPr/>
                    <a:lstStyle/>
                    <a:p>
                      <a:pPr marL="0" algn="ctr" defTabSz="514350" rtl="0" eaLnBrk="1" latinLnBrk="0" hangingPunct="1"/>
                      <a:r>
                        <a:rPr lang="es-CO" sz="1800" kern="1200" dirty="0" smtClean="0">
                          <a:latin typeface="Arial" panose="020B0604020202020204" pitchFamily="34" charset="0"/>
                          <a:cs typeface="Arial" panose="020B0604020202020204" pitchFamily="34" charset="0"/>
                        </a:rPr>
                        <a:t>Participación Políticas</a:t>
                      </a:r>
                      <a:endParaRPr lang="es-CO" sz="1800" b="1" kern="1200" dirty="0">
                        <a:solidFill>
                          <a:schemeClr val="tx1"/>
                        </a:solidFill>
                        <a:latin typeface="Arial" panose="020B0604020202020204" pitchFamily="34" charset="0"/>
                        <a:ea typeface="+mn-ea"/>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CO" dirty="0"/>
                    </a:p>
                  </a:txBody>
                  <a:tcPr anchor="ctr">
                    <a:lnL>
                      <a:noFill/>
                    </a:lnL>
                    <a:lnR>
                      <a:noFill/>
                    </a:lnR>
                    <a:lnT>
                      <a:noFill/>
                    </a:lnT>
                    <a:lnB>
                      <a:noFill/>
                    </a:lnB>
                    <a:lnTlToBr w="12700" cmpd="sng">
                      <a:noFill/>
                      <a:prstDash val="solid"/>
                    </a:lnTlToBr>
                    <a:lnBlToTr w="12700" cmpd="sng">
                      <a:noFill/>
                      <a:prstDash val="solid"/>
                    </a:lnBlToTr>
                  </a:tcPr>
                </a:tc>
              </a:tr>
              <a:tr h="512662">
                <a:tc>
                  <a:txBody>
                    <a:bodyPr/>
                    <a:lstStyle/>
                    <a:p>
                      <a:pPr algn="ctr"/>
                      <a:r>
                        <a:rPr lang="es-CO" sz="1800" dirty="0" smtClean="0">
                          <a:latin typeface="Arial" panose="020B0604020202020204" pitchFamily="34" charset="0"/>
                          <a:cs typeface="Arial" panose="020B0604020202020204" pitchFamily="34" charset="0"/>
                        </a:rPr>
                        <a:t>Seguridad y Vigilancia </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800" dirty="0" smtClean="0">
                          <a:latin typeface="Arial" panose="020B0604020202020204" pitchFamily="34" charset="0"/>
                          <a:cs typeface="Arial" panose="020B0604020202020204" pitchFamily="34" charset="0"/>
                        </a:rPr>
                        <a:t>Cuerpo de Custodia </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96601">
                <a:tc>
                  <a:txBody>
                    <a:bodyPr/>
                    <a:lstStyle/>
                    <a:p>
                      <a:pPr algn="ctr"/>
                      <a:r>
                        <a:rPr lang="es-CO" sz="1800" dirty="0" smtClean="0">
                          <a:latin typeface="Arial" panose="020B0604020202020204" pitchFamily="34" charset="0"/>
                          <a:cs typeface="Arial" panose="020B0604020202020204" pitchFamily="34" charset="0"/>
                        </a:rPr>
                        <a:t>66%</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800" dirty="0" smtClean="0">
                          <a:latin typeface="Arial" panose="020B0604020202020204" pitchFamily="34" charset="0"/>
                          <a:cs typeface="Arial" panose="020B0604020202020204" pitchFamily="34" charset="0"/>
                        </a:rPr>
                        <a:t>34%</a:t>
                      </a:r>
                      <a:endParaRPr lang="es-CO" sz="18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1" name="22 Marcador de texto"/>
          <p:cNvSpPr txBox="1">
            <a:spLocks/>
          </p:cNvSpPr>
          <p:nvPr/>
        </p:nvSpPr>
        <p:spPr>
          <a:xfrm>
            <a:off x="3060551" y="198388"/>
            <a:ext cx="6048672" cy="595759"/>
          </a:xfrm>
          <a:prstGeom prst="rect">
            <a:avLst/>
          </a:prstGeom>
        </p:spPr>
        <p:txBody>
          <a:bodyPr lIns="194933" tIns="97467" rIns="194933" bIns="97467"/>
          <a:lstStyle>
            <a:lvl1pPr marL="108014" indent="-108014" algn="l" defTabSz="432054" rtl="0" eaLnBrk="1" latinLnBrk="0" hangingPunct="1">
              <a:lnSpc>
                <a:spcPct val="90000"/>
              </a:lnSpc>
              <a:spcBef>
                <a:spcPts val="472"/>
              </a:spcBef>
              <a:buFont typeface="Arial" panose="020B0604020202020204" pitchFamily="34" charset="0"/>
              <a:buChar char="•"/>
              <a:defRPr sz="1300" kern="1200">
                <a:solidFill>
                  <a:schemeClr val="tx1"/>
                </a:solidFill>
                <a:latin typeface="+mn-lt"/>
                <a:ea typeface="+mn-ea"/>
                <a:cs typeface="+mn-cs"/>
              </a:defRPr>
            </a:lvl1pPr>
            <a:lvl2pPr marL="324041" indent="-108014" algn="l" defTabSz="432054" rtl="0" eaLnBrk="1" latinLnBrk="0" hangingPunct="1">
              <a:lnSpc>
                <a:spcPct val="90000"/>
              </a:lnSpc>
              <a:spcBef>
                <a:spcPts val="236"/>
              </a:spcBef>
              <a:buFont typeface="Arial" panose="020B0604020202020204" pitchFamily="34" charset="0"/>
              <a:buChar char="•"/>
              <a:defRPr sz="1100" kern="1200">
                <a:solidFill>
                  <a:schemeClr val="tx1"/>
                </a:solidFill>
                <a:latin typeface="+mn-lt"/>
                <a:ea typeface="+mn-ea"/>
                <a:cs typeface="+mn-cs"/>
              </a:defRPr>
            </a:lvl2pPr>
            <a:lvl3pPr marL="540068"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3pPr>
            <a:lvl4pPr marL="756095"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4pPr>
            <a:lvl5pPr marL="972122"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5pPr>
            <a:lvl6pPr marL="1188149"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6pPr>
            <a:lvl7pPr marL="1404176"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7pPr>
            <a:lvl8pPr marL="1620203"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8pPr>
            <a:lvl9pPr marL="1836230"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s-CO"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DIMENSIÓN 8</a:t>
            </a:r>
            <a:r>
              <a:rPr lang="es-CO"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CO"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a:t>
            </a:r>
            <a:r>
              <a:rPr lang="es-CO"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 </a:t>
            </a:r>
            <a:r>
              <a:rPr lang="es-CO"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TRIMESTRE</a:t>
            </a:r>
          </a:p>
        </p:txBody>
      </p:sp>
      <p:sp>
        <p:nvSpPr>
          <p:cNvPr id="13" name="8 CuadroTexto"/>
          <p:cNvSpPr txBox="1"/>
          <p:nvPr/>
        </p:nvSpPr>
        <p:spPr>
          <a:xfrm>
            <a:off x="4802850" y="2478428"/>
            <a:ext cx="4306371" cy="520019"/>
          </a:xfrm>
          <a:prstGeom prst="rect">
            <a:avLst/>
          </a:prstGeom>
          <a:noFill/>
        </p:spPr>
        <p:txBody>
          <a:bodyPr wrap="square" lIns="194950" tIns="97475" rIns="194950" bIns="97475" rtlCol="0">
            <a:spAutoFit/>
          </a:bodyPr>
          <a:lstStyle/>
          <a:p>
            <a:pPr algn="ctr"/>
            <a:r>
              <a:rPr lang="es-CO" dirty="0" smtClean="0">
                <a:latin typeface="Arial" panose="020B0604020202020204" pitchFamily="34" charset="0"/>
                <a:cs typeface="Arial" panose="020B0604020202020204" pitchFamily="34" charset="0"/>
              </a:rPr>
              <a:t>Cuerpo de Custodia </a:t>
            </a:r>
            <a:endParaRPr lang="es-CO" dirty="0">
              <a:latin typeface="Arial" panose="020B0604020202020204" pitchFamily="34" charset="0"/>
              <a:cs typeface="Arial" panose="020B0604020202020204" pitchFamily="34" charset="0"/>
            </a:endParaRPr>
          </a:p>
        </p:txBody>
      </p:sp>
      <p:pic>
        <p:nvPicPr>
          <p:cNvPr id="15" name="Imagen 14"/>
          <p:cNvPicPr>
            <a:picLocks noChangeAspect="1"/>
          </p:cNvPicPr>
          <p:nvPr/>
        </p:nvPicPr>
        <p:blipFill rotWithShape="1">
          <a:blip r:embed="rId3" cstate="print">
            <a:extLst>
              <a:ext uri="{28A0092B-C50C-407E-A947-70E740481C1C}">
                <a14:useLocalDpi xmlns:a14="http://schemas.microsoft.com/office/drawing/2010/main" val="0"/>
              </a:ext>
            </a:extLst>
          </a:blip>
          <a:srcRect l="5729" t="24198" r="84246" b="57972"/>
          <a:stretch/>
        </p:blipFill>
        <p:spPr>
          <a:xfrm>
            <a:off x="10333359" y="4494213"/>
            <a:ext cx="1008112" cy="1008113"/>
          </a:xfrm>
          <a:prstGeom prst="rect">
            <a:avLst/>
          </a:prstGeom>
        </p:spPr>
      </p:pic>
    </p:spTree>
    <p:extLst>
      <p:ext uri="{BB962C8B-B14F-4D97-AF65-F5344CB8AC3E}">
        <p14:creationId xmlns:p14="http://schemas.microsoft.com/office/powerpoint/2010/main" val="1543940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28 Gráfico"/>
          <p:cNvGraphicFramePr/>
          <p:nvPr>
            <p:extLst>
              <p:ext uri="{D42A27DB-BD31-4B8C-83A1-F6EECF244321}">
                <p14:modId xmlns:p14="http://schemas.microsoft.com/office/powerpoint/2010/main" val="2605140251"/>
              </p:ext>
            </p:extLst>
          </p:nvPr>
        </p:nvGraphicFramePr>
        <p:xfrm>
          <a:off x="1054783" y="1966048"/>
          <a:ext cx="3988339" cy="31813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29 Tabla"/>
          <p:cNvGraphicFramePr>
            <a:graphicFrameLocks noGrp="1"/>
          </p:cNvGraphicFramePr>
          <p:nvPr>
            <p:extLst>
              <p:ext uri="{D42A27DB-BD31-4B8C-83A1-F6EECF244321}">
                <p14:modId xmlns:p14="http://schemas.microsoft.com/office/powerpoint/2010/main" val="2178300521"/>
              </p:ext>
            </p:extLst>
          </p:nvPr>
        </p:nvGraphicFramePr>
        <p:xfrm>
          <a:off x="494573" y="5476753"/>
          <a:ext cx="5103530" cy="699037"/>
        </p:xfrm>
        <a:graphic>
          <a:graphicData uri="http://schemas.openxmlformats.org/drawingml/2006/table">
            <a:tbl>
              <a:tblPr firstRow="1" bandRow="1">
                <a:tableStyleId>{5C22544A-7EE6-4342-B048-85BDC9FD1C3A}</a:tableStyleId>
              </a:tblPr>
              <a:tblGrid>
                <a:gridCol w="1171535"/>
                <a:gridCol w="889664"/>
                <a:gridCol w="1097229"/>
                <a:gridCol w="576937"/>
                <a:gridCol w="840680"/>
                <a:gridCol w="527485"/>
              </a:tblGrid>
              <a:tr h="352344">
                <a:tc>
                  <a:txBody>
                    <a:bodyPr/>
                    <a:lstStyle/>
                    <a:p>
                      <a:pPr algn="ctr" rtl="0" fontAlgn="ctr"/>
                      <a:r>
                        <a:rPr lang="es-CO"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Planeado</a:t>
                      </a:r>
                      <a:endParaRPr lang="es-CO"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15A"/>
                    </a:solidFill>
                  </a:tcPr>
                </a:tc>
                <a:tc>
                  <a:txBody>
                    <a:bodyPr/>
                    <a:lstStyle/>
                    <a:p>
                      <a:pPr algn="ctr" fontAlgn="ctr"/>
                      <a:r>
                        <a:rPr lang="es-CO" sz="1200" u="none" strike="noStrike" dirty="0" smtClean="0">
                          <a:solidFill>
                            <a:schemeClr val="tx1"/>
                          </a:solidFill>
                          <a:effectLst/>
                          <a:latin typeface="Arial" panose="020B0604020202020204" pitchFamily="34" charset="0"/>
                          <a:cs typeface="Arial" panose="020B0604020202020204" pitchFamily="34" charset="0"/>
                        </a:rPr>
                        <a:t>23%</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u="none" strike="noStrike" dirty="0" smtClean="0">
                          <a:effectLst/>
                          <a:latin typeface="Arial" panose="020B0604020202020204" pitchFamily="34" charset="0"/>
                          <a:cs typeface="Arial" panose="020B0604020202020204" pitchFamily="34" charset="0"/>
                        </a:rPr>
                        <a:t>Superávit</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15A"/>
                    </a:solidFill>
                  </a:tcPr>
                </a:tc>
                <a:tc rowSpan="2">
                  <a:txBody>
                    <a:bodyPr/>
                    <a:lstStyle/>
                    <a:p>
                      <a:pPr algn="ctr" fontAlgn="ctr"/>
                      <a:r>
                        <a:rPr lang="es-CO" sz="1200" u="none" strike="noStrike" dirty="0">
                          <a:solidFill>
                            <a:schemeClr val="tx1"/>
                          </a:solidFill>
                          <a:effectLst/>
                          <a:latin typeface="Arial" panose="020B0604020202020204" pitchFamily="34" charset="0"/>
                          <a:cs typeface="Arial" panose="020B0604020202020204" pitchFamily="34" charset="0"/>
                        </a:rPr>
                        <a:t> </a:t>
                      </a:r>
                      <a:r>
                        <a:rPr lang="es-CO" sz="1200" u="none" strike="noStrike" dirty="0" smtClean="0">
                          <a:solidFill>
                            <a:schemeClr val="tx1"/>
                          </a:solidFill>
                          <a:effectLst/>
                          <a:latin typeface="Arial" panose="020B0604020202020204" pitchFamily="34" charset="0"/>
                          <a:cs typeface="Arial" panose="020B0604020202020204" pitchFamily="34" charset="0"/>
                        </a:rPr>
                        <a:t>0%</a:t>
                      </a:r>
                      <a:endParaRPr lang="es-CO" sz="12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u="none" strike="noStrike" dirty="0" smtClean="0">
                          <a:effectLst/>
                          <a:latin typeface="Arial" panose="020B0604020202020204" pitchFamily="34" charset="0"/>
                          <a:cs typeface="Arial" panose="020B0604020202020204" pitchFamily="34" charset="0"/>
                        </a:rPr>
                        <a:t>Déficit</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15A"/>
                    </a:solidFill>
                  </a:tcPr>
                </a:tc>
                <a:tc rowSpan="2">
                  <a:txBody>
                    <a:bodyPr/>
                    <a:lstStyle/>
                    <a:p>
                      <a:pPr algn="ctr" fontAlgn="ctr"/>
                      <a:r>
                        <a:rPr lang="es-CO" sz="1200" u="none" strike="noStrike" dirty="0">
                          <a:solidFill>
                            <a:schemeClr val="tx1"/>
                          </a:solidFill>
                          <a:effectLst/>
                          <a:latin typeface="Arial" panose="020B0604020202020204" pitchFamily="34" charset="0"/>
                          <a:cs typeface="Arial" panose="020B0604020202020204" pitchFamily="34" charset="0"/>
                        </a:rPr>
                        <a:t> </a:t>
                      </a:r>
                      <a:r>
                        <a:rPr lang="es-CO" sz="1200" u="none" strike="noStrike" dirty="0" smtClean="0">
                          <a:solidFill>
                            <a:schemeClr val="tx1"/>
                          </a:solidFill>
                          <a:effectLst/>
                          <a:latin typeface="Arial" panose="020B0604020202020204" pitchFamily="34" charset="0"/>
                          <a:cs typeface="Arial" panose="020B0604020202020204" pitchFamily="34" charset="0"/>
                        </a:rPr>
                        <a:t>0%</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693">
                <a:tc>
                  <a:txBody>
                    <a:bodyPr/>
                    <a:lstStyle/>
                    <a:p>
                      <a:pPr algn="ctr" rtl="0" fontAlgn="ctr"/>
                      <a:r>
                        <a:rPr lang="es-CO"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Ejecutado</a:t>
                      </a:r>
                      <a:endParaRPr lang="es-CO"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15A"/>
                    </a:solidFill>
                  </a:tcPr>
                </a:tc>
                <a:tc>
                  <a:txBody>
                    <a:bodyPr/>
                    <a:lstStyle/>
                    <a:p>
                      <a:pPr marL="0" algn="ctr" defTabSz="480060" rtl="0" eaLnBrk="1" fontAlgn="ctr" latinLnBrk="0" hangingPunct="1"/>
                      <a:r>
                        <a:rPr lang="es-CO" sz="1200" b="1" u="none" strike="noStrike" dirty="0" smtClean="0">
                          <a:solidFill>
                            <a:schemeClr val="tx1"/>
                          </a:solidFill>
                          <a:effectLst/>
                          <a:latin typeface="Arial" panose="020B0604020202020204" pitchFamily="34" charset="0"/>
                          <a:cs typeface="Arial" panose="020B0604020202020204" pitchFamily="34" charset="0"/>
                        </a:rPr>
                        <a:t>23%</a:t>
                      </a:r>
                      <a:endParaRPr lang="es-CO" sz="12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193171"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r>
            </a:tbl>
          </a:graphicData>
        </a:graphic>
      </p:graphicFrame>
      <p:graphicFrame>
        <p:nvGraphicFramePr>
          <p:cNvPr id="31" name="30 Gráfico"/>
          <p:cNvGraphicFramePr/>
          <p:nvPr>
            <p:extLst>
              <p:ext uri="{D42A27DB-BD31-4B8C-83A1-F6EECF244321}">
                <p14:modId xmlns:p14="http://schemas.microsoft.com/office/powerpoint/2010/main" val="2280215337"/>
              </p:ext>
            </p:extLst>
          </p:nvPr>
        </p:nvGraphicFramePr>
        <p:xfrm>
          <a:off x="7042397" y="1966048"/>
          <a:ext cx="3988339" cy="31813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31 Tabla"/>
          <p:cNvGraphicFramePr>
            <a:graphicFrameLocks noGrp="1"/>
          </p:cNvGraphicFramePr>
          <p:nvPr>
            <p:extLst>
              <p:ext uri="{D42A27DB-BD31-4B8C-83A1-F6EECF244321}">
                <p14:modId xmlns:p14="http://schemas.microsoft.com/office/powerpoint/2010/main" val="3176181126"/>
              </p:ext>
            </p:extLst>
          </p:nvPr>
        </p:nvGraphicFramePr>
        <p:xfrm>
          <a:off x="6409410" y="5476753"/>
          <a:ext cx="5103530" cy="699037"/>
        </p:xfrm>
        <a:graphic>
          <a:graphicData uri="http://schemas.openxmlformats.org/drawingml/2006/table">
            <a:tbl>
              <a:tblPr firstRow="1" bandRow="1">
                <a:tableStyleId>{5C22544A-7EE6-4342-B048-85BDC9FD1C3A}</a:tableStyleId>
              </a:tblPr>
              <a:tblGrid>
                <a:gridCol w="1171535"/>
                <a:gridCol w="889664"/>
                <a:gridCol w="1097229"/>
                <a:gridCol w="576937"/>
                <a:gridCol w="840680"/>
                <a:gridCol w="527485"/>
              </a:tblGrid>
              <a:tr h="352344">
                <a:tc>
                  <a:txBody>
                    <a:bodyPr/>
                    <a:lstStyle/>
                    <a:p>
                      <a:pPr algn="ctr" rtl="0" fontAlgn="ctr"/>
                      <a:r>
                        <a:rPr lang="es-CO"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Planeado</a:t>
                      </a:r>
                      <a:endParaRPr lang="es-CO"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15A"/>
                    </a:solidFill>
                  </a:tcPr>
                </a:tc>
                <a:tc>
                  <a:txBody>
                    <a:bodyPr/>
                    <a:lstStyle/>
                    <a:p>
                      <a:pPr algn="ctr" fontAlgn="ctr"/>
                      <a:r>
                        <a:rPr lang="es-CO" sz="1200" u="none" strike="noStrike" dirty="0" smtClean="0">
                          <a:solidFill>
                            <a:schemeClr val="tx1"/>
                          </a:solidFill>
                          <a:effectLst/>
                          <a:latin typeface="Arial" panose="020B0604020202020204" pitchFamily="34" charset="0"/>
                          <a:cs typeface="Arial" panose="020B0604020202020204" pitchFamily="34" charset="0"/>
                        </a:rPr>
                        <a:t>16%</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u="none" strike="noStrike" dirty="0" smtClean="0">
                          <a:effectLst/>
                          <a:latin typeface="Arial" panose="020B0604020202020204" pitchFamily="34" charset="0"/>
                          <a:cs typeface="Arial" panose="020B0604020202020204" pitchFamily="34" charset="0"/>
                        </a:rPr>
                        <a:t>Superávit</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15A"/>
                    </a:solidFill>
                  </a:tcPr>
                </a:tc>
                <a:tc rowSpan="2">
                  <a:txBody>
                    <a:bodyPr/>
                    <a:lstStyle/>
                    <a:p>
                      <a:pPr algn="ctr" fontAlgn="ctr"/>
                      <a:r>
                        <a:rPr lang="es-CO" sz="1200" u="none" strike="noStrike" dirty="0">
                          <a:solidFill>
                            <a:schemeClr val="tx1"/>
                          </a:solidFill>
                          <a:effectLst/>
                          <a:latin typeface="Arial" panose="020B0604020202020204" pitchFamily="34" charset="0"/>
                          <a:cs typeface="Arial" panose="020B0604020202020204" pitchFamily="34" charset="0"/>
                        </a:rPr>
                        <a:t> </a:t>
                      </a:r>
                      <a:r>
                        <a:rPr lang="es-CO" sz="1200" u="none" strike="noStrike" dirty="0" smtClean="0">
                          <a:solidFill>
                            <a:schemeClr val="tx1"/>
                          </a:solidFill>
                          <a:effectLst/>
                          <a:latin typeface="Arial" panose="020B0604020202020204" pitchFamily="34" charset="0"/>
                          <a:cs typeface="Arial" panose="020B0604020202020204" pitchFamily="34" charset="0"/>
                        </a:rPr>
                        <a:t>0%</a:t>
                      </a:r>
                      <a:endParaRPr lang="es-CO" sz="1200" b="0" i="0" u="none" strike="noStrike" dirty="0">
                        <a:solidFill>
                          <a:schemeClr val="accent3">
                            <a:lumMod val="75000"/>
                          </a:schemeClr>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u="none" strike="noStrike" dirty="0" smtClean="0">
                          <a:effectLst/>
                          <a:latin typeface="Arial" panose="020B0604020202020204" pitchFamily="34" charset="0"/>
                          <a:cs typeface="Arial" panose="020B0604020202020204" pitchFamily="34" charset="0"/>
                        </a:rPr>
                        <a:t>Déficit</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15A"/>
                    </a:solidFill>
                  </a:tcPr>
                </a:tc>
                <a:tc rowSpan="2">
                  <a:txBody>
                    <a:bodyPr/>
                    <a:lstStyle/>
                    <a:p>
                      <a:pPr algn="ctr" fontAlgn="ctr"/>
                      <a:r>
                        <a:rPr lang="es-CO" sz="1200" u="none" strike="noStrike" dirty="0" smtClean="0">
                          <a:solidFill>
                            <a:schemeClr val="tx1"/>
                          </a:solidFill>
                          <a:effectLst/>
                          <a:latin typeface="Arial" panose="020B0604020202020204" pitchFamily="34" charset="0"/>
                          <a:cs typeface="Arial" panose="020B0604020202020204" pitchFamily="34" charset="0"/>
                        </a:rPr>
                        <a:t>0%</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693">
                <a:tc>
                  <a:txBody>
                    <a:bodyPr/>
                    <a:lstStyle/>
                    <a:p>
                      <a:pPr algn="ctr" rtl="0" fontAlgn="ctr"/>
                      <a:r>
                        <a:rPr lang="es-CO"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Ejecutado</a:t>
                      </a:r>
                      <a:endParaRPr lang="es-CO"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15A"/>
                    </a:solidFill>
                  </a:tcPr>
                </a:tc>
                <a:tc>
                  <a:txBody>
                    <a:bodyPr/>
                    <a:lstStyle/>
                    <a:p>
                      <a:pPr marL="0" algn="ctr" defTabSz="480060" rtl="0" eaLnBrk="1" fontAlgn="ctr" latinLnBrk="0" hangingPunct="1"/>
                      <a:r>
                        <a:rPr lang="es-CO" sz="1200" b="1" u="none" strike="noStrike" dirty="0" smtClean="0">
                          <a:solidFill>
                            <a:schemeClr val="tx1"/>
                          </a:solidFill>
                          <a:effectLst/>
                          <a:latin typeface="Arial" panose="020B0604020202020204" pitchFamily="34" charset="0"/>
                          <a:cs typeface="Arial" panose="020B0604020202020204" pitchFamily="34" charset="0"/>
                        </a:rPr>
                        <a:t>16%</a:t>
                      </a:r>
                      <a:endParaRPr lang="es-CO" sz="12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193171"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r>
            </a:tbl>
          </a:graphicData>
        </a:graphic>
      </p:graphicFrame>
      <p:sp>
        <p:nvSpPr>
          <p:cNvPr id="33" name="32 CuadroTexto"/>
          <p:cNvSpPr txBox="1"/>
          <p:nvPr/>
        </p:nvSpPr>
        <p:spPr>
          <a:xfrm>
            <a:off x="1404367" y="3541810"/>
            <a:ext cx="1714329" cy="981668"/>
          </a:xfrm>
          <a:prstGeom prst="rect">
            <a:avLst/>
          </a:prstGeom>
          <a:noFill/>
        </p:spPr>
        <p:txBody>
          <a:bodyPr wrap="square" lIns="194933" tIns="97467" rIns="194933" bIns="97467" rtlCol="0">
            <a:spAutoFit/>
          </a:bodyPr>
          <a:lstStyle/>
          <a:p>
            <a:pPr algn="ct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23%</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4" name="33 CuadroTexto"/>
          <p:cNvSpPr txBox="1"/>
          <p:nvPr/>
        </p:nvSpPr>
        <p:spPr>
          <a:xfrm>
            <a:off x="3002406" y="3586089"/>
            <a:ext cx="1714329" cy="981668"/>
          </a:xfrm>
          <a:prstGeom prst="rect">
            <a:avLst/>
          </a:prstGeom>
          <a:noFill/>
        </p:spPr>
        <p:txBody>
          <a:bodyPr wrap="square" lIns="194933" tIns="97467" rIns="194933" bIns="97467" rtlCol="0">
            <a:spAutoFit/>
          </a:bodyPr>
          <a:lstStyle/>
          <a:p>
            <a:pPr algn="ct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23%</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5" name="34 CuadroTexto"/>
          <p:cNvSpPr txBox="1"/>
          <p:nvPr/>
        </p:nvSpPr>
        <p:spPr>
          <a:xfrm>
            <a:off x="7394894" y="3531985"/>
            <a:ext cx="1714329" cy="981668"/>
          </a:xfrm>
          <a:prstGeom prst="rect">
            <a:avLst/>
          </a:prstGeom>
          <a:noFill/>
        </p:spPr>
        <p:txBody>
          <a:bodyPr wrap="square" lIns="194933" tIns="97467" rIns="194933" bIns="97467" rtlCol="0">
            <a:spAutoFit/>
          </a:bodyPr>
          <a:lstStyle/>
          <a:p>
            <a:pPr algn="ct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6" name="35 CuadroTexto"/>
          <p:cNvSpPr txBox="1"/>
          <p:nvPr/>
        </p:nvSpPr>
        <p:spPr>
          <a:xfrm>
            <a:off x="8979070" y="3576264"/>
            <a:ext cx="1714329" cy="981668"/>
          </a:xfrm>
          <a:prstGeom prst="rect">
            <a:avLst/>
          </a:prstGeom>
          <a:noFill/>
        </p:spPr>
        <p:txBody>
          <a:bodyPr wrap="square" lIns="194933" tIns="97467" rIns="194933" bIns="97467" rtlCol="0">
            <a:spAutoFit/>
          </a:bodyPr>
          <a:lstStyle/>
          <a:p>
            <a:pPr algn="ct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16%</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7" name="36 CuadroTexto"/>
          <p:cNvSpPr txBox="1"/>
          <p:nvPr/>
        </p:nvSpPr>
        <p:spPr>
          <a:xfrm>
            <a:off x="6876975" y="1535133"/>
            <a:ext cx="4464496" cy="520003"/>
          </a:xfrm>
          <a:prstGeom prst="rect">
            <a:avLst/>
          </a:prstGeom>
          <a:noFill/>
        </p:spPr>
        <p:txBody>
          <a:bodyPr wrap="square" lIns="194933" tIns="97467" rIns="194933" bIns="97467" rtlCol="0">
            <a:spAutoFit/>
          </a:bodyPr>
          <a:lstStyle/>
          <a:p>
            <a:pPr algn="ctr"/>
            <a:r>
              <a:rPr lang="es-CO" dirty="0" smtClean="0">
                <a:latin typeface="Arial" panose="020B0604020202020204" pitchFamily="34" charset="0"/>
                <a:cs typeface="Arial" panose="020B0604020202020204" pitchFamily="34" charset="0"/>
              </a:rPr>
              <a:t>Cuerpo de Custodia</a:t>
            </a:r>
            <a:endParaRPr lang="es-CO" dirty="0">
              <a:latin typeface="Arial" panose="020B0604020202020204" pitchFamily="34" charset="0"/>
              <a:cs typeface="Arial" panose="020B0604020202020204" pitchFamily="34" charset="0"/>
            </a:endParaRPr>
          </a:p>
        </p:txBody>
      </p:sp>
      <p:sp>
        <p:nvSpPr>
          <p:cNvPr id="38" name="37 CuadroTexto"/>
          <p:cNvSpPr txBox="1"/>
          <p:nvPr/>
        </p:nvSpPr>
        <p:spPr>
          <a:xfrm>
            <a:off x="1404368" y="1535133"/>
            <a:ext cx="3875542" cy="520003"/>
          </a:xfrm>
          <a:prstGeom prst="rect">
            <a:avLst/>
          </a:prstGeom>
          <a:noFill/>
        </p:spPr>
        <p:txBody>
          <a:bodyPr wrap="square" lIns="194933" tIns="97467" rIns="194933" bIns="97467" rtlCol="0">
            <a:spAutoFit/>
          </a:bodyPr>
          <a:lstStyle/>
          <a:p>
            <a:pPr algn="ctr"/>
            <a:r>
              <a:rPr lang="es-CO" dirty="0" smtClean="0">
                <a:latin typeface="Arial" panose="020B0604020202020204" pitchFamily="34" charset="0"/>
                <a:cs typeface="Arial" panose="020B0604020202020204" pitchFamily="34" charset="0"/>
              </a:rPr>
              <a:t>Seguridad y Vigilancia </a:t>
            </a:r>
            <a:endParaRPr lang="es-CO" dirty="0">
              <a:latin typeface="Arial" panose="020B0604020202020204" pitchFamily="34" charset="0"/>
              <a:cs typeface="Arial" panose="020B0604020202020204" pitchFamily="34" charset="0"/>
            </a:endParaRPr>
          </a:p>
        </p:txBody>
      </p:sp>
      <p:sp>
        <p:nvSpPr>
          <p:cNvPr id="4" name="CuadroTexto 3"/>
          <p:cNvSpPr txBox="1"/>
          <p:nvPr/>
        </p:nvSpPr>
        <p:spPr>
          <a:xfrm>
            <a:off x="6409409" y="178063"/>
            <a:ext cx="5436118" cy="707886"/>
          </a:xfrm>
          <a:prstGeom prst="rect">
            <a:avLst/>
          </a:prstGeom>
          <a:noFill/>
        </p:spPr>
        <p:txBody>
          <a:bodyPr wrap="square" rtlCol="0" anchor="ctr">
            <a:spAutoFit/>
          </a:bodyPr>
          <a:lstStyle/>
          <a:p>
            <a:pPr algn="ctr"/>
            <a:r>
              <a:rPr lang="es-CO" sz="2000" dirty="0" smtClean="0">
                <a:latin typeface="Arial" panose="020B0604020202020204" pitchFamily="34" charset="0"/>
                <a:cs typeface="Arial" panose="020B0604020202020204" pitchFamily="34" charset="0"/>
              </a:rPr>
              <a:t>RESULTADOS POR POLITICAS DIMENSIÓN SEGURIDAD PENITENCIARIA   </a:t>
            </a:r>
            <a:endParaRPr lang="es-CO"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165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6381448" y="2814080"/>
            <a:ext cx="414624" cy="339725"/>
          </a:xfrm>
          <a:prstGeom prst="rect">
            <a:avLst/>
          </a:prstGeom>
        </p:spPr>
        <p:txBody>
          <a:bodyPr vert="horz" lIns="91440" tIns="45720" rIns="91440" bIns="45720" rtlCol="0">
            <a:normAutofit/>
          </a:bodyPr>
          <a:lstStyle>
            <a:lvl1pPr lvl="0" indent="0" defTabSz="480060">
              <a:lnSpc>
                <a:spcPct val="90000"/>
              </a:lnSpc>
              <a:spcBef>
                <a:spcPts val="525"/>
              </a:spcBef>
              <a:buFont typeface="Arial" panose="020B0604020202020204" pitchFamily="34" charset="0"/>
              <a:buNone/>
              <a:defRPr sz="1600" b="1" baseline="0">
                <a:solidFill>
                  <a:srgbClr val="004C5A"/>
                </a:solidFill>
                <a:latin typeface="Agency FB" panose="020B0503020202020204" pitchFamily="34" charset="0"/>
              </a:defRPr>
            </a:lvl1pPr>
            <a:lvl2pPr marL="360045" indent="-120015" defTabSz="480060">
              <a:lnSpc>
                <a:spcPct val="90000"/>
              </a:lnSpc>
              <a:spcBef>
                <a:spcPts val="263"/>
              </a:spcBef>
              <a:buFont typeface="Arial" panose="020B0604020202020204" pitchFamily="34" charset="0"/>
              <a:buChar char="•"/>
              <a:defRPr sz="1260"/>
            </a:lvl2pPr>
            <a:lvl3pPr marL="600075" indent="-120015" defTabSz="480060">
              <a:lnSpc>
                <a:spcPct val="90000"/>
              </a:lnSpc>
              <a:spcBef>
                <a:spcPts val="263"/>
              </a:spcBef>
              <a:buFont typeface="Arial" panose="020B0604020202020204" pitchFamily="34" charset="0"/>
              <a:buChar char="•"/>
              <a:defRPr sz="1050"/>
            </a:lvl3pPr>
            <a:lvl4pPr marL="840105" indent="-120015" defTabSz="480060">
              <a:lnSpc>
                <a:spcPct val="90000"/>
              </a:lnSpc>
              <a:spcBef>
                <a:spcPts val="263"/>
              </a:spcBef>
              <a:buFont typeface="Arial" panose="020B0604020202020204" pitchFamily="34" charset="0"/>
              <a:buChar char="•"/>
              <a:defRPr sz="945"/>
            </a:lvl4pPr>
            <a:lvl5pPr marL="1080135" indent="-120015" defTabSz="480060">
              <a:lnSpc>
                <a:spcPct val="90000"/>
              </a:lnSpc>
              <a:spcBef>
                <a:spcPts val="263"/>
              </a:spcBef>
              <a:buFont typeface="Arial" panose="020B0604020202020204" pitchFamily="34" charset="0"/>
              <a:buChar char="•"/>
              <a:defRPr sz="945"/>
            </a:lvl5pPr>
            <a:lvl6pPr marL="1320165" indent="-120015" defTabSz="480060">
              <a:lnSpc>
                <a:spcPct val="90000"/>
              </a:lnSpc>
              <a:spcBef>
                <a:spcPts val="263"/>
              </a:spcBef>
              <a:buFont typeface="Arial" panose="020B0604020202020204" pitchFamily="34" charset="0"/>
              <a:buChar char="•"/>
              <a:defRPr sz="945"/>
            </a:lvl6pPr>
            <a:lvl7pPr marL="1560195" indent="-120015" defTabSz="480060">
              <a:lnSpc>
                <a:spcPct val="90000"/>
              </a:lnSpc>
              <a:spcBef>
                <a:spcPts val="263"/>
              </a:spcBef>
              <a:buFont typeface="Arial" panose="020B0604020202020204" pitchFamily="34" charset="0"/>
              <a:buChar char="•"/>
              <a:defRPr sz="945"/>
            </a:lvl7pPr>
            <a:lvl8pPr indent="-120015" defTabSz="480060">
              <a:lnSpc>
                <a:spcPct val="90000"/>
              </a:lnSpc>
              <a:spcBef>
                <a:spcPts val="263"/>
              </a:spcBef>
              <a:buFont typeface="Arial" panose="020B0604020202020204" pitchFamily="34" charset="0"/>
              <a:buChar char="•"/>
              <a:defRPr sz="945"/>
            </a:lvl8pPr>
            <a:lvl9pPr marL="2040255" indent="-120015" defTabSz="480060">
              <a:lnSpc>
                <a:spcPct val="90000"/>
              </a:lnSpc>
              <a:spcBef>
                <a:spcPts val="263"/>
              </a:spcBef>
              <a:buFont typeface="Arial" panose="020B0604020202020204" pitchFamily="34" charset="0"/>
              <a:buChar char="•"/>
              <a:defRPr sz="945"/>
            </a:lvl9pPr>
          </a:lstStyle>
          <a:p>
            <a:pPr algn="ctr"/>
            <a:endParaRPr lang="es-CO" sz="1200" dirty="0"/>
          </a:p>
        </p:txBody>
      </p:sp>
      <p:sp>
        <p:nvSpPr>
          <p:cNvPr id="8" name="Marcador de texto 33"/>
          <p:cNvSpPr txBox="1">
            <a:spLocks/>
          </p:cNvSpPr>
          <p:nvPr/>
        </p:nvSpPr>
        <p:spPr>
          <a:xfrm>
            <a:off x="6977152" y="4157104"/>
            <a:ext cx="4028239" cy="44444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200" b="1" kern="1200" baseline="0">
                <a:solidFill>
                  <a:schemeClr val="tx1"/>
                </a:solidFill>
                <a:latin typeface="Work Sans"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smtClean="0">
                <a:latin typeface="Arial" panose="020B0604020202020204" pitchFamily="34" charset="0"/>
                <a:cs typeface="Arial" panose="020B0604020202020204" pitchFamily="34" charset="0"/>
              </a:rPr>
              <a:t>RESULTADOS POR DEPENDENCIAS</a:t>
            </a:r>
            <a:endParaRPr lang="es-CO" dirty="0">
              <a:latin typeface="Arial" panose="020B0604020202020204" pitchFamily="34" charset="0"/>
              <a:cs typeface="Arial" panose="020B0604020202020204" pitchFamily="34" charset="0"/>
            </a:endParaRPr>
          </a:p>
        </p:txBody>
      </p:sp>
      <p:sp>
        <p:nvSpPr>
          <p:cNvPr id="9" name="Marcador de texto 33"/>
          <p:cNvSpPr txBox="1">
            <a:spLocks/>
          </p:cNvSpPr>
          <p:nvPr/>
        </p:nvSpPr>
        <p:spPr>
          <a:xfrm>
            <a:off x="6255766" y="4157103"/>
            <a:ext cx="739675" cy="444443"/>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000" b="1" kern="1200" baseline="0">
                <a:solidFill>
                  <a:srgbClr val="0C4563"/>
                </a:solidFill>
                <a:latin typeface="Bebas Neue" panose="020B0606020202050201"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smtClean="0"/>
              <a:t>03</a:t>
            </a:r>
            <a:endParaRPr lang="es-CO" dirty="0" smtClean="0"/>
          </a:p>
        </p:txBody>
      </p:sp>
      <p:sp>
        <p:nvSpPr>
          <p:cNvPr id="10" name="Marcador de texto 33"/>
          <p:cNvSpPr txBox="1">
            <a:spLocks/>
          </p:cNvSpPr>
          <p:nvPr/>
        </p:nvSpPr>
        <p:spPr>
          <a:xfrm>
            <a:off x="6976073" y="3471701"/>
            <a:ext cx="4776460" cy="44444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200" b="1" kern="1200" baseline="0">
                <a:solidFill>
                  <a:schemeClr val="tx1"/>
                </a:solidFill>
                <a:latin typeface="Work Sans"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smtClean="0">
                <a:latin typeface="Arial" panose="020B0604020202020204" pitchFamily="34" charset="0"/>
                <a:cs typeface="Arial" panose="020B0604020202020204" pitchFamily="34" charset="0"/>
              </a:rPr>
              <a:t>ACTIVIDADES QUE </a:t>
            </a:r>
            <a:r>
              <a:rPr lang="es-CO" dirty="0" smtClean="0">
                <a:solidFill>
                  <a:srgbClr val="FF0000"/>
                </a:solidFill>
                <a:latin typeface="Arial" panose="020B0604020202020204" pitchFamily="34" charset="0"/>
                <a:cs typeface="Arial" panose="020B0604020202020204" pitchFamily="34" charset="0"/>
              </a:rPr>
              <a:t>NO</a:t>
            </a:r>
            <a:r>
              <a:rPr lang="es-CO" dirty="0" smtClean="0">
                <a:latin typeface="Arial" panose="020B0604020202020204" pitchFamily="34" charset="0"/>
                <a:cs typeface="Arial" panose="020B0604020202020204" pitchFamily="34" charset="0"/>
              </a:rPr>
              <a:t> PRESENTARON AVANCES</a:t>
            </a:r>
            <a:endParaRPr lang="es-CO" dirty="0">
              <a:latin typeface="Arial" panose="020B0604020202020204" pitchFamily="34" charset="0"/>
              <a:cs typeface="Arial" panose="020B0604020202020204" pitchFamily="34" charset="0"/>
            </a:endParaRPr>
          </a:p>
        </p:txBody>
      </p:sp>
      <p:sp>
        <p:nvSpPr>
          <p:cNvPr id="11" name="Marcador de texto 33"/>
          <p:cNvSpPr txBox="1">
            <a:spLocks/>
          </p:cNvSpPr>
          <p:nvPr/>
        </p:nvSpPr>
        <p:spPr>
          <a:xfrm>
            <a:off x="6254687" y="3471699"/>
            <a:ext cx="739675" cy="444443"/>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000" b="1" kern="1200" baseline="0">
                <a:solidFill>
                  <a:srgbClr val="0C4563"/>
                </a:solidFill>
                <a:latin typeface="Bebas Neue" panose="020B0606020202050201"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smtClean="0"/>
              <a:t>02</a:t>
            </a:r>
          </a:p>
        </p:txBody>
      </p:sp>
      <p:sp>
        <p:nvSpPr>
          <p:cNvPr id="15" name="Marcador de texto 33"/>
          <p:cNvSpPr txBox="1">
            <a:spLocks/>
          </p:cNvSpPr>
          <p:nvPr/>
        </p:nvSpPr>
        <p:spPr>
          <a:xfrm>
            <a:off x="6254687" y="2819316"/>
            <a:ext cx="739675" cy="444443"/>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4000" b="1" kern="1200" baseline="0">
                <a:solidFill>
                  <a:srgbClr val="0C4563"/>
                </a:solidFill>
                <a:latin typeface="Bebas Neue" panose="020B0606020202050201"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smtClean="0"/>
              <a:t>01</a:t>
            </a:r>
          </a:p>
        </p:txBody>
      </p:sp>
      <p:sp>
        <p:nvSpPr>
          <p:cNvPr id="18" name="Marcador de texto 33"/>
          <p:cNvSpPr txBox="1">
            <a:spLocks/>
          </p:cNvSpPr>
          <p:nvPr/>
        </p:nvSpPr>
        <p:spPr>
          <a:xfrm>
            <a:off x="6970376" y="2790676"/>
            <a:ext cx="4776460" cy="44444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200" b="1" kern="1200" baseline="0">
                <a:solidFill>
                  <a:schemeClr val="tx1"/>
                </a:solidFill>
                <a:latin typeface="Work Sans"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smtClean="0">
                <a:latin typeface="Arial" panose="020B0604020202020204" pitchFamily="34" charset="0"/>
                <a:cs typeface="Arial" panose="020B0604020202020204" pitchFamily="34" charset="0"/>
              </a:rPr>
              <a:t>RESULTADOS MIPG I TRIMESTRE</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2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fade">
                                      <p:cBhvr>
                                        <p:cTn id="16" dur="500"/>
                                        <p:tgtEl>
                                          <p:spTgt spid="11">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500"/>
                                        <p:tgtEl>
                                          <p:spTgt spid="15">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4294967295"/>
          </p:nvPr>
        </p:nvSpPr>
        <p:spPr>
          <a:xfrm>
            <a:off x="9397256" y="2738439"/>
            <a:ext cx="2772519" cy="1515022"/>
          </a:xfrm>
        </p:spPr>
        <p:txBody>
          <a:bodyPr vert="horz" lIns="91440" tIns="45720" rIns="91440" bIns="45720" rtlCol="0">
            <a:normAutofit/>
          </a:bodyPr>
          <a:lstStyle/>
          <a:p>
            <a:pPr marL="0" indent="0" algn="ctr">
              <a:buNone/>
            </a:pPr>
            <a:r>
              <a:rPr lang="es-CO" sz="2400" dirty="0">
                <a:solidFill>
                  <a:schemeClr val="bg1"/>
                </a:solidFill>
              </a:rPr>
              <a:t>DIMENSIÓN </a:t>
            </a:r>
            <a:r>
              <a:rPr lang="es-CO" sz="2400" dirty="0" smtClean="0">
                <a:solidFill>
                  <a:schemeClr val="bg1"/>
                </a:solidFill>
              </a:rPr>
              <a:t>DERECHOS HUMANOS </a:t>
            </a:r>
            <a:endParaRPr lang="es-CO" sz="2400" dirty="0">
              <a:solidFill>
                <a:schemeClr val="bg1"/>
              </a:solidFill>
            </a:endParaRPr>
          </a:p>
        </p:txBody>
      </p:sp>
      <p:graphicFrame>
        <p:nvGraphicFramePr>
          <p:cNvPr id="7" name="Chart 43"/>
          <p:cNvGraphicFramePr/>
          <p:nvPr>
            <p:extLst>
              <p:ext uri="{D42A27DB-BD31-4B8C-83A1-F6EECF244321}">
                <p14:modId xmlns:p14="http://schemas.microsoft.com/office/powerpoint/2010/main" val="2909753389"/>
              </p:ext>
            </p:extLst>
          </p:nvPr>
        </p:nvGraphicFramePr>
        <p:xfrm>
          <a:off x="241443" y="964320"/>
          <a:ext cx="3766008" cy="336468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61"/>
          <p:cNvSpPr txBox="1"/>
          <p:nvPr/>
        </p:nvSpPr>
        <p:spPr>
          <a:xfrm>
            <a:off x="1260349" y="1886184"/>
            <a:ext cx="1728192" cy="1520951"/>
          </a:xfrm>
          <a:prstGeom prst="rect">
            <a:avLst/>
          </a:prstGeom>
          <a:noFill/>
        </p:spPr>
        <p:txBody>
          <a:bodyPr wrap="square" lIns="43201" tIns="21601" rIns="43201" bIns="21601" rtlCol="0">
            <a:spAutoFit/>
          </a:bodyPr>
          <a:lstStyle/>
          <a:p>
            <a:pPr algn="ctr"/>
            <a:r>
              <a:rPr lang="es-CO" sz="2400" b="1" dirty="0" smtClean="0">
                <a:solidFill>
                  <a:schemeClr val="bg1">
                    <a:lumMod val="50000"/>
                  </a:schemeClr>
                </a:solidFill>
                <a:latin typeface="Arial" panose="020B0604020202020204" pitchFamily="34" charset="0"/>
                <a:ea typeface="Open Sans Light" panose="020B0306030504020204" pitchFamily="34" charset="0"/>
                <a:cs typeface="Arial" panose="020B0604020202020204" pitchFamily="34" charset="0"/>
              </a:rPr>
              <a:t>95% </a:t>
            </a:r>
            <a:r>
              <a:rPr lang="es-CO" sz="2400" b="1" dirty="0">
                <a:solidFill>
                  <a:schemeClr val="bg1">
                    <a:lumMod val="50000"/>
                  </a:schemeClr>
                </a:solidFill>
                <a:latin typeface="Arial" panose="020B0604020202020204" pitchFamily="34" charset="0"/>
                <a:ea typeface="Open Sans Light" panose="020B0306030504020204" pitchFamily="34" charset="0"/>
                <a:cs typeface="Arial" panose="020B0604020202020204" pitchFamily="34" charset="0"/>
              </a:rPr>
              <a:t>Ejecución de la Dimensión </a:t>
            </a:r>
          </a:p>
        </p:txBody>
      </p:sp>
      <p:graphicFrame>
        <p:nvGraphicFramePr>
          <p:cNvPr id="13" name="12 Tabla"/>
          <p:cNvGraphicFramePr>
            <a:graphicFrameLocks noGrp="1"/>
          </p:cNvGraphicFramePr>
          <p:nvPr>
            <p:extLst>
              <p:ext uri="{D42A27DB-BD31-4B8C-83A1-F6EECF244321}">
                <p14:modId xmlns:p14="http://schemas.microsoft.com/office/powerpoint/2010/main" val="3082227785"/>
              </p:ext>
            </p:extLst>
          </p:nvPr>
        </p:nvGraphicFramePr>
        <p:xfrm>
          <a:off x="756293" y="4518868"/>
          <a:ext cx="8064898" cy="1849120"/>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032449"/>
                <a:gridCol w="4032449"/>
              </a:tblGrid>
              <a:tr h="370840">
                <a:tc>
                  <a:txBody>
                    <a:bodyPr/>
                    <a:lstStyle/>
                    <a:p>
                      <a:pPr algn="ctr"/>
                      <a:r>
                        <a:rPr lang="es-CO" sz="1800" dirty="0" smtClean="0">
                          <a:latin typeface="Arial" panose="020B0604020202020204" pitchFamily="34" charset="0"/>
                          <a:cs typeface="Arial" panose="020B0604020202020204" pitchFamily="34" charset="0"/>
                        </a:rPr>
                        <a:t>Planeado</a:t>
                      </a:r>
                      <a:r>
                        <a:rPr lang="es-CO" sz="1800" baseline="0" dirty="0" smtClean="0">
                          <a:latin typeface="Arial" panose="020B0604020202020204" pitchFamily="34" charset="0"/>
                          <a:cs typeface="Arial" panose="020B0604020202020204" pitchFamily="34" charset="0"/>
                        </a:rPr>
                        <a:t> </a:t>
                      </a:r>
                      <a:endParaRPr lang="es-CO" sz="1800" dirty="0">
                        <a:latin typeface="Arial" panose="020B0604020202020204" pitchFamily="34" charset="0"/>
                        <a:cs typeface="Arial" panose="020B0604020202020204" pitchFamily="34" charset="0"/>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a:r>
                        <a:rPr lang="es-CO" sz="1800" dirty="0" smtClean="0">
                          <a:latin typeface="Arial" panose="020B0604020202020204" pitchFamily="34" charset="0"/>
                          <a:cs typeface="Arial" panose="020B0604020202020204" pitchFamily="34" charset="0"/>
                        </a:rPr>
                        <a:t>Ejecutado </a:t>
                      </a:r>
                      <a:endParaRPr lang="es-CO" sz="1800" dirty="0">
                        <a:latin typeface="Arial" panose="020B0604020202020204" pitchFamily="34" charset="0"/>
                        <a:cs typeface="Arial" panose="020B0604020202020204" pitchFamily="34" charset="0"/>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tcPr>
                </a:tc>
              </a:tr>
              <a:tr h="370840">
                <a:tc>
                  <a:txBody>
                    <a:bodyPr/>
                    <a:lstStyle/>
                    <a:p>
                      <a:pPr algn="ctr"/>
                      <a:r>
                        <a:rPr lang="es-CO" sz="1800" dirty="0" smtClean="0">
                          <a:latin typeface="Arial" panose="020B0604020202020204" pitchFamily="34" charset="0"/>
                          <a:cs typeface="Arial" panose="020B0604020202020204" pitchFamily="34" charset="0"/>
                        </a:rPr>
                        <a:t>45%</a:t>
                      </a:r>
                      <a:endParaRPr lang="es-CO" sz="18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800" dirty="0" smtClean="0">
                          <a:latin typeface="Arial" panose="020B0604020202020204" pitchFamily="34" charset="0"/>
                          <a:cs typeface="Arial" panose="020B0604020202020204" pitchFamily="34" charset="0"/>
                        </a:rPr>
                        <a:t>43%</a:t>
                      </a:r>
                      <a:endParaRPr lang="es-CO" sz="18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2416">
                <a:tc gridSpan="2">
                  <a:txBody>
                    <a:bodyPr/>
                    <a:lstStyle/>
                    <a:p>
                      <a:pPr marL="0" algn="ctr" defTabSz="514350" rtl="0" eaLnBrk="1" latinLnBrk="0" hangingPunct="1"/>
                      <a:r>
                        <a:rPr lang="es-CO" sz="1800" kern="1200" dirty="0" smtClean="0">
                          <a:latin typeface="Arial" panose="020B0604020202020204" pitchFamily="34" charset="0"/>
                          <a:cs typeface="Arial" panose="020B0604020202020204" pitchFamily="34" charset="0"/>
                        </a:rPr>
                        <a:t>Participación Políticas</a:t>
                      </a:r>
                      <a:endParaRPr lang="es-CO" sz="1800" b="1" kern="1200" dirty="0">
                        <a:solidFill>
                          <a:schemeClr val="tx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CO" dirty="0"/>
                    </a:p>
                  </a:txBody>
                  <a:tcPr anchor="ctr">
                    <a:lnL>
                      <a:noFill/>
                    </a:lnL>
                    <a:lnR>
                      <a:noFill/>
                    </a:lnR>
                    <a:lnT>
                      <a:noFill/>
                    </a:lnT>
                    <a:lnB>
                      <a:noFill/>
                    </a:lnB>
                    <a:lnTlToBr w="12700" cmpd="sng">
                      <a:noFill/>
                      <a:prstDash val="solid"/>
                    </a:lnTlToBr>
                    <a:lnBlToTr w="12700" cmpd="sng">
                      <a:noFill/>
                      <a:prstDash val="solid"/>
                    </a:lnBlToTr>
                  </a:tcPr>
                </a:tc>
              </a:tr>
              <a:tr h="370840">
                <a:tc gridSpan="2">
                  <a:txBody>
                    <a:bodyPr/>
                    <a:lstStyle/>
                    <a:p>
                      <a:pPr algn="ctr"/>
                      <a:r>
                        <a:rPr lang="es-CO" sz="1800" dirty="0" smtClean="0">
                          <a:latin typeface="Arial" panose="020B0604020202020204" pitchFamily="34" charset="0"/>
                          <a:cs typeface="Arial" panose="020B0604020202020204" pitchFamily="34" charset="0"/>
                        </a:rPr>
                        <a:t>Derechos Humanos </a:t>
                      </a:r>
                      <a:endParaRPr lang="es-CO" sz="18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CO" sz="18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gridSpan="2">
                  <a:txBody>
                    <a:bodyPr/>
                    <a:lstStyle/>
                    <a:p>
                      <a:pPr algn="ctr"/>
                      <a:r>
                        <a:rPr lang="es-CO" sz="1800" dirty="0" smtClean="0">
                          <a:latin typeface="Arial" panose="020B0604020202020204" pitchFamily="34" charset="0"/>
                          <a:cs typeface="Arial" panose="020B0604020202020204" pitchFamily="34" charset="0"/>
                        </a:rPr>
                        <a:t>100%</a:t>
                      </a:r>
                      <a:endParaRPr lang="es-CO" sz="18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CO" sz="18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4" name="22 Marcador de texto"/>
          <p:cNvSpPr txBox="1">
            <a:spLocks/>
          </p:cNvSpPr>
          <p:nvPr/>
        </p:nvSpPr>
        <p:spPr>
          <a:xfrm>
            <a:off x="3060551" y="416347"/>
            <a:ext cx="6048672" cy="377800"/>
          </a:xfrm>
          <a:prstGeom prst="rect">
            <a:avLst/>
          </a:prstGeom>
        </p:spPr>
        <p:txBody>
          <a:bodyPr lIns="194933" tIns="97467" rIns="194933" bIns="97467" anchor="ctr"/>
          <a:lstStyle>
            <a:defPPr>
              <a:defRPr lang="es-CO"/>
            </a:defPPr>
            <a:lvl1pPr indent="0" algn="ctr" defTabSz="432054">
              <a:lnSpc>
                <a:spcPct val="90000"/>
              </a:lnSpc>
              <a:spcBef>
                <a:spcPts val="472"/>
              </a:spcBef>
              <a:buFont typeface="Arial" panose="020B0604020202020204" pitchFamily="34" charset="0"/>
              <a:buNone/>
              <a:defRPr sz="2600" b="1">
                <a:solidFill>
                  <a:schemeClr val="tx1">
                    <a:lumMod val="65000"/>
                    <a:lumOff val="35000"/>
                  </a:schemeClr>
                </a:solidFill>
                <a:effectLst>
                  <a:outerShdw blurRad="38100" dist="38100" dir="2700000" algn="tl">
                    <a:srgbClr val="000000">
                      <a:alpha val="43137"/>
                    </a:srgbClr>
                  </a:outerShdw>
                </a:effectLst>
                <a:latin typeface="Constantia" pitchFamily="18" charset="0"/>
              </a:defRPr>
            </a:lvl1pPr>
            <a:lvl2pPr marL="324041" indent="-108014" defTabSz="432054">
              <a:lnSpc>
                <a:spcPct val="90000"/>
              </a:lnSpc>
              <a:spcBef>
                <a:spcPts val="236"/>
              </a:spcBef>
              <a:buFont typeface="Arial" panose="020B0604020202020204" pitchFamily="34" charset="0"/>
              <a:buChar char="•"/>
              <a:defRPr sz="1100"/>
            </a:lvl2pPr>
            <a:lvl3pPr marL="540068" indent="-108014" defTabSz="432054">
              <a:lnSpc>
                <a:spcPct val="90000"/>
              </a:lnSpc>
              <a:spcBef>
                <a:spcPts val="236"/>
              </a:spcBef>
              <a:buFont typeface="Arial" panose="020B0604020202020204" pitchFamily="34" charset="0"/>
              <a:buChar char="•"/>
              <a:defRPr sz="900"/>
            </a:lvl3pPr>
            <a:lvl4pPr marL="756095" indent="-108014" defTabSz="432054">
              <a:lnSpc>
                <a:spcPct val="90000"/>
              </a:lnSpc>
              <a:spcBef>
                <a:spcPts val="236"/>
              </a:spcBef>
              <a:buFont typeface="Arial" panose="020B0604020202020204" pitchFamily="34" charset="0"/>
              <a:buChar char="•"/>
              <a:defRPr sz="900"/>
            </a:lvl4pPr>
            <a:lvl5pPr marL="972122" indent="-108014" defTabSz="432054">
              <a:lnSpc>
                <a:spcPct val="90000"/>
              </a:lnSpc>
              <a:spcBef>
                <a:spcPts val="236"/>
              </a:spcBef>
              <a:buFont typeface="Arial" panose="020B0604020202020204" pitchFamily="34" charset="0"/>
              <a:buChar char="•"/>
              <a:defRPr sz="900"/>
            </a:lvl5pPr>
            <a:lvl6pPr marL="1188149" indent="-108014" defTabSz="432054">
              <a:lnSpc>
                <a:spcPct val="90000"/>
              </a:lnSpc>
              <a:spcBef>
                <a:spcPts val="236"/>
              </a:spcBef>
              <a:buFont typeface="Arial" panose="020B0604020202020204" pitchFamily="34" charset="0"/>
              <a:buChar char="•"/>
              <a:defRPr sz="900"/>
            </a:lvl6pPr>
            <a:lvl7pPr marL="1404176" indent="-108014" defTabSz="432054">
              <a:lnSpc>
                <a:spcPct val="90000"/>
              </a:lnSpc>
              <a:spcBef>
                <a:spcPts val="236"/>
              </a:spcBef>
              <a:buFont typeface="Arial" panose="020B0604020202020204" pitchFamily="34" charset="0"/>
              <a:buChar char="•"/>
              <a:defRPr sz="900"/>
            </a:lvl7pPr>
            <a:lvl8pPr marL="1620203" indent="-108014" defTabSz="432054">
              <a:lnSpc>
                <a:spcPct val="90000"/>
              </a:lnSpc>
              <a:spcBef>
                <a:spcPts val="236"/>
              </a:spcBef>
              <a:buFont typeface="Arial" panose="020B0604020202020204" pitchFamily="34" charset="0"/>
              <a:buChar char="•"/>
              <a:defRPr sz="900"/>
            </a:lvl8pPr>
            <a:lvl9pPr marL="1836230" indent="-108014" defTabSz="432054">
              <a:lnSpc>
                <a:spcPct val="90000"/>
              </a:lnSpc>
              <a:spcBef>
                <a:spcPts val="236"/>
              </a:spcBef>
              <a:buFont typeface="Arial" panose="020B0604020202020204" pitchFamily="34" charset="0"/>
              <a:buChar char="•"/>
              <a:defRPr sz="900"/>
            </a:lvl9pPr>
          </a:lstStyle>
          <a:p>
            <a:r>
              <a:rPr lang="es-CO" b="0" dirty="0">
                <a:solidFill>
                  <a:schemeClr val="tx1"/>
                </a:solidFill>
                <a:latin typeface="Arial" panose="020B0604020202020204" pitchFamily="34" charset="0"/>
                <a:cs typeface="Arial" panose="020B0604020202020204" pitchFamily="34" charset="0"/>
              </a:rPr>
              <a:t>DIMENSIÓN </a:t>
            </a:r>
            <a:r>
              <a:rPr lang="es-CO" b="0" dirty="0" smtClean="0">
                <a:solidFill>
                  <a:schemeClr val="tx1"/>
                </a:solidFill>
                <a:latin typeface="Arial" panose="020B0604020202020204" pitchFamily="34" charset="0"/>
                <a:cs typeface="Arial" panose="020B0604020202020204" pitchFamily="34" charset="0"/>
              </a:rPr>
              <a:t>9 </a:t>
            </a:r>
            <a:r>
              <a:rPr lang="es-CO" b="0" dirty="0">
                <a:solidFill>
                  <a:schemeClr val="tx1"/>
                </a:solidFill>
                <a:latin typeface="Arial" panose="020B0604020202020204" pitchFamily="34" charset="0"/>
                <a:cs typeface="Arial" panose="020B0604020202020204" pitchFamily="34" charset="0"/>
              </a:rPr>
              <a:t>RESULTADOS  </a:t>
            </a:r>
            <a:r>
              <a:rPr lang="es-CO" b="0" dirty="0" smtClean="0">
                <a:solidFill>
                  <a:schemeClr val="tx1"/>
                </a:solidFill>
                <a:latin typeface="Arial" panose="020B0604020202020204" pitchFamily="34" charset="0"/>
                <a:cs typeface="Arial" panose="020B0604020202020204" pitchFamily="34" charset="0"/>
              </a:rPr>
              <a:t>I </a:t>
            </a:r>
            <a:r>
              <a:rPr lang="es-CO" b="0" dirty="0">
                <a:solidFill>
                  <a:schemeClr val="tx1"/>
                </a:solidFill>
                <a:latin typeface="Arial" panose="020B0604020202020204" pitchFamily="34" charset="0"/>
                <a:cs typeface="Arial" panose="020B0604020202020204" pitchFamily="34" charset="0"/>
              </a:rPr>
              <a:t>TRIMESTRE</a:t>
            </a:r>
          </a:p>
        </p:txBody>
      </p:sp>
      <p:sp>
        <p:nvSpPr>
          <p:cNvPr id="18" name="11 CuadroTexto"/>
          <p:cNvSpPr txBox="1"/>
          <p:nvPr/>
        </p:nvSpPr>
        <p:spPr>
          <a:xfrm>
            <a:off x="4860750" y="2452972"/>
            <a:ext cx="3744417" cy="520019"/>
          </a:xfrm>
          <a:prstGeom prst="rect">
            <a:avLst/>
          </a:prstGeom>
          <a:noFill/>
        </p:spPr>
        <p:txBody>
          <a:bodyPr wrap="square" lIns="194950" tIns="97475" rIns="194950" bIns="97475" rtlCol="0">
            <a:spAutoFit/>
          </a:bodyPr>
          <a:lstStyle>
            <a:defPPr>
              <a:defRPr lang="es-CO"/>
            </a:defPPr>
            <a:lvl1pPr algn="ctr">
              <a:defRPr>
                <a:latin typeface="Arial" panose="020B0604020202020204" pitchFamily="34" charset="0"/>
                <a:cs typeface="Arial" panose="020B0604020202020204" pitchFamily="34" charset="0"/>
              </a:defRPr>
            </a:lvl1pPr>
          </a:lstStyle>
          <a:p>
            <a:r>
              <a:rPr lang="es-CO" dirty="0" smtClean="0"/>
              <a:t>Derechos Humanos</a:t>
            </a:r>
            <a:endParaRPr lang="es-CO" dirty="0"/>
          </a:p>
        </p:txBody>
      </p:sp>
      <p:grpSp>
        <p:nvGrpSpPr>
          <p:cNvPr id="12" name="Grupo 11"/>
          <p:cNvGrpSpPr/>
          <p:nvPr/>
        </p:nvGrpSpPr>
        <p:grpSpPr>
          <a:xfrm>
            <a:off x="10355270" y="4158828"/>
            <a:ext cx="856489" cy="1320110"/>
            <a:chOff x="1404367" y="3639191"/>
            <a:chExt cx="856489" cy="1320110"/>
          </a:xfrm>
        </p:grpSpPr>
        <p:pic>
          <p:nvPicPr>
            <p:cNvPr id="15" name="Imagen 14"/>
            <p:cNvPicPr>
              <a:picLocks noChangeAspect="1"/>
            </p:cNvPicPr>
            <p:nvPr/>
          </p:nvPicPr>
          <p:blipFill rotWithShape="1">
            <a:blip r:embed="rId3" cstate="print">
              <a:extLst>
                <a:ext uri="{28A0092B-C50C-407E-A947-70E740481C1C}">
                  <a14:useLocalDpi xmlns:a14="http://schemas.microsoft.com/office/drawing/2010/main" val="0"/>
                </a:ext>
              </a:extLst>
            </a:blip>
            <a:srcRect l="7995" t="59865" r="86992" b="19759"/>
            <a:stretch/>
          </p:blipFill>
          <p:spPr>
            <a:xfrm>
              <a:off x="1756800" y="3639191"/>
              <a:ext cx="504056" cy="1152129"/>
            </a:xfrm>
            <a:prstGeom prst="rect">
              <a:avLst/>
            </a:prstGeom>
          </p:spPr>
        </p:pic>
        <p:pic>
          <p:nvPicPr>
            <p:cNvPr id="16" name="Imagen 15"/>
            <p:cNvPicPr>
              <a:picLocks noChangeAspect="1"/>
            </p:cNvPicPr>
            <p:nvPr/>
          </p:nvPicPr>
          <p:blipFill rotWithShape="1">
            <a:blip r:embed="rId3" cstate="print">
              <a:extLst>
                <a:ext uri="{28A0092B-C50C-407E-A947-70E740481C1C}">
                  <a14:useLocalDpi xmlns:a14="http://schemas.microsoft.com/office/drawing/2010/main" val="0"/>
                </a:ext>
              </a:extLst>
            </a:blip>
            <a:srcRect l="7995" t="59865" r="86992" b="19759"/>
            <a:stretch/>
          </p:blipFill>
          <p:spPr>
            <a:xfrm>
              <a:off x="1404367" y="3654772"/>
              <a:ext cx="504056" cy="1152129"/>
            </a:xfrm>
            <a:prstGeom prst="rect">
              <a:avLst/>
            </a:prstGeom>
          </p:spPr>
        </p:pic>
        <p:pic>
          <p:nvPicPr>
            <p:cNvPr id="17" name="Imagen 16"/>
            <p:cNvPicPr>
              <a:picLocks noChangeAspect="1"/>
            </p:cNvPicPr>
            <p:nvPr/>
          </p:nvPicPr>
          <p:blipFill rotWithShape="1">
            <a:blip r:embed="rId3" cstate="print">
              <a:extLst>
                <a:ext uri="{28A0092B-C50C-407E-A947-70E740481C1C}">
                  <a14:useLocalDpi xmlns:a14="http://schemas.microsoft.com/office/drawing/2010/main" val="0"/>
                </a:ext>
              </a:extLst>
            </a:blip>
            <a:srcRect l="7995" t="59865" r="86992" b="19759"/>
            <a:stretch/>
          </p:blipFill>
          <p:spPr>
            <a:xfrm>
              <a:off x="1556767" y="3807172"/>
              <a:ext cx="504056" cy="1152129"/>
            </a:xfrm>
            <a:prstGeom prst="rect">
              <a:avLst/>
            </a:prstGeom>
          </p:spPr>
        </p:pic>
      </p:grpSp>
    </p:spTree>
    <p:extLst>
      <p:ext uri="{BB962C8B-B14F-4D97-AF65-F5344CB8AC3E}">
        <p14:creationId xmlns:p14="http://schemas.microsoft.com/office/powerpoint/2010/main" val="118375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43"/>
          <p:cNvGraphicFramePr/>
          <p:nvPr>
            <p:extLst>
              <p:ext uri="{D42A27DB-BD31-4B8C-83A1-F6EECF244321}">
                <p14:modId xmlns:p14="http://schemas.microsoft.com/office/powerpoint/2010/main" val="2003905070"/>
              </p:ext>
            </p:extLst>
          </p:nvPr>
        </p:nvGraphicFramePr>
        <p:xfrm>
          <a:off x="232873" y="972245"/>
          <a:ext cx="5005242" cy="3363559"/>
        </p:xfrm>
        <a:graphic>
          <a:graphicData uri="http://schemas.openxmlformats.org/drawingml/2006/chart">
            <c:chart xmlns:c="http://schemas.openxmlformats.org/drawingml/2006/chart" xmlns:r="http://schemas.openxmlformats.org/officeDocument/2006/relationships" r:id="rId2"/>
          </a:graphicData>
        </a:graphic>
      </p:graphicFrame>
      <p:sp>
        <p:nvSpPr>
          <p:cNvPr id="3" name="2 Marcador de texto"/>
          <p:cNvSpPr>
            <a:spLocks noGrp="1"/>
          </p:cNvSpPr>
          <p:nvPr>
            <p:ph type="body" sz="quarter" idx="4294967295"/>
          </p:nvPr>
        </p:nvSpPr>
        <p:spPr>
          <a:xfrm>
            <a:off x="9492376" y="2738438"/>
            <a:ext cx="2497167" cy="1755775"/>
          </a:xfrm>
        </p:spPr>
        <p:txBody>
          <a:bodyPr vert="horz" lIns="91440" tIns="45720" rIns="91440" bIns="45720" rtlCol="0">
            <a:normAutofit fontScale="92500"/>
          </a:bodyPr>
          <a:lstStyle/>
          <a:p>
            <a:pPr marL="0" indent="0" algn="ctr">
              <a:buNone/>
            </a:pPr>
            <a:r>
              <a:rPr lang="es-CO" sz="2800" dirty="0" smtClean="0">
                <a:solidFill>
                  <a:schemeClr val="bg1"/>
                </a:solidFill>
              </a:rPr>
              <a:t>DIMENSIÓN INFORMACIÓN Y COMUNICACIÓN</a:t>
            </a:r>
            <a:endParaRPr lang="es-CO" sz="2800" dirty="0">
              <a:solidFill>
                <a:schemeClr val="bg1"/>
              </a:solidFill>
            </a:endParaRPr>
          </a:p>
        </p:txBody>
      </p:sp>
      <p:sp>
        <p:nvSpPr>
          <p:cNvPr id="5" name="TextBox 61"/>
          <p:cNvSpPr txBox="1"/>
          <p:nvPr/>
        </p:nvSpPr>
        <p:spPr>
          <a:xfrm>
            <a:off x="1692399" y="2001591"/>
            <a:ext cx="2109398" cy="1154845"/>
          </a:xfrm>
          <a:prstGeom prst="rect">
            <a:avLst/>
          </a:prstGeom>
          <a:noFill/>
        </p:spPr>
        <p:txBody>
          <a:bodyPr wrap="square" lIns="92113" tIns="46058" rIns="92113" bIns="46058" rtlCol="0">
            <a:spAutoFit/>
          </a:bodyPr>
          <a:lstStyle/>
          <a:p>
            <a:pPr algn="ctr"/>
            <a:r>
              <a:rPr lang="es-CO" sz="2300" b="1" dirty="0" smtClean="0">
                <a:solidFill>
                  <a:schemeClr val="bg1">
                    <a:lumMod val="50000"/>
                  </a:schemeClr>
                </a:solidFill>
                <a:latin typeface="Arial" panose="020B0604020202020204" pitchFamily="34" charset="0"/>
                <a:ea typeface="Open Sans Light" panose="020B0306030504020204" pitchFamily="34" charset="0"/>
                <a:cs typeface="Arial" panose="020B0604020202020204" pitchFamily="34" charset="0"/>
              </a:rPr>
              <a:t>100% </a:t>
            </a:r>
            <a:r>
              <a:rPr lang="es-CO" sz="2300" b="1" dirty="0">
                <a:solidFill>
                  <a:schemeClr val="bg1">
                    <a:lumMod val="50000"/>
                  </a:schemeClr>
                </a:solidFill>
                <a:latin typeface="Arial" panose="020B0604020202020204" pitchFamily="34" charset="0"/>
                <a:ea typeface="Open Sans Light" panose="020B0306030504020204" pitchFamily="34" charset="0"/>
                <a:cs typeface="Arial" panose="020B0604020202020204" pitchFamily="34" charset="0"/>
              </a:rPr>
              <a:t>Ejecución de la Dimensión </a:t>
            </a:r>
          </a:p>
        </p:txBody>
      </p:sp>
      <p:graphicFrame>
        <p:nvGraphicFramePr>
          <p:cNvPr id="6" name="5 Tabla"/>
          <p:cNvGraphicFramePr>
            <a:graphicFrameLocks noGrp="1"/>
          </p:cNvGraphicFramePr>
          <p:nvPr>
            <p:extLst>
              <p:ext uri="{D42A27DB-BD31-4B8C-83A1-F6EECF244321}">
                <p14:modId xmlns:p14="http://schemas.microsoft.com/office/powerpoint/2010/main" val="538291514"/>
              </p:ext>
            </p:extLst>
          </p:nvPr>
        </p:nvGraphicFramePr>
        <p:xfrm>
          <a:off x="900311" y="4544216"/>
          <a:ext cx="8032788" cy="1832120"/>
        </p:xfrm>
        <a:graphic>
          <a:graphicData uri="http://schemas.openxmlformats.org/drawingml/2006/table">
            <a:tbl>
              <a:tblPr firstRow="1" bandRow="1">
                <a:tableStyleId>{ED083AE6-46FA-4A59-8FB0-9F97EB10719F}</a:tableStyleId>
              </a:tblPr>
              <a:tblGrid>
                <a:gridCol w="2677596"/>
                <a:gridCol w="2677596"/>
                <a:gridCol w="2677596"/>
              </a:tblGrid>
              <a:tr h="351032">
                <a:tc>
                  <a:txBody>
                    <a:bodyPr/>
                    <a:lstStyle/>
                    <a:p>
                      <a:pPr algn="ctr"/>
                      <a:r>
                        <a:rPr lang="es-CO" sz="1600" dirty="0" smtClean="0"/>
                        <a:t>Planeado</a:t>
                      </a:r>
                      <a:r>
                        <a:rPr lang="es-CO" sz="1600" baseline="0" dirty="0" smtClean="0"/>
                        <a:t> </a:t>
                      </a:r>
                      <a:endParaRPr lang="es-CO" sz="1600" b="1" dirty="0">
                        <a:latin typeface="Arial" panose="020B0604020202020204" pitchFamily="34" charset="0"/>
                        <a:cs typeface="Arial" panose="020B0604020202020204" pitchFamily="34" charset="0"/>
                      </a:endParaRPr>
                    </a:p>
                  </a:txBody>
                  <a:tcPr marL="141647" marR="141647" marT="61292" marB="61292"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endParaRPr lang="es-CO" sz="1600" b="1" dirty="0">
                        <a:latin typeface="Arial" panose="020B0604020202020204" pitchFamily="34" charset="0"/>
                        <a:cs typeface="Arial" panose="020B0604020202020204" pitchFamily="34" charset="0"/>
                      </a:endParaRPr>
                    </a:p>
                  </a:txBody>
                  <a:tcPr marL="141647" marR="141647" marT="61292" marB="61292"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s-CO" sz="1600" dirty="0" smtClean="0"/>
                        <a:t>Ejecutado </a:t>
                      </a:r>
                      <a:endParaRPr lang="es-CO" sz="1600" b="1" dirty="0">
                        <a:latin typeface="Arial" panose="020B0604020202020204" pitchFamily="34" charset="0"/>
                        <a:cs typeface="Arial" panose="020B0604020202020204" pitchFamily="34" charset="0"/>
                      </a:endParaRPr>
                    </a:p>
                  </a:txBody>
                  <a:tcPr marL="141647" marR="141647" marT="61292" marB="61292" anchor="ctr">
                    <a:lnL w="12700" cmpd="sng">
                      <a:noFill/>
                    </a:lnL>
                    <a:lnR w="12700" cmpd="sng">
                      <a:noFill/>
                    </a:lnR>
                    <a:lnT w="12700" cmpd="sng">
                      <a:noFill/>
                    </a:lnT>
                    <a:lnB w="25400" cmpd="sng">
                      <a:noFill/>
                    </a:lnB>
                    <a:lnTlToBr w="12700" cmpd="sng">
                      <a:noFill/>
                      <a:prstDash val="solid"/>
                    </a:lnTlToBr>
                    <a:lnBlToTr w="12700" cmpd="sng">
                      <a:noFill/>
                      <a:prstDash val="solid"/>
                    </a:lnBlToTr>
                  </a:tcPr>
                </a:tc>
              </a:tr>
              <a:tr h="351032">
                <a:tc>
                  <a:txBody>
                    <a:bodyPr/>
                    <a:lstStyle/>
                    <a:p>
                      <a:pPr algn="ctr"/>
                      <a:r>
                        <a:rPr lang="es-CO" sz="1600" dirty="0" smtClean="0"/>
                        <a:t>23%</a:t>
                      </a:r>
                      <a:endParaRPr lang="es-CO" sz="1600" dirty="0">
                        <a:latin typeface="Arial" panose="020B0604020202020204" pitchFamily="34" charset="0"/>
                        <a:cs typeface="Arial" panose="020B0604020202020204" pitchFamily="34" charset="0"/>
                      </a:endParaRPr>
                    </a:p>
                  </a:txBody>
                  <a:tcPr marL="141647" marR="141647" marT="61292" marB="61292"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a:endParaRPr lang="es-CO" sz="1600" dirty="0">
                        <a:latin typeface="Arial" panose="020B0604020202020204" pitchFamily="34" charset="0"/>
                        <a:cs typeface="Arial" panose="020B0604020202020204" pitchFamily="34" charset="0"/>
                      </a:endParaRPr>
                    </a:p>
                  </a:txBody>
                  <a:tcPr marL="141647" marR="141647" marT="61292" marB="61292"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a:r>
                        <a:rPr lang="es-CO" sz="1600" dirty="0" smtClean="0"/>
                        <a:t>23%</a:t>
                      </a:r>
                      <a:endParaRPr lang="es-CO" sz="1600" dirty="0">
                        <a:latin typeface="Arial" panose="020B0604020202020204" pitchFamily="34" charset="0"/>
                        <a:cs typeface="Arial" panose="020B0604020202020204" pitchFamily="34" charset="0"/>
                      </a:endParaRPr>
                    </a:p>
                  </a:txBody>
                  <a:tcPr marL="141647" marR="141647" marT="61292" marB="61292" anchor="ctr">
                    <a:lnL w="12700" cmpd="sng">
                      <a:noFill/>
                    </a:lnL>
                    <a:lnR w="12700" cmpd="sng">
                      <a:noFill/>
                    </a:lnR>
                    <a:lnT w="25400" cmpd="sng">
                      <a:noFill/>
                    </a:lnT>
                    <a:lnB w="12700" cmpd="sng">
                      <a:noFill/>
                    </a:lnB>
                    <a:lnTlToBr w="12700" cmpd="sng">
                      <a:noFill/>
                      <a:prstDash val="solid"/>
                    </a:lnTlToBr>
                    <a:lnBlToTr w="12700" cmpd="sng">
                      <a:noFill/>
                      <a:prstDash val="solid"/>
                    </a:lnBlToTr>
                  </a:tcPr>
                </a:tc>
              </a:tr>
              <a:tr h="351032">
                <a:tc gridSpan="3">
                  <a:txBody>
                    <a:bodyPr/>
                    <a:lstStyle/>
                    <a:p>
                      <a:pPr marL="0" algn="ctr" defTabSz="514350" rtl="0" eaLnBrk="1" latinLnBrk="0" hangingPunct="1"/>
                      <a:r>
                        <a:rPr lang="es-CO" sz="1600" kern="1200" dirty="0" smtClean="0"/>
                        <a:t>Participación Políticas</a:t>
                      </a:r>
                      <a:endParaRPr lang="es-CO" sz="1600" b="1" kern="1200" dirty="0">
                        <a:solidFill>
                          <a:schemeClr val="tx1"/>
                        </a:solidFill>
                        <a:latin typeface="Arial" panose="020B0604020202020204" pitchFamily="34" charset="0"/>
                        <a:ea typeface="+mn-ea"/>
                        <a:cs typeface="Arial" panose="020B0604020202020204" pitchFamily="34" charset="0"/>
                      </a:endParaRPr>
                    </a:p>
                  </a:txBody>
                  <a:tcPr marL="141647" marR="141647" marT="61292" marB="61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s-CO"/>
                    </a:p>
                  </a:txBody>
                  <a:tcPr/>
                </a:tc>
                <a:tc hMerge="1">
                  <a:txBody>
                    <a:bodyPr/>
                    <a:lstStyle/>
                    <a:p>
                      <a:pPr algn="ctr"/>
                      <a:endParaRPr lang="es-CO" sz="1600" dirty="0">
                        <a:latin typeface="Arial" panose="020B0604020202020204" pitchFamily="34" charset="0"/>
                        <a:cs typeface="Arial" panose="020B0604020202020204" pitchFamily="34" charset="0"/>
                      </a:endParaRPr>
                    </a:p>
                  </a:txBody>
                  <a:tcPr marL="141647" marR="141647" marT="61292" marB="61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51032">
                <a:tc>
                  <a:txBody>
                    <a:bodyPr/>
                    <a:lstStyle/>
                    <a:p>
                      <a:pPr algn="ctr"/>
                      <a:r>
                        <a:rPr lang="es-CO" sz="1600" dirty="0" smtClean="0"/>
                        <a:t>Gestión Documental</a:t>
                      </a:r>
                      <a:r>
                        <a:rPr lang="es-CO" sz="1600" baseline="0" dirty="0" smtClean="0"/>
                        <a:t> </a:t>
                      </a:r>
                      <a:endParaRPr lang="es-CO" sz="1600" dirty="0">
                        <a:latin typeface="Arial" panose="020B0604020202020204" pitchFamily="34" charset="0"/>
                        <a:cs typeface="Arial" panose="020B0604020202020204" pitchFamily="34" charset="0"/>
                      </a:endParaRPr>
                    </a:p>
                  </a:txBody>
                  <a:tcPr marL="141647" marR="141647" marT="61292" marB="61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s-CO" sz="1600" dirty="0">
                        <a:latin typeface="Arial" panose="020B0604020202020204" pitchFamily="34" charset="0"/>
                        <a:cs typeface="Arial" panose="020B0604020202020204" pitchFamily="34" charset="0"/>
                      </a:endParaRPr>
                    </a:p>
                  </a:txBody>
                  <a:tcPr marL="141647" marR="141647" marT="61292" marB="61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600" dirty="0" smtClean="0"/>
                        <a:t>Comunicación</a:t>
                      </a:r>
                      <a:endParaRPr lang="es-CO" sz="1600" dirty="0">
                        <a:latin typeface="Arial" panose="020B0604020202020204" pitchFamily="34" charset="0"/>
                        <a:cs typeface="Arial" panose="020B0604020202020204" pitchFamily="34" charset="0"/>
                      </a:endParaRPr>
                    </a:p>
                  </a:txBody>
                  <a:tcPr marL="141647" marR="141647" marT="61292" marB="61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51032">
                <a:tc>
                  <a:txBody>
                    <a:bodyPr/>
                    <a:lstStyle/>
                    <a:p>
                      <a:pPr algn="ctr"/>
                      <a:r>
                        <a:rPr lang="es-CO" sz="1600" dirty="0" smtClean="0"/>
                        <a:t>47%</a:t>
                      </a:r>
                      <a:endParaRPr lang="es-CO" sz="1600" dirty="0">
                        <a:latin typeface="Arial" panose="020B0604020202020204" pitchFamily="34" charset="0"/>
                        <a:cs typeface="Arial" panose="020B0604020202020204" pitchFamily="34" charset="0"/>
                      </a:endParaRPr>
                    </a:p>
                  </a:txBody>
                  <a:tcPr marL="141647" marR="141647" marT="61292" marB="61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s-CO" sz="1600" dirty="0">
                        <a:latin typeface="Arial" panose="020B0604020202020204" pitchFamily="34" charset="0"/>
                        <a:cs typeface="Arial" panose="020B0604020202020204" pitchFamily="34" charset="0"/>
                      </a:endParaRPr>
                    </a:p>
                  </a:txBody>
                  <a:tcPr marL="141647" marR="141647" marT="61292" marB="61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600" dirty="0" smtClean="0"/>
                        <a:t>53%</a:t>
                      </a:r>
                      <a:endParaRPr lang="es-CO" sz="1600" dirty="0">
                        <a:latin typeface="Arial" panose="020B0604020202020204" pitchFamily="34" charset="0"/>
                        <a:cs typeface="Arial" panose="020B0604020202020204" pitchFamily="34" charset="0"/>
                      </a:endParaRPr>
                    </a:p>
                  </a:txBody>
                  <a:tcPr marL="141647" marR="141647" marT="61292" marB="61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8" name="17 CuadroTexto"/>
          <p:cNvSpPr txBox="1"/>
          <p:nvPr/>
        </p:nvSpPr>
        <p:spPr>
          <a:xfrm>
            <a:off x="4932759" y="1926580"/>
            <a:ext cx="4176464" cy="520019"/>
          </a:xfrm>
          <a:prstGeom prst="rect">
            <a:avLst/>
          </a:prstGeom>
          <a:noFill/>
        </p:spPr>
        <p:txBody>
          <a:bodyPr wrap="square" lIns="194950" tIns="97475" rIns="194950" bIns="97475" rtlCol="0">
            <a:spAutoFit/>
          </a:bodyPr>
          <a:lstStyle>
            <a:defPPr>
              <a:defRPr lang="es-CO"/>
            </a:defPPr>
            <a:lvl1pPr algn="ctr">
              <a:defRPr>
                <a:latin typeface="Arial" panose="020B0604020202020204" pitchFamily="34" charset="0"/>
                <a:cs typeface="Arial" panose="020B0604020202020204" pitchFamily="34" charset="0"/>
              </a:defRPr>
            </a:lvl1pPr>
          </a:lstStyle>
          <a:p>
            <a:r>
              <a:rPr lang="es-CO" dirty="0" smtClean="0"/>
              <a:t>Gestión Documental </a:t>
            </a:r>
            <a:endParaRPr lang="es-CO" dirty="0"/>
          </a:p>
        </p:txBody>
      </p:sp>
      <p:sp>
        <p:nvSpPr>
          <p:cNvPr id="19" name="18 CuadroTexto"/>
          <p:cNvSpPr txBox="1"/>
          <p:nvPr/>
        </p:nvSpPr>
        <p:spPr>
          <a:xfrm>
            <a:off x="4932759" y="2579014"/>
            <a:ext cx="4176463" cy="520019"/>
          </a:xfrm>
          <a:prstGeom prst="rect">
            <a:avLst/>
          </a:prstGeom>
          <a:noFill/>
        </p:spPr>
        <p:txBody>
          <a:bodyPr wrap="square" lIns="194950" tIns="97475" rIns="194950" bIns="97475" rtlCol="0">
            <a:spAutoFit/>
          </a:bodyPr>
          <a:lstStyle>
            <a:defPPr>
              <a:defRPr lang="es-CO"/>
            </a:defPPr>
            <a:lvl1pPr algn="ctr">
              <a:defRPr>
                <a:latin typeface="Arial" panose="020B0604020202020204" pitchFamily="34" charset="0"/>
                <a:cs typeface="Arial" panose="020B0604020202020204" pitchFamily="34" charset="0"/>
              </a:defRPr>
            </a:lvl1pPr>
          </a:lstStyle>
          <a:p>
            <a:r>
              <a:rPr lang="es-CO" dirty="0" smtClean="0"/>
              <a:t>Comunicaciones</a:t>
            </a:r>
            <a:endParaRPr lang="es-CO" dirty="0"/>
          </a:p>
        </p:txBody>
      </p:sp>
      <p:sp>
        <p:nvSpPr>
          <p:cNvPr id="24" name="22 Marcador de texto"/>
          <p:cNvSpPr txBox="1">
            <a:spLocks/>
          </p:cNvSpPr>
          <p:nvPr/>
        </p:nvSpPr>
        <p:spPr>
          <a:xfrm>
            <a:off x="3115597" y="126380"/>
            <a:ext cx="5993625" cy="377800"/>
          </a:xfrm>
          <a:prstGeom prst="rect">
            <a:avLst/>
          </a:prstGeom>
        </p:spPr>
        <p:txBody>
          <a:bodyPr lIns="194933" tIns="97467" rIns="194933" bIns="97467"/>
          <a:lstStyle>
            <a:lvl1pPr marL="108014" indent="-108014" algn="l" defTabSz="432054" rtl="0" eaLnBrk="1" latinLnBrk="0" hangingPunct="1">
              <a:lnSpc>
                <a:spcPct val="90000"/>
              </a:lnSpc>
              <a:spcBef>
                <a:spcPts val="472"/>
              </a:spcBef>
              <a:buFont typeface="Arial" panose="020B0604020202020204" pitchFamily="34" charset="0"/>
              <a:buChar char="•"/>
              <a:defRPr sz="1300" kern="1200">
                <a:solidFill>
                  <a:schemeClr val="tx1"/>
                </a:solidFill>
                <a:latin typeface="+mn-lt"/>
                <a:ea typeface="+mn-ea"/>
                <a:cs typeface="+mn-cs"/>
              </a:defRPr>
            </a:lvl1pPr>
            <a:lvl2pPr marL="324041" indent="-108014" algn="l" defTabSz="432054" rtl="0" eaLnBrk="1" latinLnBrk="0" hangingPunct="1">
              <a:lnSpc>
                <a:spcPct val="90000"/>
              </a:lnSpc>
              <a:spcBef>
                <a:spcPts val="236"/>
              </a:spcBef>
              <a:buFont typeface="Arial" panose="020B0604020202020204" pitchFamily="34" charset="0"/>
              <a:buChar char="•"/>
              <a:defRPr sz="1100" kern="1200">
                <a:solidFill>
                  <a:schemeClr val="tx1"/>
                </a:solidFill>
                <a:latin typeface="+mn-lt"/>
                <a:ea typeface="+mn-ea"/>
                <a:cs typeface="+mn-cs"/>
              </a:defRPr>
            </a:lvl2pPr>
            <a:lvl3pPr marL="540068"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3pPr>
            <a:lvl4pPr marL="756095"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4pPr>
            <a:lvl5pPr marL="972122"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5pPr>
            <a:lvl6pPr marL="1188149"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6pPr>
            <a:lvl7pPr marL="1404176"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7pPr>
            <a:lvl8pPr marL="1620203"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8pPr>
            <a:lvl9pPr marL="1836230"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s-CO"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DIMENSIÓN </a:t>
            </a:r>
            <a:r>
              <a:rPr lang="es-CO"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10 </a:t>
            </a:r>
            <a:r>
              <a:rPr lang="es-CO"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a:t>
            </a:r>
            <a:r>
              <a:rPr lang="es-CO"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 </a:t>
            </a:r>
            <a:r>
              <a:rPr lang="es-CO"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TRIMESTRE</a:t>
            </a: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8444" y="4494213"/>
            <a:ext cx="905029" cy="909525"/>
          </a:xfrm>
          <a:prstGeom prst="rect">
            <a:avLst/>
          </a:prstGeom>
        </p:spPr>
      </p:pic>
    </p:spTree>
    <p:extLst>
      <p:ext uri="{BB962C8B-B14F-4D97-AF65-F5344CB8AC3E}">
        <p14:creationId xmlns:p14="http://schemas.microsoft.com/office/powerpoint/2010/main" val="635785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txBox="1">
            <a:spLocks/>
          </p:cNvSpPr>
          <p:nvPr/>
        </p:nvSpPr>
        <p:spPr>
          <a:xfrm>
            <a:off x="6372919" y="198388"/>
            <a:ext cx="5472608" cy="720080"/>
          </a:xfrm>
          <a:prstGeom prst="rect">
            <a:avLst/>
          </a:prstGeom>
        </p:spPr>
        <p:txBody>
          <a:bodyPr lIns="91431" tIns="45716" rIns="91431" bIns="45716"/>
          <a:lstStyle>
            <a:defPPr>
              <a:defRPr lang="es-CO"/>
            </a:defPPr>
            <a:lvl1pPr indent="0" algn="ctr" defTabSz="914360">
              <a:spcBef>
                <a:spcPct val="20000"/>
              </a:spcBef>
              <a:buFont typeface="Arial" pitchFamily="34" charset="0"/>
              <a:buNone/>
              <a:defRPr sz="2000">
                <a:latin typeface="Arial" panose="020B0604020202020204" pitchFamily="34" charset="0"/>
                <a:cs typeface="Arial" panose="020B0604020202020204" pitchFamily="34" charset="0"/>
              </a:defRPr>
            </a:lvl1pPr>
            <a:lvl2pPr marL="742917" indent="-285738" defTabSz="914360">
              <a:spcBef>
                <a:spcPct val="20000"/>
              </a:spcBef>
              <a:buFont typeface="Arial" pitchFamily="34" charset="0"/>
              <a:buChar char="–"/>
              <a:defRPr sz="2800"/>
            </a:lvl2pPr>
            <a:lvl3pPr marL="1142950" indent="-228590" defTabSz="914360">
              <a:spcBef>
                <a:spcPct val="20000"/>
              </a:spcBef>
              <a:buFont typeface="Arial" pitchFamily="34" charset="0"/>
              <a:buChar char="•"/>
              <a:defRPr sz="2400"/>
            </a:lvl3pPr>
            <a:lvl4pPr marL="1600130" indent="-228590" defTabSz="914360">
              <a:spcBef>
                <a:spcPct val="20000"/>
              </a:spcBef>
              <a:buFont typeface="Arial" pitchFamily="34" charset="0"/>
              <a:buChar char="–"/>
              <a:defRPr sz="2000"/>
            </a:lvl4pPr>
            <a:lvl5pPr marL="2057310" indent="-228590" defTabSz="914360">
              <a:spcBef>
                <a:spcPct val="20000"/>
              </a:spcBef>
              <a:buFont typeface="Arial" pitchFamily="34" charset="0"/>
              <a:buChar char="»"/>
              <a:defRPr sz="2000"/>
            </a:lvl5pPr>
            <a:lvl6pPr marL="2514490" indent="-228590" defTabSz="914360">
              <a:spcBef>
                <a:spcPct val="20000"/>
              </a:spcBef>
              <a:buFont typeface="Arial" pitchFamily="34" charset="0"/>
              <a:buChar char="•"/>
              <a:defRPr sz="2000"/>
            </a:lvl6pPr>
            <a:lvl7pPr marL="2971670" indent="-228590" defTabSz="914360">
              <a:spcBef>
                <a:spcPct val="20000"/>
              </a:spcBef>
              <a:buFont typeface="Arial" pitchFamily="34" charset="0"/>
              <a:buChar char="•"/>
              <a:defRPr sz="2000"/>
            </a:lvl7pPr>
            <a:lvl8pPr marL="3428850" indent="-228590" defTabSz="914360">
              <a:spcBef>
                <a:spcPct val="20000"/>
              </a:spcBef>
              <a:buFont typeface="Arial" pitchFamily="34" charset="0"/>
              <a:buChar char="•"/>
              <a:defRPr sz="2000"/>
            </a:lvl8pPr>
            <a:lvl9pPr marL="3886030" indent="-228590" defTabSz="914360">
              <a:spcBef>
                <a:spcPct val="20000"/>
              </a:spcBef>
              <a:buFont typeface="Arial" pitchFamily="34" charset="0"/>
              <a:buChar char="•"/>
              <a:defRPr sz="2000"/>
            </a:lvl9pPr>
          </a:lstStyle>
          <a:p>
            <a:r>
              <a:rPr lang="es-CO" dirty="0" smtClean="0"/>
              <a:t>RESULTADOS POR POLÍTICAS DIMENSIÓN INFORMACIÓN Y COMUNICACIÓN </a:t>
            </a:r>
            <a:endParaRPr lang="es-CO" dirty="0"/>
          </a:p>
        </p:txBody>
      </p:sp>
      <p:graphicFrame>
        <p:nvGraphicFramePr>
          <p:cNvPr id="10" name="9 Gráfico"/>
          <p:cNvGraphicFramePr/>
          <p:nvPr>
            <p:extLst>
              <p:ext uri="{D42A27DB-BD31-4B8C-83A1-F6EECF244321}">
                <p14:modId xmlns:p14="http://schemas.microsoft.com/office/powerpoint/2010/main" val="911147484"/>
              </p:ext>
            </p:extLst>
          </p:nvPr>
        </p:nvGraphicFramePr>
        <p:xfrm>
          <a:off x="7042397" y="1966046"/>
          <a:ext cx="3988339" cy="31813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358431421"/>
              </p:ext>
            </p:extLst>
          </p:nvPr>
        </p:nvGraphicFramePr>
        <p:xfrm>
          <a:off x="6409410" y="5476753"/>
          <a:ext cx="5103530" cy="699037"/>
        </p:xfrm>
        <a:graphic>
          <a:graphicData uri="http://schemas.openxmlformats.org/drawingml/2006/table">
            <a:tbl>
              <a:tblPr firstRow="1" bandRow="1">
                <a:tableStyleId>{5C22544A-7EE6-4342-B048-85BDC9FD1C3A}</a:tableStyleId>
              </a:tblPr>
              <a:tblGrid>
                <a:gridCol w="1171535"/>
                <a:gridCol w="889664"/>
                <a:gridCol w="1097229"/>
                <a:gridCol w="576937"/>
                <a:gridCol w="840680"/>
                <a:gridCol w="527485"/>
              </a:tblGrid>
              <a:tr h="352344">
                <a:tc>
                  <a:txBody>
                    <a:bodyPr/>
                    <a:lstStyle/>
                    <a:p>
                      <a:pPr algn="ctr" rtl="0" fontAlgn="ctr"/>
                      <a:r>
                        <a:rPr lang="es-CO" sz="1200" b="1" u="none" strike="noStrike" dirty="0">
                          <a:solidFill>
                            <a:schemeClr val="tx1"/>
                          </a:solidFill>
                          <a:effectLst/>
                          <a:latin typeface="Arial" panose="020B0604020202020204" pitchFamily="34" charset="0"/>
                          <a:cs typeface="Arial" panose="020B0604020202020204" pitchFamily="34" charset="0"/>
                        </a:rPr>
                        <a:t>Planeado</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8C"/>
                    </a:solidFill>
                  </a:tcPr>
                </a:tc>
                <a:tc>
                  <a:txBody>
                    <a:bodyPr/>
                    <a:lstStyle/>
                    <a:p>
                      <a:pPr algn="ctr" fontAlgn="ctr"/>
                      <a:r>
                        <a:rPr lang="es-CO" sz="1200" b="1" u="none" strike="noStrike" dirty="0" smtClean="0">
                          <a:solidFill>
                            <a:schemeClr val="tx1"/>
                          </a:solidFill>
                          <a:effectLst/>
                          <a:latin typeface="Arial" panose="020B0604020202020204" pitchFamily="34" charset="0"/>
                          <a:cs typeface="Arial" panose="020B0604020202020204" pitchFamily="34" charset="0"/>
                        </a:rPr>
                        <a:t>28%</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b="1" u="none" strike="noStrike" dirty="0" smtClean="0">
                          <a:solidFill>
                            <a:schemeClr val="tx1"/>
                          </a:solidFill>
                          <a:effectLst/>
                          <a:latin typeface="Arial" panose="020B0604020202020204" pitchFamily="34" charset="0"/>
                          <a:cs typeface="Arial" panose="020B0604020202020204" pitchFamily="34" charset="0"/>
                        </a:rPr>
                        <a:t>Superávit</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8C"/>
                    </a:solidFill>
                  </a:tcPr>
                </a:tc>
                <a:tc rowSpan="2">
                  <a:txBody>
                    <a:bodyPr/>
                    <a:lstStyle/>
                    <a:p>
                      <a:pPr algn="ctr" fontAlgn="ctr"/>
                      <a:r>
                        <a:rPr lang="es-CO" sz="1200" b="1" u="none" strike="noStrike" dirty="0">
                          <a:solidFill>
                            <a:schemeClr val="tx1"/>
                          </a:solidFill>
                          <a:effectLst/>
                          <a:latin typeface="Arial" panose="020B0604020202020204" pitchFamily="34" charset="0"/>
                          <a:cs typeface="Arial" panose="020B0604020202020204" pitchFamily="34" charset="0"/>
                        </a:rPr>
                        <a:t> </a:t>
                      </a:r>
                      <a:r>
                        <a:rPr lang="es-CO" sz="1200" b="1" u="none" strike="noStrike" dirty="0" smtClean="0">
                          <a:solidFill>
                            <a:schemeClr val="tx1"/>
                          </a:solidFill>
                          <a:effectLst/>
                          <a:latin typeface="Arial" panose="020B0604020202020204" pitchFamily="34" charset="0"/>
                          <a:cs typeface="Arial" panose="020B0604020202020204" pitchFamily="34" charset="0"/>
                        </a:rPr>
                        <a:t>0%</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b="1" u="none" strike="noStrike" dirty="0" smtClean="0">
                          <a:solidFill>
                            <a:schemeClr val="tx1"/>
                          </a:solidFill>
                          <a:effectLst/>
                          <a:latin typeface="Arial" panose="020B0604020202020204" pitchFamily="34" charset="0"/>
                          <a:cs typeface="Arial" panose="020B0604020202020204" pitchFamily="34" charset="0"/>
                        </a:rPr>
                        <a:t>Déficit</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8C"/>
                    </a:solidFill>
                  </a:tcPr>
                </a:tc>
                <a:tc rowSpan="2">
                  <a:txBody>
                    <a:bodyPr/>
                    <a:lstStyle/>
                    <a:p>
                      <a:pPr algn="ctr" fontAlgn="ctr"/>
                      <a:r>
                        <a:rPr lang="es-CO" sz="1200" b="1" u="none" strike="noStrike" dirty="0">
                          <a:solidFill>
                            <a:schemeClr val="tx1"/>
                          </a:solidFill>
                          <a:effectLst/>
                          <a:latin typeface="Arial" panose="020B0604020202020204" pitchFamily="34" charset="0"/>
                          <a:cs typeface="Arial" panose="020B0604020202020204" pitchFamily="34" charset="0"/>
                        </a:rPr>
                        <a:t> </a:t>
                      </a:r>
                      <a:r>
                        <a:rPr lang="es-CO" sz="1200" b="1" u="none" strike="noStrike" dirty="0" smtClean="0">
                          <a:solidFill>
                            <a:schemeClr val="tx1"/>
                          </a:solidFill>
                          <a:effectLst/>
                          <a:latin typeface="Arial" panose="020B0604020202020204" pitchFamily="34" charset="0"/>
                          <a:cs typeface="Arial" panose="020B0604020202020204" pitchFamily="34" charset="0"/>
                        </a:rPr>
                        <a:t>0%</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693">
                <a:tc>
                  <a:txBody>
                    <a:bodyPr/>
                    <a:lstStyle/>
                    <a:p>
                      <a:pPr algn="ctr" rtl="0" fontAlgn="ctr"/>
                      <a:r>
                        <a:rPr lang="es-CO" sz="1200" b="1" u="none" strike="noStrike" dirty="0">
                          <a:solidFill>
                            <a:schemeClr val="tx1"/>
                          </a:solidFill>
                          <a:effectLst/>
                          <a:latin typeface="Arial" panose="020B0604020202020204" pitchFamily="34" charset="0"/>
                          <a:cs typeface="Arial" panose="020B0604020202020204" pitchFamily="34" charset="0"/>
                        </a:rPr>
                        <a:t>Ejecutado</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8C"/>
                    </a:solidFill>
                  </a:tcPr>
                </a:tc>
                <a:tc>
                  <a:txBody>
                    <a:bodyPr/>
                    <a:lstStyle/>
                    <a:p>
                      <a:pPr marL="0" algn="ctr" defTabSz="480060" rtl="0" eaLnBrk="1" fontAlgn="ctr" latinLnBrk="0" hangingPunct="1"/>
                      <a:r>
                        <a:rPr lang="es-CO" sz="1200" b="1" u="none" strike="noStrike" kern="1200" dirty="0" smtClean="0">
                          <a:solidFill>
                            <a:schemeClr val="tx1"/>
                          </a:solidFill>
                          <a:effectLst/>
                          <a:latin typeface="Arial" panose="020B0604020202020204" pitchFamily="34" charset="0"/>
                          <a:ea typeface="+mn-ea"/>
                          <a:cs typeface="Arial" panose="020B0604020202020204" pitchFamily="34" charset="0"/>
                        </a:rPr>
                        <a:t>28%</a:t>
                      </a:r>
                      <a:endParaRPr lang="es-CO" sz="12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193171"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r>
            </a:tbl>
          </a:graphicData>
        </a:graphic>
      </p:graphicFrame>
      <p:sp>
        <p:nvSpPr>
          <p:cNvPr id="12" name="11 CuadroTexto"/>
          <p:cNvSpPr txBox="1"/>
          <p:nvPr/>
        </p:nvSpPr>
        <p:spPr>
          <a:xfrm>
            <a:off x="7813079" y="4004933"/>
            <a:ext cx="864097"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28%</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12 CuadroTexto"/>
          <p:cNvSpPr txBox="1"/>
          <p:nvPr/>
        </p:nvSpPr>
        <p:spPr>
          <a:xfrm>
            <a:off x="9397255" y="3983706"/>
            <a:ext cx="864097"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13 CuadroTexto"/>
          <p:cNvSpPr txBox="1"/>
          <p:nvPr/>
        </p:nvSpPr>
        <p:spPr>
          <a:xfrm>
            <a:off x="7525932" y="1385078"/>
            <a:ext cx="3589058" cy="520019"/>
          </a:xfrm>
          <a:prstGeom prst="rect">
            <a:avLst/>
          </a:prstGeom>
          <a:noFill/>
        </p:spPr>
        <p:txBody>
          <a:bodyPr wrap="square" lIns="194950" tIns="97475" rIns="194950" bIns="97475" rtlCol="0">
            <a:spAutoFit/>
          </a:bodyPr>
          <a:lstStyle/>
          <a:p>
            <a:pPr algn="ctr"/>
            <a:r>
              <a:rPr lang="es-CO" dirty="0" smtClean="0">
                <a:latin typeface="Arial" panose="020B0604020202020204" pitchFamily="34" charset="0"/>
                <a:cs typeface="Arial" panose="020B0604020202020204" pitchFamily="34" charset="0"/>
              </a:rPr>
              <a:t>Comunicaciones</a:t>
            </a:r>
            <a:endParaRPr lang="es-CO" dirty="0">
              <a:latin typeface="Arial" panose="020B0604020202020204" pitchFamily="34" charset="0"/>
              <a:cs typeface="Arial" panose="020B0604020202020204" pitchFamily="34" charset="0"/>
            </a:endParaRPr>
          </a:p>
        </p:txBody>
      </p:sp>
      <p:graphicFrame>
        <p:nvGraphicFramePr>
          <p:cNvPr id="15" name="14 Gráfico"/>
          <p:cNvGraphicFramePr/>
          <p:nvPr>
            <p:extLst>
              <p:ext uri="{D42A27DB-BD31-4B8C-83A1-F6EECF244321}">
                <p14:modId xmlns:p14="http://schemas.microsoft.com/office/powerpoint/2010/main" val="154408631"/>
              </p:ext>
            </p:extLst>
          </p:nvPr>
        </p:nvGraphicFramePr>
        <p:xfrm>
          <a:off x="1209317" y="1976133"/>
          <a:ext cx="3988339" cy="31813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1951127455"/>
              </p:ext>
            </p:extLst>
          </p:nvPr>
        </p:nvGraphicFramePr>
        <p:xfrm>
          <a:off x="576330" y="5486839"/>
          <a:ext cx="5103530" cy="699037"/>
        </p:xfrm>
        <a:graphic>
          <a:graphicData uri="http://schemas.openxmlformats.org/drawingml/2006/table">
            <a:tbl>
              <a:tblPr firstRow="1" bandRow="1">
                <a:tableStyleId>{5C22544A-7EE6-4342-B048-85BDC9FD1C3A}</a:tableStyleId>
              </a:tblPr>
              <a:tblGrid>
                <a:gridCol w="1171535"/>
                <a:gridCol w="889664"/>
                <a:gridCol w="1097229"/>
                <a:gridCol w="576937"/>
                <a:gridCol w="840680"/>
                <a:gridCol w="527485"/>
              </a:tblGrid>
              <a:tr h="352344">
                <a:tc>
                  <a:txBody>
                    <a:bodyPr/>
                    <a:lstStyle/>
                    <a:p>
                      <a:pPr algn="ctr" rtl="0" fontAlgn="ctr"/>
                      <a:r>
                        <a:rPr lang="es-CO" sz="1200" b="1" u="none" strike="noStrike" dirty="0">
                          <a:solidFill>
                            <a:schemeClr val="tx1"/>
                          </a:solidFill>
                          <a:effectLst/>
                          <a:latin typeface="Arial" panose="020B0604020202020204" pitchFamily="34" charset="0"/>
                          <a:cs typeface="Arial" panose="020B0604020202020204" pitchFamily="34" charset="0"/>
                        </a:rPr>
                        <a:t>Planeado</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8C"/>
                    </a:solidFill>
                  </a:tcPr>
                </a:tc>
                <a:tc>
                  <a:txBody>
                    <a:bodyPr/>
                    <a:lstStyle/>
                    <a:p>
                      <a:pPr algn="ctr" fontAlgn="ctr"/>
                      <a:r>
                        <a:rPr lang="es-CO" sz="1200" u="none" strike="noStrike" dirty="0">
                          <a:solidFill>
                            <a:schemeClr val="tx1"/>
                          </a:solidFill>
                          <a:effectLst/>
                          <a:latin typeface="Arial" panose="020B0604020202020204" pitchFamily="34" charset="0"/>
                          <a:cs typeface="Arial" panose="020B0604020202020204" pitchFamily="34" charset="0"/>
                        </a:rPr>
                        <a:t> </a:t>
                      </a:r>
                      <a:r>
                        <a:rPr lang="es-CO" sz="1200" u="none" strike="noStrike" dirty="0" smtClean="0">
                          <a:solidFill>
                            <a:schemeClr val="tx1"/>
                          </a:solidFill>
                          <a:effectLst/>
                          <a:latin typeface="Arial" panose="020B0604020202020204" pitchFamily="34" charset="0"/>
                          <a:cs typeface="Arial" panose="020B0604020202020204" pitchFamily="34" charset="0"/>
                        </a:rPr>
                        <a:t>23%</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u="none" strike="noStrike" dirty="0" smtClean="0">
                          <a:solidFill>
                            <a:schemeClr val="tx1"/>
                          </a:solidFill>
                          <a:effectLst/>
                          <a:latin typeface="Arial" panose="020B0604020202020204" pitchFamily="34" charset="0"/>
                          <a:cs typeface="Arial" panose="020B0604020202020204" pitchFamily="34" charset="0"/>
                        </a:rPr>
                        <a:t>Superávit</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8C"/>
                    </a:solidFill>
                  </a:tcPr>
                </a:tc>
                <a:tc rowSpan="2">
                  <a:txBody>
                    <a:bodyPr/>
                    <a:lstStyle/>
                    <a:p>
                      <a:pPr algn="ctr" fontAlgn="ctr"/>
                      <a:r>
                        <a:rPr lang="es-CO" sz="1200" u="none" strike="noStrike" dirty="0">
                          <a:solidFill>
                            <a:schemeClr val="tx1"/>
                          </a:solidFill>
                          <a:effectLst/>
                          <a:latin typeface="Arial" panose="020B0604020202020204" pitchFamily="34" charset="0"/>
                          <a:cs typeface="Arial" panose="020B0604020202020204" pitchFamily="34" charset="0"/>
                        </a:rPr>
                        <a:t> </a:t>
                      </a:r>
                      <a:r>
                        <a:rPr lang="es-CO" sz="1200" u="none" strike="noStrike" dirty="0" smtClean="0">
                          <a:solidFill>
                            <a:schemeClr val="tx1"/>
                          </a:solidFill>
                          <a:effectLst/>
                          <a:latin typeface="Arial" panose="020B0604020202020204" pitchFamily="34" charset="0"/>
                          <a:cs typeface="Arial" panose="020B0604020202020204" pitchFamily="34" charset="0"/>
                        </a:rPr>
                        <a:t>0%</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u="none" strike="noStrike" dirty="0" smtClean="0">
                          <a:solidFill>
                            <a:schemeClr val="tx1"/>
                          </a:solidFill>
                          <a:effectLst/>
                          <a:latin typeface="Arial" panose="020B0604020202020204" pitchFamily="34" charset="0"/>
                          <a:cs typeface="Arial" panose="020B0604020202020204" pitchFamily="34" charset="0"/>
                        </a:rPr>
                        <a:t>Déficit</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8C"/>
                    </a:solidFill>
                  </a:tcPr>
                </a:tc>
                <a:tc rowSpan="2">
                  <a:txBody>
                    <a:bodyPr/>
                    <a:lstStyle/>
                    <a:p>
                      <a:pPr algn="ctr" fontAlgn="ctr"/>
                      <a:r>
                        <a:rPr lang="es-ES" sz="1200" b="1" i="0" u="none" strike="noStrike" dirty="0" smtClean="0">
                          <a:solidFill>
                            <a:schemeClr val="tx1"/>
                          </a:solidFill>
                          <a:effectLst/>
                          <a:latin typeface="Arial" panose="020B0604020202020204" pitchFamily="34" charset="0"/>
                          <a:cs typeface="Arial" panose="020B0604020202020204" pitchFamily="34" charset="0"/>
                        </a:rPr>
                        <a:t>0%</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693">
                <a:tc>
                  <a:txBody>
                    <a:bodyPr/>
                    <a:lstStyle/>
                    <a:p>
                      <a:pPr algn="ctr" rtl="0" fontAlgn="ctr"/>
                      <a:r>
                        <a:rPr lang="es-CO" sz="1200" b="1" u="none" strike="noStrike" dirty="0">
                          <a:solidFill>
                            <a:schemeClr val="tx1"/>
                          </a:solidFill>
                          <a:effectLst/>
                          <a:latin typeface="Arial" panose="020B0604020202020204" pitchFamily="34" charset="0"/>
                          <a:cs typeface="Arial" panose="020B0604020202020204" pitchFamily="34" charset="0"/>
                        </a:rPr>
                        <a:t>Ejecutado</a:t>
                      </a:r>
                      <a:endParaRPr lang="es-CO" sz="1200" b="1"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8C"/>
                    </a:solidFill>
                  </a:tcPr>
                </a:tc>
                <a:tc>
                  <a:txBody>
                    <a:bodyPr/>
                    <a:lstStyle/>
                    <a:p>
                      <a:pPr marL="0" algn="ctr" defTabSz="480060" rtl="0" eaLnBrk="1" fontAlgn="ctr" latinLnBrk="0" hangingPunct="1"/>
                      <a:r>
                        <a:rPr lang="es-CO" sz="1200" b="1" u="none" strike="noStrike" dirty="0" smtClean="0">
                          <a:solidFill>
                            <a:schemeClr val="tx1"/>
                          </a:solidFill>
                          <a:effectLst/>
                          <a:latin typeface="Arial" panose="020B0604020202020204" pitchFamily="34" charset="0"/>
                          <a:cs typeface="Arial" panose="020B0604020202020204" pitchFamily="34" charset="0"/>
                        </a:rPr>
                        <a:t>23%</a:t>
                      </a:r>
                      <a:endParaRPr lang="es-CO" sz="12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193171"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r>
            </a:tbl>
          </a:graphicData>
        </a:graphic>
      </p:graphicFrame>
      <p:sp>
        <p:nvSpPr>
          <p:cNvPr id="17" name="16 CuadroTexto"/>
          <p:cNvSpPr txBox="1"/>
          <p:nvPr/>
        </p:nvSpPr>
        <p:spPr>
          <a:xfrm>
            <a:off x="1980430" y="4001600"/>
            <a:ext cx="864097"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23%</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18 CuadroTexto"/>
          <p:cNvSpPr txBox="1"/>
          <p:nvPr/>
        </p:nvSpPr>
        <p:spPr>
          <a:xfrm>
            <a:off x="684287" y="1395165"/>
            <a:ext cx="5040560" cy="520019"/>
          </a:xfrm>
          <a:prstGeom prst="rect">
            <a:avLst/>
          </a:prstGeom>
          <a:noFill/>
        </p:spPr>
        <p:txBody>
          <a:bodyPr wrap="square" lIns="194950" tIns="97475" rIns="194950" bIns="97475" rtlCol="0">
            <a:spAutoFit/>
          </a:bodyPr>
          <a:lstStyle/>
          <a:p>
            <a:pPr algn="ctr"/>
            <a:r>
              <a:rPr lang="es-CO" dirty="0" smtClean="0">
                <a:latin typeface="Arial" panose="020B0604020202020204" pitchFamily="34" charset="0"/>
                <a:cs typeface="Arial" panose="020B0604020202020204" pitchFamily="34" charset="0"/>
              </a:rPr>
              <a:t>Gestión Documental</a:t>
            </a:r>
            <a:endParaRPr lang="es-CO" dirty="0">
              <a:latin typeface="Arial" panose="020B0604020202020204" pitchFamily="34" charset="0"/>
              <a:cs typeface="Arial" panose="020B0604020202020204" pitchFamily="34" charset="0"/>
            </a:endParaRPr>
          </a:p>
        </p:txBody>
      </p:sp>
      <p:sp>
        <p:nvSpPr>
          <p:cNvPr id="20" name="19 CuadroTexto"/>
          <p:cNvSpPr txBox="1"/>
          <p:nvPr/>
        </p:nvSpPr>
        <p:spPr>
          <a:xfrm>
            <a:off x="3557674" y="3992903"/>
            <a:ext cx="864098"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23%</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468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p:nvPr/>
        </p:nvSpPr>
        <p:spPr>
          <a:xfrm>
            <a:off x="7669063" y="3366740"/>
            <a:ext cx="3600400" cy="2088232"/>
          </a:xfrm>
          <a:prstGeom prst="rect">
            <a:avLst/>
          </a:prstGeom>
        </p:spPr>
        <p:txBody>
          <a:bodyPr lIns="194924" tIns="97462" rIns="194924" bIns="97462" anchor="ctr"/>
          <a:lstStyle>
            <a:lvl1pPr indent="0" defTabSz="1949236">
              <a:spcBef>
                <a:spcPct val="20000"/>
              </a:spcBef>
              <a:buFont typeface="Arial" pitchFamily="34" charset="0"/>
              <a:buNone/>
              <a:defRPr b="1">
                <a:solidFill>
                  <a:srgbClr val="00435A"/>
                </a:solidFill>
                <a:effectLst/>
              </a:defRPr>
            </a:lvl1pPr>
            <a:lvl2pPr marL="1583754" indent="-609138" defTabSz="1949236">
              <a:spcBef>
                <a:spcPct val="20000"/>
              </a:spcBef>
              <a:buFont typeface="Arial" pitchFamily="34" charset="0"/>
              <a:buChar char="–"/>
              <a:defRPr sz="1500"/>
            </a:lvl2pPr>
            <a:lvl3pPr marL="2436546" indent="-487309" defTabSz="1949236">
              <a:spcBef>
                <a:spcPct val="20000"/>
              </a:spcBef>
              <a:buFont typeface="Arial" pitchFamily="34" charset="0"/>
              <a:buChar char="•"/>
              <a:defRPr sz="1500"/>
            </a:lvl3pPr>
            <a:lvl4pPr marL="3411164" indent="-487309" defTabSz="1949236">
              <a:spcBef>
                <a:spcPct val="20000"/>
              </a:spcBef>
              <a:buFont typeface="Arial" pitchFamily="34" charset="0"/>
              <a:buChar char="–"/>
              <a:defRPr sz="1500"/>
            </a:lvl4pPr>
            <a:lvl5pPr marL="4385782" indent="-487309" defTabSz="1949236">
              <a:spcBef>
                <a:spcPct val="20000"/>
              </a:spcBef>
              <a:buFont typeface="Arial" pitchFamily="34" charset="0"/>
              <a:buChar char="»"/>
              <a:defRPr sz="1500"/>
            </a:lvl5pPr>
            <a:lvl6pPr marL="5360400" indent="-487309" defTabSz="1949236">
              <a:spcBef>
                <a:spcPct val="20000"/>
              </a:spcBef>
              <a:buFont typeface="Arial" pitchFamily="34" charset="0"/>
              <a:buChar char="•"/>
              <a:defRPr sz="4300"/>
            </a:lvl6pPr>
            <a:lvl7pPr marL="6335016" indent="-487309" defTabSz="1949236">
              <a:spcBef>
                <a:spcPct val="20000"/>
              </a:spcBef>
              <a:buFont typeface="Arial" pitchFamily="34" charset="0"/>
              <a:buChar char="•"/>
              <a:defRPr sz="4300"/>
            </a:lvl7pPr>
            <a:lvl8pPr marL="7309634" indent="-487309" defTabSz="1949236">
              <a:spcBef>
                <a:spcPct val="20000"/>
              </a:spcBef>
              <a:buFont typeface="Arial" pitchFamily="34" charset="0"/>
              <a:buChar char="•"/>
              <a:defRPr sz="4300"/>
            </a:lvl8pPr>
            <a:lvl9pPr marL="8284255" indent="-487309" defTabSz="1949236">
              <a:spcBef>
                <a:spcPct val="20000"/>
              </a:spcBef>
              <a:buFont typeface="Arial" pitchFamily="34" charset="0"/>
              <a:buChar char="•"/>
              <a:defRPr sz="4300"/>
            </a:lvl9pPr>
          </a:lstStyle>
          <a:p>
            <a:pPr algn="ctr"/>
            <a:r>
              <a:rPr lang="en-IN" sz="3200" dirty="0" smtClean="0">
                <a:solidFill>
                  <a:schemeClr val="bg1"/>
                </a:solidFill>
              </a:rPr>
              <a:t>ACTIVIDADES QUE </a:t>
            </a:r>
            <a:r>
              <a:rPr lang="en-IN" sz="3200" dirty="0" smtClean="0">
                <a:solidFill>
                  <a:srgbClr val="F8A913"/>
                </a:solidFill>
              </a:rPr>
              <a:t>NO</a:t>
            </a:r>
            <a:r>
              <a:rPr lang="en-IN" sz="3200" dirty="0" smtClean="0">
                <a:solidFill>
                  <a:schemeClr val="bg1"/>
                </a:solidFill>
              </a:rPr>
              <a:t> PRESENTARON AVANCES </a:t>
            </a:r>
            <a:r>
              <a:rPr lang="en-IN" sz="3200" dirty="0">
                <a:solidFill>
                  <a:schemeClr val="bg1"/>
                </a:solidFill>
              </a:rPr>
              <a:t>MIPG </a:t>
            </a:r>
            <a:r>
              <a:rPr lang="en-IN" sz="3200" dirty="0" smtClean="0">
                <a:solidFill>
                  <a:schemeClr val="bg1"/>
                </a:solidFill>
              </a:rPr>
              <a:t>I </a:t>
            </a:r>
            <a:r>
              <a:rPr lang="en-IN" sz="3200" dirty="0">
                <a:solidFill>
                  <a:schemeClr val="bg1"/>
                </a:solidFill>
              </a:rPr>
              <a:t>TRIMESTRE</a:t>
            </a:r>
          </a:p>
        </p:txBody>
      </p:sp>
    </p:spTree>
    <p:extLst>
      <p:ext uri="{BB962C8B-B14F-4D97-AF65-F5344CB8AC3E}">
        <p14:creationId xmlns:p14="http://schemas.microsoft.com/office/powerpoint/2010/main" val="1291860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21 Tabla"/>
          <p:cNvGraphicFramePr>
            <a:graphicFrameLocks noGrp="1"/>
          </p:cNvGraphicFramePr>
          <p:nvPr>
            <p:extLst>
              <p:ext uri="{D42A27DB-BD31-4B8C-83A1-F6EECF244321}">
                <p14:modId xmlns:p14="http://schemas.microsoft.com/office/powerpoint/2010/main" val="1516220017"/>
              </p:ext>
            </p:extLst>
          </p:nvPr>
        </p:nvGraphicFramePr>
        <p:xfrm>
          <a:off x="612279" y="1206500"/>
          <a:ext cx="10939418" cy="4650036"/>
        </p:xfrm>
        <a:graphic>
          <a:graphicData uri="http://schemas.openxmlformats.org/drawingml/2006/table">
            <a:tbl>
              <a:tblPr firstRow="1" bandRow="1">
                <a:noFill/>
                <a:tableStyleId>{6E25E649-3F16-4E02-A733-19D2CDBF48F0}</a:tableStyleId>
              </a:tblPr>
              <a:tblGrid>
                <a:gridCol w="2520280"/>
                <a:gridCol w="6336704"/>
                <a:gridCol w="2082434"/>
              </a:tblGrid>
              <a:tr h="676090">
                <a:tc>
                  <a:txBody>
                    <a:bodyPr/>
                    <a:lstStyle/>
                    <a:p>
                      <a:pPr algn="ctr"/>
                      <a:r>
                        <a:rPr lang="es-CO" sz="1800" dirty="0" smtClean="0">
                          <a:latin typeface="Arial" panose="020B0604020202020204" pitchFamily="34" charset="0"/>
                          <a:cs typeface="Arial" panose="020B0604020202020204" pitchFamily="34" charset="0"/>
                        </a:rPr>
                        <a:t>DIMENSIÓN</a:t>
                      </a:r>
                      <a:r>
                        <a:rPr lang="es-CO" sz="1800" baseline="0" dirty="0" smtClean="0">
                          <a:latin typeface="Arial" panose="020B0604020202020204" pitchFamily="34" charset="0"/>
                          <a:cs typeface="Arial" panose="020B0604020202020204" pitchFamily="34" charset="0"/>
                        </a:rPr>
                        <a:t> </a:t>
                      </a:r>
                      <a:endParaRPr lang="es-CO" sz="1800" dirty="0">
                        <a:latin typeface="Arial" panose="020B0604020202020204" pitchFamily="34" charset="0"/>
                        <a:cs typeface="Arial" panose="020B0604020202020204" pitchFamily="34" charset="0"/>
                      </a:endParaRPr>
                    </a:p>
                  </a:txBody>
                  <a:tcPr marL="185218" marR="185218" marT="92609" marB="92609" anchor="ctr">
                    <a:lnL>
                      <a:noFill/>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00415A">
                        <a:alpha val="50196"/>
                      </a:srgbClr>
                    </a:solidFill>
                  </a:tcPr>
                </a:tc>
                <a:tc>
                  <a:txBody>
                    <a:bodyPr/>
                    <a:lstStyle/>
                    <a:p>
                      <a:pPr algn="ctr"/>
                      <a:r>
                        <a:rPr lang="es-CO" sz="1800" dirty="0" smtClean="0">
                          <a:latin typeface="Arial" panose="020B0604020202020204" pitchFamily="34" charset="0"/>
                          <a:cs typeface="Arial" panose="020B0604020202020204" pitchFamily="34" charset="0"/>
                        </a:rPr>
                        <a:t>ACTIVIDAD </a:t>
                      </a:r>
                      <a:endParaRPr lang="es-CO" sz="18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00415A">
                        <a:alpha val="50196"/>
                      </a:srgbClr>
                    </a:solidFill>
                  </a:tcPr>
                </a:tc>
                <a:tc>
                  <a:txBody>
                    <a:bodyPr/>
                    <a:lstStyle/>
                    <a:p>
                      <a:pPr algn="ctr"/>
                      <a:r>
                        <a:rPr lang="es-CO" sz="1800" dirty="0" smtClean="0">
                          <a:latin typeface="Arial" panose="020B0604020202020204" pitchFamily="34" charset="0"/>
                          <a:cs typeface="Arial" panose="020B0604020202020204" pitchFamily="34" charset="0"/>
                        </a:rPr>
                        <a:t>DEPENDENCIA</a:t>
                      </a:r>
                      <a:r>
                        <a:rPr lang="es-CO" sz="1800" baseline="0" dirty="0" smtClean="0">
                          <a:latin typeface="Arial" panose="020B0604020202020204" pitchFamily="34" charset="0"/>
                          <a:cs typeface="Arial" panose="020B0604020202020204" pitchFamily="34" charset="0"/>
                        </a:rPr>
                        <a:t> EJECUTORA</a:t>
                      </a:r>
                      <a:endParaRPr lang="es-CO" sz="18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a:noFill/>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00415A">
                        <a:alpha val="50196"/>
                      </a:srgbClr>
                    </a:solidFill>
                  </a:tcPr>
                </a:tc>
              </a:tr>
              <a:tr h="6782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DIRECCIONAMIENTO</a:t>
                      </a:r>
                      <a:r>
                        <a:rPr lang="es-CO" sz="1600" baseline="0" dirty="0" smtClean="0">
                          <a:latin typeface="Arial" panose="020B0604020202020204" pitchFamily="34" charset="0"/>
                          <a:cs typeface="Arial" panose="020B0604020202020204" pitchFamily="34" charset="0"/>
                        </a:rPr>
                        <a:t> ESTATEGICO</a:t>
                      </a:r>
                      <a:endParaRPr lang="es-CO" sz="1600" dirty="0" smtClean="0">
                        <a:latin typeface="Arial" panose="020B0604020202020204" pitchFamily="34" charset="0"/>
                        <a:cs typeface="Arial" panose="020B0604020202020204" pitchFamily="34" charset="0"/>
                      </a:endParaRPr>
                    </a:p>
                  </a:txBody>
                  <a:tcPr marL="185218" marR="185218" marT="92609" marB="92609" anchor="ctr">
                    <a:lnL>
                      <a:noFill/>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600" dirty="0" smtClean="0">
                          <a:latin typeface="Arial" panose="020B0604020202020204" pitchFamily="34" charset="0"/>
                          <a:cs typeface="Arial" panose="020B0604020202020204" pitchFamily="34" charset="0"/>
                        </a:rPr>
                        <a:t>Alimentar el nuevo direccionamiento estratégico en el modulo planeación estratégica 2018-2022.</a:t>
                      </a:r>
                      <a:endParaRPr lang="es-CO" sz="16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Oficina</a:t>
                      </a:r>
                      <a:r>
                        <a:rPr lang="es-CO" sz="1600" baseline="0" dirty="0" smtClean="0">
                          <a:latin typeface="Arial" panose="020B0604020202020204" pitchFamily="34" charset="0"/>
                          <a:cs typeface="Arial" panose="020B0604020202020204" pitchFamily="34" charset="0"/>
                        </a:rPr>
                        <a:t> Asesora de Planeación </a:t>
                      </a:r>
                      <a:endParaRPr lang="es-CO" sz="1600" dirty="0" smtClean="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a:noFill/>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r>
              <a:tr h="6782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GESTIÓN DE VALORES</a:t>
                      </a:r>
                    </a:p>
                  </a:txBody>
                  <a:tcPr marL="185218" marR="185218" marT="92609" marB="92609" anchor="ctr">
                    <a:lnL>
                      <a:noFill/>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600" dirty="0" smtClean="0">
                          <a:latin typeface="Arial" panose="020B0604020202020204" pitchFamily="34" charset="0"/>
                          <a:cs typeface="Arial" panose="020B0604020202020204" pitchFamily="34" charset="0"/>
                        </a:rPr>
                        <a:t>Presentar previo requerimiento de </a:t>
                      </a:r>
                      <a:r>
                        <a:rPr lang="es-CO" sz="1600" dirty="0" err="1" smtClean="0">
                          <a:latin typeface="Arial" panose="020B0604020202020204" pitchFamily="34" charset="0"/>
                          <a:cs typeface="Arial" panose="020B0604020202020204" pitchFamily="34" charset="0"/>
                        </a:rPr>
                        <a:t>Minjusticia</a:t>
                      </a:r>
                      <a:r>
                        <a:rPr lang="es-CO" sz="1600" dirty="0" smtClean="0">
                          <a:latin typeface="Arial" panose="020B0604020202020204" pitchFamily="34" charset="0"/>
                          <a:cs typeface="Arial" panose="020B0604020202020204" pitchFamily="34" charset="0"/>
                        </a:rPr>
                        <a:t> o DINPE estudios para la reforma o rediseño de la Estructura del Instituto (cumplimiento Directiva Presidencial 019/2018)</a:t>
                      </a:r>
                      <a:endParaRPr lang="es-CO" sz="16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Oficina</a:t>
                      </a:r>
                      <a:r>
                        <a:rPr lang="es-CO" sz="1600" baseline="0" dirty="0" smtClean="0">
                          <a:latin typeface="Arial" panose="020B0604020202020204" pitchFamily="34" charset="0"/>
                          <a:cs typeface="Arial" panose="020B0604020202020204" pitchFamily="34" charset="0"/>
                        </a:rPr>
                        <a:t> Asesora de Planeación </a:t>
                      </a:r>
                      <a:endParaRPr lang="es-CO" sz="1600" dirty="0" smtClean="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a:noFill/>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r>
              <a:tr h="6782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GESTIÓN DE VALORES</a:t>
                      </a:r>
                    </a:p>
                  </a:txBody>
                  <a:tcPr marL="185218" marR="185218" marT="92609" marB="92609" anchor="ctr">
                    <a:lnL>
                      <a:noFill/>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600" dirty="0" smtClean="0">
                          <a:latin typeface="Arial" panose="020B0604020202020204" pitchFamily="34" charset="0"/>
                          <a:cs typeface="Arial" panose="020B0604020202020204" pitchFamily="34" charset="0"/>
                        </a:rPr>
                        <a:t>Realizar y enviar las invitaciones al cuerpo consular acreditado en Colombia.</a:t>
                      </a:r>
                      <a:endParaRPr lang="es-CO" sz="16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Grupo de Relaciones Internacionales y Protocolo</a:t>
                      </a:r>
                    </a:p>
                  </a:txBody>
                  <a:tcPr marL="185218" marR="185218" marT="92609" marB="92609" anchor="ctr">
                    <a:lnL w="12700" cap="flat" cmpd="sng" algn="ctr">
                      <a:solidFill>
                        <a:schemeClr val="tx1"/>
                      </a:solidFill>
                      <a:prstDash val="sysDash"/>
                      <a:round/>
                      <a:headEnd type="none" w="med" len="med"/>
                      <a:tailEnd type="none" w="med" len="med"/>
                    </a:lnL>
                    <a:lnR>
                      <a:noFill/>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r>
              <a:tr h="6760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GESTIÓN DE VALORES</a:t>
                      </a:r>
                    </a:p>
                  </a:txBody>
                  <a:tcPr marL="185218" marR="185218" marT="92609" marB="92609" anchor="ctr">
                    <a:lnL>
                      <a:noFill/>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600" dirty="0" smtClean="0">
                          <a:latin typeface="Arial" panose="020B0604020202020204" pitchFamily="34" charset="0"/>
                          <a:cs typeface="Arial" panose="020B0604020202020204" pitchFamily="34" charset="0"/>
                        </a:rPr>
                        <a:t>Verificación de la asistencia y la organización del evento.</a:t>
                      </a:r>
                      <a:endParaRPr lang="es-CO" sz="16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Grupo de Relaciones Internacionales y Protocolo</a:t>
                      </a:r>
                    </a:p>
                  </a:txBody>
                  <a:tcPr marL="185218" marR="185218" marT="92609" marB="92609" anchor="ctr">
                    <a:lnL w="12700" cap="flat" cmpd="sng" algn="ctr">
                      <a:solidFill>
                        <a:schemeClr val="tx1"/>
                      </a:solidFill>
                      <a:prstDash val="sysDash"/>
                      <a:round/>
                      <a:headEnd type="none" w="med" len="med"/>
                      <a:tailEnd type="none" w="med" len="med"/>
                    </a:lnL>
                    <a:lnR>
                      <a:noFill/>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22 Marcador de texto"/>
          <p:cNvSpPr txBox="1">
            <a:spLocks/>
          </p:cNvSpPr>
          <p:nvPr/>
        </p:nvSpPr>
        <p:spPr>
          <a:xfrm>
            <a:off x="3060550" y="126380"/>
            <a:ext cx="6048673" cy="792087"/>
          </a:xfrm>
          <a:prstGeom prst="rect">
            <a:avLst/>
          </a:prstGeom>
        </p:spPr>
        <p:txBody>
          <a:bodyPr lIns="194933" tIns="97467" rIns="194933" bIns="97467"/>
          <a:lstStyle>
            <a:defPPr>
              <a:defRPr lang="es-CO"/>
            </a:defPPr>
            <a:lvl1pPr indent="0" algn="ctr" defTabSz="432054">
              <a:lnSpc>
                <a:spcPct val="90000"/>
              </a:lnSpc>
              <a:spcBef>
                <a:spcPts val="472"/>
              </a:spcBef>
              <a:buFont typeface="Arial" panose="020B0604020202020204" pitchFamily="34" charset="0"/>
              <a:buNone/>
              <a:defRPr sz="260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24041" indent="-108014" defTabSz="432054">
              <a:lnSpc>
                <a:spcPct val="90000"/>
              </a:lnSpc>
              <a:spcBef>
                <a:spcPts val="236"/>
              </a:spcBef>
              <a:buFont typeface="Arial" panose="020B0604020202020204" pitchFamily="34" charset="0"/>
              <a:buChar char="•"/>
              <a:defRPr sz="1100"/>
            </a:lvl2pPr>
            <a:lvl3pPr marL="540068" indent="-108014" defTabSz="432054">
              <a:lnSpc>
                <a:spcPct val="90000"/>
              </a:lnSpc>
              <a:spcBef>
                <a:spcPts val="236"/>
              </a:spcBef>
              <a:buFont typeface="Arial" panose="020B0604020202020204" pitchFamily="34" charset="0"/>
              <a:buChar char="•"/>
              <a:defRPr sz="900"/>
            </a:lvl3pPr>
            <a:lvl4pPr marL="756095" indent="-108014" defTabSz="432054">
              <a:lnSpc>
                <a:spcPct val="90000"/>
              </a:lnSpc>
              <a:spcBef>
                <a:spcPts val="236"/>
              </a:spcBef>
              <a:buFont typeface="Arial" panose="020B0604020202020204" pitchFamily="34" charset="0"/>
              <a:buChar char="•"/>
              <a:defRPr sz="900"/>
            </a:lvl4pPr>
            <a:lvl5pPr marL="972122" indent="-108014" defTabSz="432054">
              <a:lnSpc>
                <a:spcPct val="90000"/>
              </a:lnSpc>
              <a:spcBef>
                <a:spcPts val="236"/>
              </a:spcBef>
              <a:buFont typeface="Arial" panose="020B0604020202020204" pitchFamily="34" charset="0"/>
              <a:buChar char="•"/>
              <a:defRPr sz="900"/>
            </a:lvl5pPr>
            <a:lvl6pPr marL="1188149" indent="-108014" defTabSz="432054">
              <a:lnSpc>
                <a:spcPct val="90000"/>
              </a:lnSpc>
              <a:spcBef>
                <a:spcPts val="236"/>
              </a:spcBef>
              <a:buFont typeface="Arial" panose="020B0604020202020204" pitchFamily="34" charset="0"/>
              <a:buChar char="•"/>
              <a:defRPr sz="900"/>
            </a:lvl6pPr>
            <a:lvl7pPr marL="1404176" indent="-108014" defTabSz="432054">
              <a:lnSpc>
                <a:spcPct val="90000"/>
              </a:lnSpc>
              <a:spcBef>
                <a:spcPts val="236"/>
              </a:spcBef>
              <a:buFont typeface="Arial" panose="020B0604020202020204" pitchFamily="34" charset="0"/>
              <a:buChar char="•"/>
              <a:defRPr sz="900"/>
            </a:lvl7pPr>
            <a:lvl8pPr marL="1620203" indent="-108014" defTabSz="432054">
              <a:lnSpc>
                <a:spcPct val="90000"/>
              </a:lnSpc>
              <a:spcBef>
                <a:spcPts val="236"/>
              </a:spcBef>
              <a:buFont typeface="Arial" panose="020B0604020202020204" pitchFamily="34" charset="0"/>
              <a:buChar char="•"/>
              <a:defRPr sz="900"/>
            </a:lvl8pPr>
            <a:lvl9pPr marL="1836230" indent="-108014" defTabSz="432054">
              <a:lnSpc>
                <a:spcPct val="90000"/>
              </a:lnSpc>
              <a:spcBef>
                <a:spcPts val="236"/>
              </a:spcBef>
              <a:buFont typeface="Arial" panose="020B0604020202020204" pitchFamily="34" charset="0"/>
              <a:buChar char="•"/>
              <a:defRPr sz="900"/>
            </a:lvl9pPr>
          </a:lstStyle>
          <a:p>
            <a:r>
              <a:rPr lang="es-CO" dirty="0"/>
              <a:t>ACTIVIDADES QUE </a:t>
            </a:r>
            <a:r>
              <a:rPr lang="es-CO" b="1" dirty="0">
                <a:solidFill>
                  <a:srgbClr val="B53621"/>
                </a:solidFill>
              </a:rPr>
              <a:t>NO</a:t>
            </a:r>
            <a:r>
              <a:rPr lang="es-CO" dirty="0"/>
              <a:t> PRESENTARON AVANCE</a:t>
            </a:r>
          </a:p>
        </p:txBody>
      </p:sp>
    </p:spTree>
    <p:extLst>
      <p:ext uri="{BB962C8B-B14F-4D97-AF65-F5344CB8AC3E}">
        <p14:creationId xmlns:p14="http://schemas.microsoft.com/office/powerpoint/2010/main" val="3136176356"/>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21 Tabla"/>
          <p:cNvGraphicFramePr>
            <a:graphicFrameLocks noGrp="1"/>
          </p:cNvGraphicFramePr>
          <p:nvPr>
            <p:extLst>
              <p:ext uri="{D42A27DB-BD31-4B8C-83A1-F6EECF244321}">
                <p14:modId xmlns:p14="http://schemas.microsoft.com/office/powerpoint/2010/main" val="3143229924"/>
              </p:ext>
            </p:extLst>
          </p:nvPr>
        </p:nvGraphicFramePr>
        <p:xfrm>
          <a:off x="612279" y="1206500"/>
          <a:ext cx="10939418" cy="5076900"/>
        </p:xfrm>
        <a:graphic>
          <a:graphicData uri="http://schemas.openxmlformats.org/drawingml/2006/table">
            <a:tbl>
              <a:tblPr firstRow="1" bandRow="1">
                <a:noFill/>
                <a:tableStyleId>{6E25E649-3F16-4E02-A733-19D2CDBF48F0}</a:tableStyleId>
              </a:tblPr>
              <a:tblGrid>
                <a:gridCol w="1944216"/>
                <a:gridCol w="6880198"/>
                <a:gridCol w="2115004"/>
              </a:tblGrid>
              <a:tr h="676090">
                <a:tc>
                  <a:txBody>
                    <a:bodyPr/>
                    <a:lstStyle/>
                    <a:p>
                      <a:pPr algn="ctr"/>
                      <a:r>
                        <a:rPr lang="es-CO" sz="1800" dirty="0" smtClean="0">
                          <a:latin typeface="Arial" panose="020B0604020202020204" pitchFamily="34" charset="0"/>
                          <a:cs typeface="Arial" panose="020B0604020202020204" pitchFamily="34" charset="0"/>
                        </a:rPr>
                        <a:t>DIMENSIÓN</a:t>
                      </a:r>
                      <a:r>
                        <a:rPr lang="es-CO" sz="1800" baseline="0" dirty="0" smtClean="0">
                          <a:latin typeface="Arial" panose="020B0604020202020204" pitchFamily="34" charset="0"/>
                          <a:cs typeface="Arial" panose="020B0604020202020204" pitchFamily="34" charset="0"/>
                        </a:rPr>
                        <a:t> </a:t>
                      </a:r>
                      <a:endParaRPr lang="es-CO" sz="1800" dirty="0">
                        <a:latin typeface="Arial" panose="020B0604020202020204" pitchFamily="34" charset="0"/>
                        <a:cs typeface="Arial" panose="020B0604020202020204" pitchFamily="34" charset="0"/>
                      </a:endParaRPr>
                    </a:p>
                  </a:txBody>
                  <a:tcPr marL="185218" marR="185218" marT="92609" marB="92609" anchor="ctr">
                    <a:lnL>
                      <a:noFill/>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00415A">
                        <a:alpha val="50196"/>
                      </a:srgbClr>
                    </a:solidFill>
                  </a:tcPr>
                </a:tc>
                <a:tc>
                  <a:txBody>
                    <a:bodyPr/>
                    <a:lstStyle/>
                    <a:p>
                      <a:pPr algn="ctr"/>
                      <a:r>
                        <a:rPr lang="es-CO" sz="1800" dirty="0" smtClean="0">
                          <a:latin typeface="Arial" panose="020B0604020202020204" pitchFamily="34" charset="0"/>
                          <a:cs typeface="Arial" panose="020B0604020202020204" pitchFamily="34" charset="0"/>
                        </a:rPr>
                        <a:t>ACTIVIDAD </a:t>
                      </a:r>
                      <a:endParaRPr lang="es-CO" sz="18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00415A">
                        <a:alpha val="50196"/>
                      </a:srgbClr>
                    </a:solidFill>
                  </a:tcPr>
                </a:tc>
                <a:tc>
                  <a:txBody>
                    <a:bodyPr/>
                    <a:lstStyle/>
                    <a:p>
                      <a:pPr algn="ctr"/>
                      <a:r>
                        <a:rPr lang="es-CO" sz="1800" dirty="0" smtClean="0">
                          <a:latin typeface="Arial" panose="020B0604020202020204" pitchFamily="34" charset="0"/>
                          <a:cs typeface="Arial" panose="020B0604020202020204" pitchFamily="34" charset="0"/>
                        </a:rPr>
                        <a:t>DEPENDENCIA</a:t>
                      </a:r>
                      <a:r>
                        <a:rPr lang="es-CO" sz="1800" baseline="0" dirty="0" smtClean="0">
                          <a:latin typeface="Arial" panose="020B0604020202020204" pitchFamily="34" charset="0"/>
                          <a:cs typeface="Arial" panose="020B0604020202020204" pitchFamily="34" charset="0"/>
                        </a:rPr>
                        <a:t> EJECUTORA</a:t>
                      </a:r>
                      <a:endParaRPr lang="es-CO" sz="18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a:noFill/>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00415A">
                        <a:alpha val="50196"/>
                      </a:srgbClr>
                    </a:solidFill>
                  </a:tcPr>
                </a:tc>
              </a:tr>
              <a:tr h="6760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GESTIÓN DE VALORES</a:t>
                      </a:r>
                    </a:p>
                  </a:txBody>
                  <a:tcPr marL="185218" marR="185218" marT="92609" marB="92609" anchor="ctr">
                    <a:lnL>
                      <a:noFill/>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600" dirty="0" smtClean="0">
                          <a:latin typeface="Arial" panose="020B0604020202020204" pitchFamily="34" charset="0"/>
                          <a:cs typeface="Arial" panose="020B0604020202020204" pitchFamily="34" charset="0"/>
                        </a:rPr>
                        <a:t>Modelo de Gestión de TI - Arquitectura de sistemas de información</a:t>
                      </a:r>
                      <a:endParaRPr lang="es-CO" sz="16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Oficina Sistemas de Información</a:t>
                      </a:r>
                    </a:p>
                  </a:txBody>
                  <a:tcPr marL="185218" marR="185218" marT="92609" marB="92609" anchor="ctr">
                    <a:lnL w="12700" cap="flat" cmpd="sng" algn="ctr">
                      <a:solidFill>
                        <a:schemeClr val="tx1"/>
                      </a:solidFill>
                      <a:prstDash val="sysDash"/>
                      <a:round/>
                      <a:headEnd type="none" w="med" len="med"/>
                      <a:tailEnd type="none" w="med" len="med"/>
                    </a:lnL>
                    <a:lnR>
                      <a:noFill/>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r>
              <a:tr h="676090">
                <a:tc>
                  <a:txBody>
                    <a:bodyPr/>
                    <a:lstStyle/>
                    <a:p>
                      <a:pPr algn="ctr"/>
                      <a:r>
                        <a:rPr lang="es-CO" sz="1600" dirty="0" smtClean="0">
                          <a:latin typeface="Arial" panose="020B0604020202020204" pitchFamily="34" charset="0"/>
                          <a:cs typeface="Arial" panose="020B0604020202020204" pitchFamily="34" charset="0"/>
                        </a:rPr>
                        <a:t>ATENCIÓN Y TRATAMIENTO</a:t>
                      </a:r>
                      <a:endParaRPr lang="es-CO" sz="1600" dirty="0">
                        <a:latin typeface="Arial" panose="020B0604020202020204" pitchFamily="34" charset="0"/>
                        <a:cs typeface="Arial" panose="020B0604020202020204" pitchFamily="34" charset="0"/>
                      </a:endParaRPr>
                    </a:p>
                  </a:txBody>
                  <a:tcPr marL="185218" marR="185218" marT="92609" marB="92609" anchor="ctr">
                    <a:lnL>
                      <a:noFill/>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600" dirty="0" smtClean="0">
                          <a:latin typeface="Arial" panose="020B0604020202020204" pitchFamily="34" charset="0"/>
                          <a:cs typeface="Arial" panose="020B0604020202020204" pitchFamily="34" charset="0"/>
                        </a:rPr>
                        <a:t>Diseñar e implementar una estrategia de  divulgación masiva de VIVIF.</a:t>
                      </a:r>
                      <a:endParaRPr lang="es-CO" sz="16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600" dirty="0" smtClean="0">
                          <a:latin typeface="Arial" panose="020B0604020202020204" pitchFamily="34" charset="0"/>
                          <a:cs typeface="Arial" panose="020B0604020202020204" pitchFamily="34" charset="0"/>
                        </a:rPr>
                        <a:t>Dirección</a:t>
                      </a:r>
                      <a:r>
                        <a:rPr lang="es-CO" sz="1600" baseline="0" dirty="0" smtClean="0">
                          <a:latin typeface="Arial" panose="020B0604020202020204" pitchFamily="34" charset="0"/>
                          <a:cs typeface="Arial" panose="020B0604020202020204" pitchFamily="34" charset="0"/>
                        </a:rPr>
                        <a:t> de Atención y Tratamiento</a:t>
                      </a:r>
                      <a:endParaRPr lang="es-CO" sz="16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a:noFill/>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r>
              <a:tr h="676090">
                <a:tc>
                  <a:txBody>
                    <a:bodyPr/>
                    <a:lstStyle/>
                    <a:p>
                      <a:pPr algn="ctr"/>
                      <a:r>
                        <a:rPr lang="es-CO" sz="1600" dirty="0" smtClean="0">
                          <a:latin typeface="Arial" panose="020B0604020202020204" pitchFamily="34" charset="0"/>
                          <a:cs typeface="Arial" panose="020B0604020202020204" pitchFamily="34" charset="0"/>
                        </a:rPr>
                        <a:t>ATENCIÓN Y TRATAMIENTO</a:t>
                      </a:r>
                      <a:endParaRPr lang="es-CO" sz="1600" dirty="0">
                        <a:latin typeface="Arial" panose="020B0604020202020204" pitchFamily="34" charset="0"/>
                        <a:cs typeface="Arial" panose="020B0604020202020204" pitchFamily="34" charset="0"/>
                      </a:endParaRPr>
                    </a:p>
                  </a:txBody>
                  <a:tcPr marL="185218" marR="185218" marT="92609" marB="92609" anchor="ctr">
                    <a:lnL>
                      <a:noFill/>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600" dirty="0" smtClean="0">
                          <a:latin typeface="Arial" panose="020B0604020202020204" pitchFamily="34" charset="0"/>
                          <a:cs typeface="Arial" panose="020B0604020202020204" pitchFamily="34" charset="0"/>
                        </a:rPr>
                        <a:t>Diseñar y formalizar documento dentro del sistema de gestión de calidad que defina el mecanismo para la oferta del servicio de atención psicológica penitenciaria para la población privada de libertad.</a:t>
                      </a:r>
                      <a:endParaRPr lang="es-CO" sz="16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600" dirty="0" smtClean="0">
                          <a:latin typeface="Arial" panose="020B0604020202020204" pitchFamily="34" charset="0"/>
                          <a:cs typeface="Arial" panose="020B0604020202020204" pitchFamily="34" charset="0"/>
                        </a:rPr>
                        <a:t>Dirección</a:t>
                      </a:r>
                      <a:r>
                        <a:rPr lang="es-CO" sz="1600" baseline="0" dirty="0" smtClean="0">
                          <a:latin typeface="Arial" panose="020B0604020202020204" pitchFamily="34" charset="0"/>
                          <a:cs typeface="Arial" panose="020B0604020202020204" pitchFamily="34" charset="0"/>
                        </a:rPr>
                        <a:t> de Atención y Tratamiento</a:t>
                      </a:r>
                      <a:endParaRPr lang="es-CO" sz="16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a:noFill/>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r>
              <a:tr h="6782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ATENCIÓN Y TRATAMIENTO</a:t>
                      </a:r>
                    </a:p>
                  </a:txBody>
                  <a:tcPr marL="185218" marR="185218" marT="92609" marB="92609" anchor="ctr">
                    <a:lnL>
                      <a:noFill/>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600" dirty="0" smtClean="0">
                          <a:latin typeface="Arial" panose="020B0604020202020204" pitchFamily="34" charset="0"/>
                          <a:cs typeface="Arial" panose="020B0604020202020204" pitchFamily="34" charset="0"/>
                        </a:rPr>
                        <a:t>Socializar a las Direcciones Regionales protocolo de detección de riesgo suicida.</a:t>
                      </a:r>
                      <a:endParaRPr lang="es-CO" sz="16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Dirección</a:t>
                      </a:r>
                      <a:r>
                        <a:rPr lang="es-CO" sz="1600" baseline="0" dirty="0" smtClean="0">
                          <a:latin typeface="Arial" panose="020B0604020202020204" pitchFamily="34" charset="0"/>
                          <a:cs typeface="Arial" panose="020B0604020202020204" pitchFamily="34" charset="0"/>
                        </a:rPr>
                        <a:t> de Atención y Tratamiento</a:t>
                      </a:r>
                      <a:endParaRPr lang="es-CO" sz="1600" dirty="0" smtClean="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a:noFill/>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r>
              <a:tr h="6760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ATENCIÓN Y TRATAMIENTO</a:t>
                      </a:r>
                    </a:p>
                    <a:p>
                      <a:pPr marL="0" marR="0" indent="0" algn="ctr" defTabSz="914400" rtl="0" eaLnBrk="1" fontAlgn="auto" latinLnBrk="0" hangingPunct="1">
                        <a:lnSpc>
                          <a:spcPct val="100000"/>
                        </a:lnSpc>
                        <a:spcBef>
                          <a:spcPts val="0"/>
                        </a:spcBef>
                        <a:spcAft>
                          <a:spcPts val="0"/>
                        </a:spcAft>
                        <a:buClrTx/>
                        <a:buSzTx/>
                        <a:buFontTx/>
                        <a:buNone/>
                        <a:tabLst/>
                        <a:defRPr/>
                      </a:pPr>
                      <a:endParaRPr lang="es-CO" sz="1600" dirty="0" smtClean="0">
                        <a:latin typeface="Arial" panose="020B0604020202020204" pitchFamily="34" charset="0"/>
                        <a:cs typeface="Arial" panose="020B0604020202020204" pitchFamily="34" charset="0"/>
                      </a:endParaRPr>
                    </a:p>
                  </a:txBody>
                  <a:tcPr marL="185218" marR="185218" marT="92609" marB="92609" anchor="ctr">
                    <a:lnL>
                      <a:noFill/>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600" dirty="0" smtClean="0">
                          <a:latin typeface="Arial" panose="020B0604020202020204" pitchFamily="34" charset="0"/>
                          <a:cs typeface="Arial" panose="020B0604020202020204" pitchFamily="34" charset="0"/>
                        </a:rPr>
                        <a:t>Realizar análisis de necesidades de la PPL respecto la cobertura del programa de alfabetización con el fin de identificar y seleccionar 5 establecimientos.</a:t>
                      </a:r>
                      <a:endParaRPr lang="es-CO" sz="16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Dirección</a:t>
                      </a:r>
                      <a:r>
                        <a:rPr lang="es-CO" sz="1600" baseline="0" dirty="0" smtClean="0">
                          <a:latin typeface="Arial" panose="020B0604020202020204" pitchFamily="34" charset="0"/>
                          <a:cs typeface="Arial" panose="020B0604020202020204" pitchFamily="34" charset="0"/>
                        </a:rPr>
                        <a:t> de Atención y Tratamiento</a:t>
                      </a:r>
                      <a:endParaRPr lang="es-CO" sz="1600" dirty="0" smtClean="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a:noFill/>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22 Marcador de texto"/>
          <p:cNvSpPr txBox="1">
            <a:spLocks/>
          </p:cNvSpPr>
          <p:nvPr/>
        </p:nvSpPr>
        <p:spPr>
          <a:xfrm>
            <a:off x="3060550" y="126380"/>
            <a:ext cx="6048673" cy="792087"/>
          </a:xfrm>
          <a:prstGeom prst="rect">
            <a:avLst/>
          </a:prstGeom>
        </p:spPr>
        <p:txBody>
          <a:bodyPr lIns="194933" tIns="97467" rIns="194933" bIns="97467"/>
          <a:lstStyle>
            <a:defPPr>
              <a:defRPr lang="es-CO"/>
            </a:defPPr>
            <a:lvl1pPr indent="0" algn="ctr" defTabSz="432054">
              <a:lnSpc>
                <a:spcPct val="90000"/>
              </a:lnSpc>
              <a:spcBef>
                <a:spcPts val="472"/>
              </a:spcBef>
              <a:buFont typeface="Arial" panose="020B0604020202020204" pitchFamily="34" charset="0"/>
              <a:buNone/>
              <a:defRPr sz="260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24041" indent="-108014" defTabSz="432054">
              <a:lnSpc>
                <a:spcPct val="90000"/>
              </a:lnSpc>
              <a:spcBef>
                <a:spcPts val="236"/>
              </a:spcBef>
              <a:buFont typeface="Arial" panose="020B0604020202020204" pitchFamily="34" charset="0"/>
              <a:buChar char="•"/>
              <a:defRPr sz="1100"/>
            </a:lvl2pPr>
            <a:lvl3pPr marL="540068" indent="-108014" defTabSz="432054">
              <a:lnSpc>
                <a:spcPct val="90000"/>
              </a:lnSpc>
              <a:spcBef>
                <a:spcPts val="236"/>
              </a:spcBef>
              <a:buFont typeface="Arial" panose="020B0604020202020204" pitchFamily="34" charset="0"/>
              <a:buChar char="•"/>
              <a:defRPr sz="900"/>
            </a:lvl3pPr>
            <a:lvl4pPr marL="756095" indent="-108014" defTabSz="432054">
              <a:lnSpc>
                <a:spcPct val="90000"/>
              </a:lnSpc>
              <a:spcBef>
                <a:spcPts val="236"/>
              </a:spcBef>
              <a:buFont typeface="Arial" panose="020B0604020202020204" pitchFamily="34" charset="0"/>
              <a:buChar char="•"/>
              <a:defRPr sz="900"/>
            </a:lvl4pPr>
            <a:lvl5pPr marL="972122" indent="-108014" defTabSz="432054">
              <a:lnSpc>
                <a:spcPct val="90000"/>
              </a:lnSpc>
              <a:spcBef>
                <a:spcPts val="236"/>
              </a:spcBef>
              <a:buFont typeface="Arial" panose="020B0604020202020204" pitchFamily="34" charset="0"/>
              <a:buChar char="•"/>
              <a:defRPr sz="900"/>
            </a:lvl5pPr>
            <a:lvl6pPr marL="1188149" indent="-108014" defTabSz="432054">
              <a:lnSpc>
                <a:spcPct val="90000"/>
              </a:lnSpc>
              <a:spcBef>
                <a:spcPts val="236"/>
              </a:spcBef>
              <a:buFont typeface="Arial" panose="020B0604020202020204" pitchFamily="34" charset="0"/>
              <a:buChar char="•"/>
              <a:defRPr sz="900"/>
            </a:lvl6pPr>
            <a:lvl7pPr marL="1404176" indent="-108014" defTabSz="432054">
              <a:lnSpc>
                <a:spcPct val="90000"/>
              </a:lnSpc>
              <a:spcBef>
                <a:spcPts val="236"/>
              </a:spcBef>
              <a:buFont typeface="Arial" panose="020B0604020202020204" pitchFamily="34" charset="0"/>
              <a:buChar char="•"/>
              <a:defRPr sz="900"/>
            </a:lvl7pPr>
            <a:lvl8pPr marL="1620203" indent="-108014" defTabSz="432054">
              <a:lnSpc>
                <a:spcPct val="90000"/>
              </a:lnSpc>
              <a:spcBef>
                <a:spcPts val="236"/>
              </a:spcBef>
              <a:buFont typeface="Arial" panose="020B0604020202020204" pitchFamily="34" charset="0"/>
              <a:buChar char="•"/>
              <a:defRPr sz="900"/>
            </a:lvl8pPr>
            <a:lvl9pPr marL="1836230" indent="-108014" defTabSz="432054">
              <a:lnSpc>
                <a:spcPct val="90000"/>
              </a:lnSpc>
              <a:spcBef>
                <a:spcPts val="236"/>
              </a:spcBef>
              <a:buFont typeface="Arial" panose="020B0604020202020204" pitchFamily="34" charset="0"/>
              <a:buChar char="•"/>
              <a:defRPr sz="900"/>
            </a:lvl9pPr>
          </a:lstStyle>
          <a:p>
            <a:r>
              <a:rPr lang="es-CO" dirty="0"/>
              <a:t>ACTIVIDADES QUE </a:t>
            </a:r>
            <a:r>
              <a:rPr lang="es-CO" b="1" dirty="0">
                <a:solidFill>
                  <a:srgbClr val="B53621"/>
                </a:solidFill>
              </a:rPr>
              <a:t>NO</a:t>
            </a:r>
            <a:r>
              <a:rPr lang="es-CO" dirty="0"/>
              <a:t> PRESENTARON AVANCE</a:t>
            </a:r>
          </a:p>
        </p:txBody>
      </p:sp>
    </p:spTree>
    <p:extLst>
      <p:ext uri="{BB962C8B-B14F-4D97-AF65-F5344CB8AC3E}">
        <p14:creationId xmlns:p14="http://schemas.microsoft.com/office/powerpoint/2010/main" val="791559850"/>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21 Tabla"/>
          <p:cNvGraphicFramePr>
            <a:graphicFrameLocks noGrp="1"/>
          </p:cNvGraphicFramePr>
          <p:nvPr>
            <p:extLst>
              <p:ext uri="{D42A27DB-BD31-4B8C-83A1-F6EECF244321}">
                <p14:modId xmlns:p14="http://schemas.microsoft.com/office/powerpoint/2010/main" val="688785654"/>
              </p:ext>
            </p:extLst>
          </p:nvPr>
        </p:nvGraphicFramePr>
        <p:xfrm>
          <a:off x="612279" y="1206500"/>
          <a:ext cx="10939418" cy="4888490"/>
        </p:xfrm>
        <a:graphic>
          <a:graphicData uri="http://schemas.openxmlformats.org/drawingml/2006/table">
            <a:tbl>
              <a:tblPr firstRow="1" bandRow="1">
                <a:noFill/>
                <a:tableStyleId>{6E25E649-3F16-4E02-A733-19D2CDBF48F0}</a:tableStyleId>
              </a:tblPr>
              <a:tblGrid>
                <a:gridCol w="1944216"/>
                <a:gridCol w="6880198"/>
                <a:gridCol w="2115004"/>
              </a:tblGrid>
              <a:tr h="676090">
                <a:tc>
                  <a:txBody>
                    <a:bodyPr/>
                    <a:lstStyle/>
                    <a:p>
                      <a:pPr algn="ctr"/>
                      <a:r>
                        <a:rPr lang="es-CO" sz="1800" dirty="0" smtClean="0">
                          <a:latin typeface="Arial" panose="020B0604020202020204" pitchFamily="34" charset="0"/>
                          <a:cs typeface="Arial" panose="020B0604020202020204" pitchFamily="34" charset="0"/>
                        </a:rPr>
                        <a:t>DIMENSIÓN</a:t>
                      </a:r>
                      <a:r>
                        <a:rPr lang="es-CO" sz="1800" baseline="0" dirty="0" smtClean="0">
                          <a:latin typeface="Arial" panose="020B0604020202020204" pitchFamily="34" charset="0"/>
                          <a:cs typeface="Arial" panose="020B0604020202020204" pitchFamily="34" charset="0"/>
                        </a:rPr>
                        <a:t> </a:t>
                      </a:r>
                      <a:endParaRPr lang="es-CO" sz="1800" dirty="0">
                        <a:latin typeface="Arial" panose="020B0604020202020204" pitchFamily="34" charset="0"/>
                        <a:cs typeface="Arial" panose="020B0604020202020204" pitchFamily="34" charset="0"/>
                      </a:endParaRPr>
                    </a:p>
                  </a:txBody>
                  <a:tcPr marL="185218" marR="185218" marT="92609" marB="92609" anchor="ctr">
                    <a:lnL>
                      <a:noFill/>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00415A">
                        <a:alpha val="50196"/>
                      </a:srgbClr>
                    </a:solidFill>
                  </a:tcPr>
                </a:tc>
                <a:tc>
                  <a:txBody>
                    <a:bodyPr/>
                    <a:lstStyle/>
                    <a:p>
                      <a:pPr algn="ctr"/>
                      <a:r>
                        <a:rPr lang="es-CO" sz="1800" dirty="0" smtClean="0">
                          <a:latin typeface="Arial" panose="020B0604020202020204" pitchFamily="34" charset="0"/>
                          <a:cs typeface="Arial" panose="020B0604020202020204" pitchFamily="34" charset="0"/>
                        </a:rPr>
                        <a:t>ACTIVIDAD </a:t>
                      </a:r>
                      <a:endParaRPr lang="es-CO" sz="18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00415A">
                        <a:alpha val="50196"/>
                      </a:srgbClr>
                    </a:solidFill>
                  </a:tcPr>
                </a:tc>
                <a:tc>
                  <a:txBody>
                    <a:bodyPr/>
                    <a:lstStyle/>
                    <a:p>
                      <a:pPr algn="ctr"/>
                      <a:r>
                        <a:rPr lang="es-CO" sz="1800" dirty="0" smtClean="0">
                          <a:latin typeface="Arial" panose="020B0604020202020204" pitchFamily="34" charset="0"/>
                          <a:cs typeface="Arial" panose="020B0604020202020204" pitchFamily="34" charset="0"/>
                        </a:rPr>
                        <a:t>DEPENDENCIA</a:t>
                      </a:r>
                      <a:r>
                        <a:rPr lang="es-CO" sz="1800" baseline="0" dirty="0" smtClean="0">
                          <a:latin typeface="Arial" panose="020B0604020202020204" pitchFamily="34" charset="0"/>
                          <a:cs typeface="Arial" panose="020B0604020202020204" pitchFamily="34" charset="0"/>
                        </a:rPr>
                        <a:t> EJECUTORA</a:t>
                      </a:r>
                      <a:endParaRPr lang="es-CO" sz="18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a:noFill/>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00415A">
                        <a:alpha val="50196"/>
                      </a:srgbClr>
                    </a:solidFill>
                  </a:tcPr>
                </a:tc>
              </a:tr>
              <a:tr h="6760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ATENCIÓN Y TRATAMIENTO</a:t>
                      </a:r>
                    </a:p>
                  </a:txBody>
                  <a:tcPr marL="185218" marR="185218" marT="92609" marB="92609" anchor="ctr">
                    <a:lnL>
                      <a:noFill/>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600" dirty="0" smtClean="0">
                          <a:latin typeface="Arial" panose="020B0604020202020204" pitchFamily="34" charset="0"/>
                          <a:cs typeface="Arial" panose="020B0604020202020204" pitchFamily="34" charset="0"/>
                        </a:rPr>
                        <a:t>Realizar alianzas con instituciones universitarias (min 1) para gestionar pasantías con Facultades de Diseño Industrial, ingeniería industrial y similares con el objetivo de definir el diseño y proceso productivo apropiado para el calzado masculino de la PPL a nivel nacional. </a:t>
                      </a:r>
                      <a:endParaRPr lang="es-CO" sz="16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Dirección</a:t>
                      </a:r>
                      <a:r>
                        <a:rPr lang="es-CO" sz="1600" baseline="0" dirty="0" smtClean="0">
                          <a:latin typeface="Arial" panose="020B0604020202020204" pitchFamily="34" charset="0"/>
                          <a:cs typeface="Arial" panose="020B0604020202020204" pitchFamily="34" charset="0"/>
                        </a:rPr>
                        <a:t> de Atención y Tratamiento</a:t>
                      </a:r>
                      <a:endParaRPr lang="es-CO" sz="1600" dirty="0" smtClean="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a:noFill/>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r>
              <a:tr h="6760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ATENCIÓN Y TRATAMIENTO</a:t>
                      </a:r>
                    </a:p>
                  </a:txBody>
                  <a:tcPr marL="185218" marR="185218" marT="92609" marB="92609" anchor="ctr">
                    <a:lnL>
                      <a:noFill/>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600" dirty="0" smtClean="0">
                          <a:latin typeface="Arial" panose="020B0604020202020204" pitchFamily="34" charset="0"/>
                          <a:cs typeface="Arial" panose="020B0604020202020204" pitchFamily="34" charset="0"/>
                        </a:rPr>
                        <a:t>Gestionar el apoyo en asesoría técnica del Ministerio de Defensa Nacional, las Fuerzas Militares y la Policía Nacional para adelantar el proceso de normalización de la dotación de la PPL a nivel nacional</a:t>
                      </a:r>
                      <a:endParaRPr lang="es-CO" sz="16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Dirección</a:t>
                      </a:r>
                      <a:r>
                        <a:rPr lang="es-CO" sz="1600" baseline="0" dirty="0" smtClean="0">
                          <a:latin typeface="Arial" panose="020B0604020202020204" pitchFamily="34" charset="0"/>
                          <a:cs typeface="Arial" panose="020B0604020202020204" pitchFamily="34" charset="0"/>
                        </a:rPr>
                        <a:t> de Atención y Tratamiento</a:t>
                      </a:r>
                      <a:endParaRPr lang="es-CO" sz="1600" dirty="0" smtClean="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a:noFill/>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r>
              <a:tr h="824494">
                <a:tc>
                  <a:txBody>
                    <a:bodyPr/>
                    <a:lstStyle/>
                    <a:p>
                      <a:pPr algn="ctr"/>
                      <a:r>
                        <a:rPr lang="es-CO" sz="1600" dirty="0" smtClean="0">
                          <a:latin typeface="Arial" panose="020B0604020202020204" pitchFamily="34" charset="0"/>
                          <a:cs typeface="Arial" panose="020B0604020202020204" pitchFamily="34" charset="0"/>
                        </a:rPr>
                        <a:t>ATENCIÓN Y TRATAMIENTO</a:t>
                      </a:r>
                      <a:endParaRPr lang="es-CO" sz="1600" dirty="0">
                        <a:latin typeface="Arial" panose="020B0604020202020204" pitchFamily="34" charset="0"/>
                        <a:cs typeface="Arial" panose="020B0604020202020204" pitchFamily="34" charset="0"/>
                      </a:endParaRPr>
                    </a:p>
                  </a:txBody>
                  <a:tcPr marL="185218" marR="185218" marT="92609" marB="92609" anchor="ctr">
                    <a:lnL>
                      <a:noFill/>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600" dirty="0" smtClean="0">
                          <a:latin typeface="Arial" panose="020B0604020202020204" pitchFamily="34" charset="0"/>
                          <a:cs typeface="Arial" panose="020B0604020202020204" pitchFamily="34" charset="0"/>
                        </a:rPr>
                        <a:t>Realizar visitas (2) a los establecimientos como parte del acompañamiento para la creación de actividades ocupacionales posibles de implementar.</a:t>
                      </a:r>
                      <a:endParaRPr lang="es-CO" sz="16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600" dirty="0" smtClean="0">
                          <a:latin typeface="Arial" panose="020B0604020202020204" pitchFamily="34" charset="0"/>
                          <a:cs typeface="Arial" panose="020B0604020202020204" pitchFamily="34" charset="0"/>
                        </a:rPr>
                        <a:t>Dirección</a:t>
                      </a:r>
                      <a:r>
                        <a:rPr lang="es-CO" sz="1600" baseline="0" dirty="0" smtClean="0">
                          <a:latin typeface="Arial" panose="020B0604020202020204" pitchFamily="34" charset="0"/>
                          <a:cs typeface="Arial" panose="020B0604020202020204" pitchFamily="34" charset="0"/>
                        </a:rPr>
                        <a:t> de Atención y Tratamiento</a:t>
                      </a:r>
                      <a:endParaRPr lang="es-CO" sz="16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a:noFill/>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r>
              <a:tr h="824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ATENCIÓN Y TRATAMIENTO</a:t>
                      </a:r>
                    </a:p>
                  </a:txBody>
                  <a:tcPr marL="185218" marR="185218" marT="92609" marB="92609" anchor="ctr">
                    <a:lnL>
                      <a:noFill/>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600" dirty="0" smtClean="0">
                          <a:latin typeface="Arial" panose="020B0604020202020204" pitchFamily="34" charset="0"/>
                          <a:cs typeface="Arial" panose="020B0604020202020204" pitchFamily="34" charset="0"/>
                        </a:rPr>
                        <a:t>Realizar seguimiento a la ejecución de recursos asignados a los Establecimientos de Reclusión para la creación y/o fortalecimiento de actividades productivas, verificando el estricto cumplimiento de las pautas de ejecución impartidas. </a:t>
                      </a:r>
                      <a:endParaRPr lang="es-CO" sz="16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Dirección</a:t>
                      </a:r>
                      <a:r>
                        <a:rPr lang="es-CO" sz="1600" baseline="0" dirty="0" smtClean="0">
                          <a:latin typeface="Arial" panose="020B0604020202020204" pitchFamily="34" charset="0"/>
                          <a:cs typeface="Arial" panose="020B0604020202020204" pitchFamily="34" charset="0"/>
                        </a:rPr>
                        <a:t> de Atención y Tratamiento</a:t>
                      </a:r>
                      <a:endParaRPr lang="es-CO" sz="1600" dirty="0" smtClean="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a:noFill/>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22 Marcador de texto"/>
          <p:cNvSpPr txBox="1">
            <a:spLocks/>
          </p:cNvSpPr>
          <p:nvPr/>
        </p:nvSpPr>
        <p:spPr>
          <a:xfrm>
            <a:off x="3060550" y="126380"/>
            <a:ext cx="6048673" cy="792087"/>
          </a:xfrm>
          <a:prstGeom prst="rect">
            <a:avLst/>
          </a:prstGeom>
        </p:spPr>
        <p:txBody>
          <a:bodyPr lIns="194933" tIns="97467" rIns="194933" bIns="97467"/>
          <a:lstStyle>
            <a:defPPr>
              <a:defRPr lang="es-CO"/>
            </a:defPPr>
            <a:lvl1pPr indent="0" algn="ctr" defTabSz="432054">
              <a:lnSpc>
                <a:spcPct val="90000"/>
              </a:lnSpc>
              <a:spcBef>
                <a:spcPts val="472"/>
              </a:spcBef>
              <a:buFont typeface="Arial" panose="020B0604020202020204" pitchFamily="34" charset="0"/>
              <a:buNone/>
              <a:defRPr sz="260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24041" indent="-108014" defTabSz="432054">
              <a:lnSpc>
                <a:spcPct val="90000"/>
              </a:lnSpc>
              <a:spcBef>
                <a:spcPts val="236"/>
              </a:spcBef>
              <a:buFont typeface="Arial" panose="020B0604020202020204" pitchFamily="34" charset="0"/>
              <a:buChar char="•"/>
              <a:defRPr sz="1100"/>
            </a:lvl2pPr>
            <a:lvl3pPr marL="540068" indent="-108014" defTabSz="432054">
              <a:lnSpc>
                <a:spcPct val="90000"/>
              </a:lnSpc>
              <a:spcBef>
                <a:spcPts val="236"/>
              </a:spcBef>
              <a:buFont typeface="Arial" panose="020B0604020202020204" pitchFamily="34" charset="0"/>
              <a:buChar char="•"/>
              <a:defRPr sz="900"/>
            </a:lvl3pPr>
            <a:lvl4pPr marL="756095" indent="-108014" defTabSz="432054">
              <a:lnSpc>
                <a:spcPct val="90000"/>
              </a:lnSpc>
              <a:spcBef>
                <a:spcPts val="236"/>
              </a:spcBef>
              <a:buFont typeface="Arial" panose="020B0604020202020204" pitchFamily="34" charset="0"/>
              <a:buChar char="•"/>
              <a:defRPr sz="900"/>
            </a:lvl4pPr>
            <a:lvl5pPr marL="972122" indent="-108014" defTabSz="432054">
              <a:lnSpc>
                <a:spcPct val="90000"/>
              </a:lnSpc>
              <a:spcBef>
                <a:spcPts val="236"/>
              </a:spcBef>
              <a:buFont typeface="Arial" panose="020B0604020202020204" pitchFamily="34" charset="0"/>
              <a:buChar char="•"/>
              <a:defRPr sz="900"/>
            </a:lvl5pPr>
            <a:lvl6pPr marL="1188149" indent="-108014" defTabSz="432054">
              <a:lnSpc>
                <a:spcPct val="90000"/>
              </a:lnSpc>
              <a:spcBef>
                <a:spcPts val="236"/>
              </a:spcBef>
              <a:buFont typeface="Arial" panose="020B0604020202020204" pitchFamily="34" charset="0"/>
              <a:buChar char="•"/>
              <a:defRPr sz="900"/>
            </a:lvl6pPr>
            <a:lvl7pPr marL="1404176" indent="-108014" defTabSz="432054">
              <a:lnSpc>
                <a:spcPct val="90000"/>
              </a:lnSpc>
              <a:spcBef>
                <a:spcPts val="236"/>
              </a:spcBef>
              <a:buFont typeface="Arial" panose="020B0604020202020204" pitchFamily="34" charset="0"/>
              <a:buChar char="•"/>
              <a:defRPr sz="900"/>
            </a:lvl7pPr>
            <a:lvl8pPr marL="1620203" indent="-108014" defTabSz="432054">
              <a:lnSpc>
                <a:spcPct val="90000"/>
              </a:lnSpc>
              <a:spcBef>
                <a:spcPts val="236"/>
              </a:spcBef>
              <a:buFont typeface="Arial" panose="020B0604020202020204" pitchFamily="34" charset="0"/>
              <a:buChar char="•"/>
              <a:defRPr sz="900"/>
            </a:lvl8pPr>
            <a:lvl9pPr marL="1836230" indent="-108014" defTabSz="432054">
              <a:lnSpc>
                <a:spcPct val="90000"/>
              </a:lnSpc>
              <a:spcBef>
                <a:spcPts val="236"/>
              </a:spcBef>
              <a:buFont typeface="Arial" panose="020B0604020202020204" pitchFamily="34" charset="0"/>
              <a:buChar char="•"/>
              <a:defRPr sz="900"/>
            </a:lvl9pPr>
          </a:lstStyle>
          <a:p>
            <a:r>
              <a:rPr lang="es-CO" dirty="0"/>
              <a:t>ACTIVIDADES QUE </a:t>
            </a:r>
            <a:r>
              <a:rPr lang="es-CO" b="1" dirty="0">
                <a:solidFill>
                  <a:srgbClr val="B53621"/>
                </a:solidFill>
              </a:rPr>
              <a:t>NO</a:t>
            </a:r>
            <a:r>
              <a:rPr lang="es-CO" dirty="0"/>
              <a:t> PRESENTARON AVANCE</a:t>
            </a:r>
          </a:p>
        </p:txBody>
      </p:sp>
    </p:spTree>
    <p:extLst>
      <p:ext uri="{BB962C8B-B14F-4D97-AF65-F5344CB8AC3E}">
        <p14:creationId xmlns:p14="http://schemas.microsoft.com/office/powerpoint/2010/main" val="1192970218"/>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21 Tabla"/>
          <p:cNvGraphicFramePr>
            <a:graphicFrameLocks noGrp="1"/>
          </p:cNvGraphicFramePr>
          <p:nvPr>
            <p:extLst>
              <p:ext uri="{D42A27DB-BD31-4B8C-83A1-F6EECF244321}">
                <p14:modId xmlns:p14="http://schemas.microsoft.com/office/powerpoint/2010/main" val="145587272"/>
              </p:ext>
            </p:extLst>
          </p:nvPr>
        </p:nvGraphicFramePr>
        <p:xfrm>
          <a:off x="612279" y="1109666"/>
          <a:ext cx="10939418" cy="5353418"/>
        </p:xfrm>
        <a:graphic>
          <a:graphicData uri="http://schemas.openxmlformats.org/drawingml/2006/table">
            <a:tbl>
              <a:tblPr firstRow="1" bandRow="1">
                <a:noFill/>
                <a:tableStyleId>{6E25E649-3F16-4E02-A733-19D2CDBF48F0}</a:tableStyleId>
              </a:tblPr>
              <a:tblGrid>
                <a:gridCol w="1944216"/>
                <a:gridCol w="6880198"/>
                <a:gridCol w="2115004"/>
              </a:tblGrid>
              <a:tr h="676090">
                <a:tc>
                  <a:txBody>
                    <a:bodyPr/>
                    <a:lstStyle/>
                    <a:p>
                      <a:pPr algn="ctr"/>
                      <a:r>
                        <a:rPr lang="es-CO" sz="1800" dirty="0" smtClean="0">
                          <a:latin typeface="Arial" panose="020B0604020202020204" pitchFamily="34" charset="0"/>
                          <a:cs typeface="Arial" panose="020B0604020202020204" pitchFamily="34" charset="0"/>
                        </a:rPr>
                        <a:t>DIMENSIÓN</a:t>
                      </a:r>
                      <a:r>
                        <a:rPr lang="es-CO" sz="1800" baseline="0" dirty="0" smtClean="0">
                          <a:latin typeface="Arial" panose="020B0604020202020204" pitchFamily="34" charset="0"/>
                          <a:cs typeface="Arial" panose="020B0604020202020204" pitchFamily="34" charset="0"/>
                        </a:rPr>
                        <a:t> </a:t>
                      </a:r>
                      <a:endParaRPr lang="es-CO" sz="1800" dirty="0">
                        <a:latin typeface="Arial" panose="020B0604020202020204" pitchFamily="34" charset="0"/>
                        <a:cs typeface="Arial" panose="020B0604020202020204" pitchFamily="34" charset="0"/>
                      </a:endParaRPr>
                    </a:p>
                  </a:txBody>
                  <a:tcPr marL="185218" marR="185218" marT="92609" marB="92609" anchor="ctr">
                    <a:lnL>
                      <a:noFill/>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00415A">
                        <a:alpha val="50196"/>
                      </a:srgbClr>
                    </a:solidFill>
                  </a:tcPr>
                </a:tc>
                <a:tc>
                  <a:txBody>
                    <a:bodyPr/>
                    <a:lstStyle/>
                    <a:p>
                      <a:pPr algn="ctr"/>
                      <a:r>
                        <a:rPr lang="es-CO" sz="1800" dirty="0" smtClean="0">
                          <a:latin typeface="Arial" panose="020B0604020202020204" pitchFamily="34" charset="0"/>
                          <a:cs typeface="Arial" panose="020B0604020202020204" pitchFamily="34" charset="0"/>
                        </a:rPr>
                        <a:t>ACTIVIDAD </a:t>
                      </a:r>
                      <a:endParaRPr lang="es-CO" sz="18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00415A">
                        <a:alpha val="50196"/>
                      </a:srgbClr>
                    </a:solidFill>
                  </a:tcPr>
                </a:tc>
                <a:tc>
                  <a:txBody>
                    <a:bodyPr/>
                    <a:lstStyle/>
                    <a:p>
                      <a:pPr algn="ctr"/>
                      <a:r>
                        <a:rPr lang="es-CO" sz="1800" dirty="0" smtClean="0">
                          <a:latin typeface="Arial" panose="020B0604020202020204" pitchFamily="34" charset="0"/>
                          <a:cs typeface="Arial" panose="020B0604020202020204" pitchFamily="34" charset="0"/>
                        </a:rPr>
                        <a:t>DEPENDENCIA</a:t>
                      </a:r>
                      <a:r>
                        <a:rPr lang="es-CO" sz="1800" baseline="0" dirty="0" smtClean="0">
                          <a:latin typeface="Arial" panose="020B0604020202020204" pitchFamily="34" charset="0"/>
                          <a:cs typeface="Arial" panose="020B0604020202020204" pitchFamily="34" charset="0"/>
                        </a:rPr>
                        <a:t> EJECUTORA</a:t>
                      </a:r>
                      <a:endParaRPr lang="es-CO" sz="18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a:noFill/>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00415A">
                        <a:alpha val="50196"/>
                      </a:srgbClr>
                    </a:solidFill>
                  </a:tcPr>
                </a:tc>
              </a:tr>
              <a:tr h="11383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ATENCIÓN Y TRATAMIENTO</a:t>
                      </a:r>
                    </a:p>
                  </a:txBody>
                  <a:tcPr marL="185218" marR="185218" marT="92609" marB="92609" anchor="ctr">
                    <a:lnL>
                      <a:noFill/>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600" dirty="0" smtClean="0">
                          <a:latin typeface="Arial" panose="020B0604020202020204" pitchFamily="34" charset="0"/>
                          <a:cs typeface="Arial" panose="020B0604020202020204" pitchFamily="34" charset="0"/>
                        </a:rPr>
                        <a:t>Realizar junta de aprobación de necesidades para asignación de recursos con el fin que las Direcciones Regionales participen en (2) ferias de exposición regional con la vinculación de los Establecimientos de Reclusión de su jurisdicción y proyectar los respectivos actos administrativos y  pautas de ejecución correspondientes. </a:t>
                      </a:r>
                      <a:endParaRPr lang="es-CO" sz="16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Dirección</a:t>
                      </a:r>
                      <a:r>
                        <a:rPr lang="es-CO" sz="1600" baseline="0" dirty="0" smtClean="0">
                          <a:latin typeface="Arial" panose="020B0604020202020204" pitchFamily="34" charset="0"/>
                          <a:cs typeface="Arial" panose="020B0604020202020204" pitchFamily="34" charset="0"/>
                        </a:rPr>
                        <a:t> de Atención y Tratamiento</a:t>
                      </a:r>
                      <a:endParaRPr lang="es-CO" sz="1600" dirty="0" smtClean="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a:noFill/>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r>
              <a:tr h="7420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ATENCIÓN Y TRATAMIENTO</a:t>
                      </a:r>
                    </a:p>
                  </a:txBody>
                  <a:tcPr marL="185218" marR="185218" marT="92609" marB="92609" anchor="ctr">
                    <a:lnL>
                      <a:noFill/>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600" dirty="0" smtClean="0">
                          <a:latin typeface="Arial" panose="020B0604020202020204" pitchFamily="34" charset="0"/>
                          <a:cs typeface="Arial" panose="020B0604020202020204" pitchFamily="34" charset="0"/>
                        </a:rPr>
                        <a:t>Participar en reuniones para definir futuras alianzas</a:t>
                      </a:r>
                      <a:endParaRPr lang="es-CO" sz="16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Dirección</a:t>
                      </a:r>
                      <a:r>
                        <a:rPr lang="es-CO" sz="1600" baseline="0" dirty="0" smtClean="0">
                          <a:latin typeface="Arial" panose="020B0604020202020204" pitchFamily="34" charset="0"/>
                          <a:cs typeface="Arial" panose="020B0604020202020204" pitchFamily="34" charset="0"/>
                        </a:rPr>
                        <a:t> de Atención y Tratamiento</a:t>
                      </a:r>
                      <a:endParaRPr lang="es-CO" sz="1600" dirty="0" smtClean="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a:noFill/>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r>
              <a:tr h="7614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ATENCIÓN Y TRATAMIENTO</a:t>
                      </a:r>
                    </a:p>
                    <a:p>
                      <a:pPr marL="0" marR="0" indent="0" algn="ctr" defTabSz="914400" rtl="0" eaLnBrk="1" fontAlgn="auto" latinLnBrk="0" hangingPunct="1">
                        <a:lnSpc>
                          <a:spcPct val="100000"/>
                        </a:lnSpc>
                        <a:spcBef>
                          <a:spcPts val="0"/>
                        </a:spcBef>
                        <a:spcAft>
                          <a:spcPts val="0"/>
                        </a:spcAft>
                        <a:buClrTx/>
                        <a:buSzTx/>
                        <a:buFontTx/>
                        <a:buNone/>
                        <a:tabLst/>
                        <a:defRPr/>
                      </a:pPr>
                      <a:endParaRPr lang="es-CO" sz="1600" dirty="0" smtClean="0">
                        <a:latin typeface="Arial" panose="020B0604020202020204" pitchFamily="34" charset="0"/>
                        <a:cs typeface="Arial" panose="020B0604020202020204" pitchFamily="34" charset="0"/>
                      </a:endParaRPr>
                    </a:p>
                  </a:txBody>
                  <a:tcPr marL="185218" marR="185218" marT="92609" marB="92609" anchor="ctr">
                    <a:lnL>
                      <a:noFill/>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600" dirty="0" smtClean="0">
                          <a:latin typeface="Arial" panose="020B0604020202020204" pitchFamily="34" charset="0"/>
                          <a:cs typeface="Arial" panose="020B0604020202020204" pitchFamily="34" charset="0"/>
                        </a:rPr>
                        <a:t> Constituir convenios de alianzas estratégicas. (min 1)</a:t>
                      </a:r>
                      <a:endParaRPr lang="es-CO" sz="16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Dirección</a:t>
                      </a:r>
                      <a:r>
                        <a:rPr lang="es-CO" sz="1600" baseline="0" dirty="0" smtClean="0">
                          <a:latin typeface="Arial" panose="020B0604020202020204" pitchFamily="34" charset="0"/>
                          <a:cs typeface="Arial" panose="020B0604020202020204" pitchFamily="34" charset="0"/>
                        </a:rPr>
                        <a:t> de Atención y Tratamiento</a:t>
                      </a:r>
                      <a:endParaRPr lang="es-CO" sz="1600" dirty="0" smtClean="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a:noFill/>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r>
              <a:tr h="7087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DERECHOS</a:t>
                      </a:r>
                      <a:r>
                        <a:rPr lang="es-CO" sz="1600" baseline="0" dirty="0" smtClean="0">
                          <a:latin typeface="Arial" panose="020B0604020202020204" pitchFamily="34" charset="0"/>
                          <a:cs typeface="Arial" panose="020B0604020202020204" pitchFamily="34" charset="0"/>
                        </a:rPr>
                        <a:t> HUMANOS </a:t>
                      </a:r>
                      <a:endParaRPr lang="es-CO" sz="1600" dirty="0" smtClean="0">
                        <a:latin typeface="Arial" panose="020B0604020202020204" pitchFamily="34" charset="0"/>
                        <a:cs typeface="Arial" panose="020B0604020202020204" pitchFamily="34" charset="0"/>
                      </a:endParaRPr>
                    </a:p>
                  </a:txBody>
                  <a:tcPr marL="185218" marR="185218" marT="92609" marB="92609" anchor="ctr">
                    <a:lnL>
                      <a:noFill/>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600" dirty="0" smtClean="0">
                          <a:latin typeface="Arial" panose="020B0604020202020204" pitchFamily="34" charset="0"/>
                          <a:cs typeface="Arial" panose="020B0604020202020204" pitchFamily="34" charset="0"/>
                        </a:rPr>
                        <a:t>Recopilar el material para la herramienta audiovisual</a:t>
                      </a:r>
                      <a:endParaRPr lang="es-CO" sz="16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Grupo de derechos Humanos</a:t>
                      </a:r>
                    </a:p>
                  </a:txBody>
                  <a:tcPr marL="185218" marR="185218" marT="92609" marB="92609" anchor="ctr">
                    <a:lnL w="12700" cap="flat" cmpd="sng" algn="ctr">
                      <a:solidFill>
                        <a:schemeClr val="tx1"/>
                      </a:solidFill>
                      <a:prstDash val="sysDash"/>
                      <a:round/>
                      <a:headEnd type="none" w="med" len="med"/>
                      <a:tailEnd type="none" w="med" len="med"/>
                    </a:lnL>
                    <a:lnR>
                      <a:noFill/>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r>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DERECHOS</a:t>
                      </a:r>
                      <a:r>
                        <a:rPr lang="es-CO" sz="1600" baseline="0" dirty="0" smtClean="0">
                          <a:latin typeface="Arial" panose="020B0604020202020204" pitchFamily="34" charset="0"/>
                          <a:cs typeface="Arial" panose="020B0604020202020204" pitchFamily="34" charset="0"/>
                        </a:rPr>
                        <a:t> HUMANOS </a:t>
                      </a:r>
                      <a:endParaRPr lang="es-CO" sz="1600" dirty="0" smtClean="0">
                        <a:latin typeface="Arial" panose="020B0604020202020204" pitchFamily="34" charset="0"/>
                        <a:cs typeface="Arial" panose="020B0604020202020204" pitchFamily="34" charset="0"/>
                      </a:endParaRPr>
                    </a:p>
                  </a:txBody>
                  <a:tcPr marL="185218" marR="185218" marT="92609" marB="92609" anchor="ctr">
                    <a:lnL>
                      <a:noFill/>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s-CO" sz="1600" dirty="0" smtClean="0">
                          <a:latin typeface="Arial" panose="020B0604020202020204" pitchFamily="34" charset="0"/>
                          <a:cs typeface="Arial" panose="020B0604020202020204" pitchFamily="34" charset="0"/>
                        </a:rPr>
                        <a:t>Gestionar la elaboración o elaborar la herramienta audiovisual</a:t>
                      </a:r>
                      <a:endParaRPr lang="es-CO" sz="1600" dirty="0">
                        <a:latin typeface="Arial" panose="020B0604020202020204" pitchFamily="34" charset="0"/>
                        <a:cs typeface="Arial" panose="020B0604020202020204" pitchFamily="34" charset="0"/>
                      </a:endParaRPr>
                    </a:p>
                  </a:txBody>
                  <a:tcPr marL="185218" marR="185218" marT="92609" marB="9260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Arial" panose="020B0604020202020204" pitchFamily="34" charset="0"/>
                          <a:cs typeface="Arial" panose="020B0604020202020204" pitchFamily="34" charset="0"/>
                        </a:rPr>
                        <a:t>Grupo de derechos Humanos</a:t>
                      </a:r>
                    </a:p>
                  </a:txBody>
                  <a:tcPr marL="185218" marR="185218" marT="92609" marB="92609" anchor="ctr">
                    <a:lnL w="12700" cap="flat" cmpd="sng" algn="ctr">
                      <a:solidFill>
                        <a:schemeClr val="tx1"/>
                      </a:solidFill>
                      <a:prstDash val="sysDash"/>
                      <a:round/>
                      <a:headEnd type="none" w="med" len="med"/>
                      <a:tailEnd type="none" w="med" len="med"/>
                    </a:lnL>
                    <a:lnR>
                      <a:noFill/>
                    </a:lnR>
                    <a:lnT w="254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22 Marcador de texto"/>
          <p:cNvSpPr txBox="1">
            <a:spLocks/>
          </p:cNvSpPr>
          <p:nvPr/>
        </p:nvSpPr>
        <p:spPr>
          <a:xfrm>
            <a:off x="3060550" y="126380"/>
            <a:ext cx="6048673" cy="792087"/>
          </a:xfrm>
          <a:prstGeom prst="rect">
            <a:avLst/>
          </a:prstGeom>
        </p:spPr>
        <p:txBody>
          <a:bodyPr lIns="194933" tIns="97467" rIns="194933" bIns="97467"/>
          <a:lstStyle>
            <a:defPPr>
              <a:defRPr lang="es-CO"/>
            </a:defPPr>
            <a:lvl1pPr indent="0" algn="ctr" defTabSz="432054">
              <a:lnSpc>
                <a:spcPct val="90000"/>
              </a:lnSpc>
              <a:spcBef>
                <a:spcPts val="472"/>
              </a:spcBef>
              <a:buFont typeface="Arial" panose="020B0604020202020204" pitchFamily="34" charset="0"/>
              <a:buNone/>
              <a:defRPr sz="260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24041" indent="-108014" defTabSz="432054">
              <a:lnSpc>
                <a:spcPct val="90000"/>
              </a:lnSpc>
              <a:spcBef>
                <a:spcPts val="236"/>
              </a:spcBef>
              <a:buFont typeface="Arial" panose="020B0604020202020204" pitchFamily="34" charset="0"/>
              <a:buChar char="•"/>
              <a:defRPr sz="1100"/>
            </a:lvl2pPr>
            <a:lvl3pPr marL="540068" indent="-108014" defTabSz="432054">
              <a:lnSpc>
                <a:spcPct val="90000"/>
              </a:lnSpc>
              <a:spcBef>
                <a:spcPts val="236"/>
              </a:spcBef>
              <a:buFont typeface="Arial" panose="020B0604020202020204" pitchFamily="34" charset="0"/>
              <a:buChar char="•"/>
              <a:defRPr sz="900"/>
            </a:lvl3pPr>
            <a:lvl4pPr marL="756095" indent="-108014" defTabSz="432054">
              <a:lnSpc>
                <a:spcPct val="90000"/>
              </a:lnSpc>
              <a:spcBef>
                <a:spcPts val="236"/>
              </a:spcBef>
              <a:buFont typeface="Arial" panose="020B0604020202020204" pitchFamily="34" charset="0"/>
              <a:buChar char="•"/>
              <a:defRPr sz="900"/>
            </a:lvl4pPr>
            <a:lvl5pPr marL="972122" indent="-108014" defTabSz="432054">
              <a:lnSpc>
                <a:spcPct val="90000"/>
              </a:lnSpc>
              <a:spcBef>
                <a:spcPts val="236"/>
              </a:spcBef>
              <a:buFont typeface="Arial" panose="020B0604020202020204" pitchFamily="34" charset="0"/>
              <a:buChar char="•"/>
              <a:defRPr sz="900"/>
            </a:lvl5pPr>
            <a:lvl6pPr marL="1188149" indent="-108014" defTabSz="432054">
              <a:lnSpc>
                <a:spcPct val="90000"/>
              </a:lnSpc>
              <a:spcBef>
                <a:spcPts val="236"/>
              </a:spcBef>
              <a:buFont typeface="Arial" panose="020B0604020202020204" pitchFamily="34" charset="0"/>
              <a:buChar char="•"/>
              <a:defRPr sz="900"/>
            </a:lvl6pPr>
            <a:lvl7pPr marL="1404176" indent="-108014" defTabSz="432054">
              <a:lnSpc>
                <a:spcPct val="90000"/>
              </a:lnSpc>
              <a:spcBef>
                <a:spcPts val="236"/>
              </a:spcBef>
              <a:buFont typeface="Arial" panose="020B0604020202020204" pitchFamily="34" charset="0"/>
              <a:buChar char="•"/>
              <a:defRPr sz="900"/>
            </a:lvl7pPr>
            <a:lvl8pPr marL="1620203" indent="-108014" defTabSz="432054">
              <a:lnSpc>
                <a:spcPct val="90000"/>
              </a:lnSpc>
              <a:spcBef>
                <a:spcPts val="236"/>
              </a:spcBef>
              <a:buFont typeface="Arial" panose="020B0604020202020204" pitchFamily="34" charset="0"/>
              <a:buChar char="•"/>
              <a:defRPr sz="900"/>
            </a:lvl8pPr>
            <a:lvl9pPr marL="1836230" indent="-108014" defTabSz="432054">
              <a:lnSpc>
                <a:spcPct val="90000"/>
              </a:lnSpc>
              <a:spcBef>
                <a:spcPts val="236"/>
              </a:spcBef>
              <a:buFont typeface="Arial" panose="020B0604020202020204" pitchFamily="34" charset="0"/>
              <a:buChar char="•"/>
              <a:defRPr sz="900"/>
            </a:lvl9pPr>
          </a:lstStyle>
          <a:p>
            <a:r>
              <a:rPr lang="es-CO" dirty="0"/>
              <a:t>ACTIVIDADES QUE </a:t>
            </a:r>
            <a:r>
              <a:rPr lang="es-CO" b="1" dirty="0">
                <a:solidFill>
                  <a:srgbClr val="B53621"/>
                </a:solidFill>
              </a:rPr>
              <a:t>NO</a:t>
            </a:r>
            <a:r>
              <a:rPr lang="es-CO" dirty="0"/>
              <a:t> PRESENTARON AVANCE</a:t>
            </a:r>
          </a:p>
        </p:txBody>
      </p:sp>
    </p:spTree>
    <p:extLst>
      <p:ext uri="{BB962C8B-B14F-4D97-AF65-F5344CB8AC3E}">
        <p14:creationId xmlns:p14="http://schemas.microsoft.com/office/powerpoint/2010/main" val="1500438452"/>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972319" y="3366740"/>
            <a:ext cx="3600400" cy="2088232"/>
          </a:xfrm>
          <a:prstGeom prst="rect">
            <a:avLst/>
          </a:prstGeom>
        </p:spPr>
        <p:txBody>
          <a:bodyPr lIns="194924" tIns="97462" rIns="194924" bIns="97462" anchor="ctr"/>
          <a:lstStyle>
            <a:lvl1pPr indent="0" defTabSz="1949236">
              <a:spcBef>
                <a:spcPct val="20000"/>
              </a:spcBef>
              <a:buFont typeface="Arial" pitchFamily="34" charset="0"/>
              <a:buNone/>
              <a:defRPr b="1">
                <a:solidFill>
                  <a:srgbClr val="00435A"/>
                </a:solidFill>
                <a:effectLst/>
              </a:defRPr>
            </a:lvl1pPr>
            <a:lvl2pPr marL="1583754" indent="-609138" defTabSz="1949236">
              <a:spcBef>
                <a:spcPct val="20000"/>
              </a:spcBef>
              <a:buFont typeface="Arial" pitchFamily="34" charset="0"/>
              <a:buChar char="–"/>
              <a:defRPr sz="1500"/>
            </a:lvl2pPr>
            <a:lvl3pPr marL="2436546" indent="-487309" defTabSz="1949236">
              <a:spcBef>
                <a:spcPct val="20000"/>
              </a:spcBef>
              <a:buFont typeface="Arial" pitchFamily="34" charset="0"/>
              <a:buChar char="•"/>
              <a:defRPr sz="1500"/>
            </a:lvl3pPr>
            <a:lvl4pPr marL="3411164" indent="-487309" defTabSz="1949236">
              <a:spcBef>
                <a:spcPct val="20000"/>
              </a:spcBef>
              <a:buFont typeface="Arial" pitchFamily="34" charset="0"/>
              <a:buChar char="–"/>
              <a:defRPr sz="1500"/>
            </a:lvl4pPr>
            <a:lvl5pPr marL="4385782" indent="-487309" defTabSz="1949236">
              <a:spcBef>
                <a:spcPct val="20000"/>
              </a:spcBef>
              <a:buFont typeface="Arial" pitchFamily="34" charset="0"/>
              <a:buChar char="»"/>
              <a:defRPr sz="1500"/>
            </a:lvl5pPr>
            <a:lvl6pPr marL="5360400" indent="-487309" defTabSz="1949236">
              <a:spcBef>
                <a:spcPct val="20000"/>
              </a:spcBef>
              <a:buFont typeface="Arial" pitchFamily="34" charset="0"/>
              <a:buChar char="•"/>
              <a:defRPr sz="4300"/>
            </a:lvl6pPr>
            <a:lvl7pPr marL="6335016" indent="-487309" defTabSz="1949236">
              <a:spcBef>
                <a:spcPct val="20000"/>
              </a:spcBef>
              <a:buFont typeface="Arial" pitchFamily="34" charset="0"/>
              <a:buChar char="•"/>
              <a:defRPr sz="4300"/>
            </a:lvl7pPr>
            <a:lvl8pPr marL="7309634" indent="-487309" defTabSz="1949236">
              <a:spcBef>
                <a:spcPct val="20000"/>
              </a:spcBef>
              <a:buFont typeface="Arial" pitchFamily="34" charset="0"/>
              <a:buChar char="•"/>
              <a:defRPr sz="4300"/>
            </a:lvl8pPr>
            <a:lvl9pPr marL="8284255" indent="-487309" defTabSz="1949236">
              <a:spcBef>
                <a:spcPct val="20000"/>
              </a:spcBef>
              <a:buFont typeface="Arial" pitchFamily="34" charset="0"/>
              <a:buChar char="•"/>
              <a:defRPr sz="4300"/>
            </a:lvl9pPr>
          </a:lstStyle>
          <a:p>
            <a:pPr algn="ctr"/>
            <a:r>
              <a:rPr lang="en-IN" sz="3200" dirty="0" smtClean="0">
                <a:solidFill>
                  <a:schemeClr val="bg1"/>
                </a:solidFill>
              </a:rPr>
              <a:t>RESULTADOS POR DEPENDENCIAS MIPG I </a:t>
            </a:r>
            <a:r>
              <a:rPr lang="en-IN" sz="3200" dirty="0">
                <a:solidFill>
                  <a:schemeClr val="bg1"/>
                </a:solidFill>
              </a:rPr>
              <a:t>TRIMESTRE</a:t>
            </a:r>
          </a:p>
        </p:txBody>
      </p:sp>
    </p:spTree>
    <p:extLst>
      <p:ext uri="{BB962C8B-B14F-4D97-AF65-F5344CB8AC3E}">
        <p14:creationId xmlns:p14="http://schemas.microsoft.com/office/powerpoint/2010/main" val="1234302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17 Tabla"/>
          <p:cNvGraphicFramePr>
            <a:graphicFrameLocks noGrp="1"/>
          </p:cNvGraphicFramePr>
          <p:nvPr>
            <p:extLst>
              <p:ext uri="{D42A27DB-BD31-4B8C-83A1-F6EECF244321}">
                <p14:modId xmlns:p14="http://schemas.microsoft.com/office/powerpoint/2010/main" val="2828595409"/>
              </p:ext>
            </p:extLst>
          </p:nvPr>
        </p:nvGraphicFramePr>
        <p:xfrm>
          <a:off x="687185" y="1638548"/>
          <a:ext cx="5253686" cy="1988900"/>
        </p:xfrm>
        <a:graphic>
          <a:graphicData uri="http://schemas.openxmlformats.org/drawingml/2006/table">
            <a:tbl>
              <a:tblPr firstRow="1" bandRow="1">
                <a:tableStyleId>{5C22544A-7EE6-4342-B048-85BDC9FD1C3A}</a:tableStyleId>
              </a:tblPr>
              <a:tblGrid>
                <a:gridCol w="1661711"/>
                <a:gridCol w="1728847"/>
                <a:gridCol w="1863128"/>
              </a:tblGrid>
              <a:tr h="356648">
                <a:tc gridSpan="3">
                  <a:txBody>
                    <a:bodyPr/>
                    <a:lstStyle/>
                    <a:p>
                      <a:pPr algn="ctr"/>
                      <a:r>
                        <a:rPr lang="es-CO"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SUBDIRECCIÓN DE TALENTO HUMANO</a:t>
                      </a:r>
                      <a:endParaRPr lang="es-C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15A"/>
                    </a:solidFill>
                  </a:tcPr>
                </a:tc>
                <a:tc hMerge="1">
                  <a:txBody>
                    <a:bodyPr/>
                    <a:lstStyle/>
                    <a:p>
                      <a:endParaRPr lang="es-CO"/>
                    </a:p>
                  </a:txBody>
                  <a:tcPr/>
                </a:tc>
                <a:tc hMerge="1">
                  <a:txBody>
                    <a:bodyPr/>
                    <a:lstStyle/>
                    <a:p>
                      <a:endParaRPr lang="es-CO"/>
                    </a:p>
                  </a:txBody>
                  <a:tcPr/>
                </a:tc>
              </a:tr>
              <a:tr h="356648">
                <a:tc>
                  <a:txBody>
                    <a:bodyPr/>
                    <a:lstStyle/>
                    <a:p>
                      <a:pPr algn="ctr"/>
                      <a:r>
                        <a:rPr lang="es-CO" sz="1200" b="1" dirty="0" smtClean="0">
                          <a:latin typeface="Arial" panose="020B0604020202020204" pitchFamily="34" charset="0"/>
                          <a:cs typeface="Arial" panose="020B0604020202020204" pitchFamily="34" charset="0"/>
                        </a:rPr>
                        <a:t>PLANEADO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EJECUTADO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TOTAL METAS</a:t>
                      </a:r>
                      <a:r>
                        <a:rPr lang="es-CO" sz="1200" b="1" baseline="0" dirty="0" smtClean="0">
                          <a:latin typeface="Arial" panose="020B0604020202020204" pitchFamily="34" charset="0"/>
                          <a:cs typeface="Arial" panose="020B0604020202020204" pitchFamily="34" charset="0"/>
                        </a:rPr>
                        <a: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CO" sz="1200" dirty="0" smtClean="0">
                          <a:latin typeface="Arial" panose="020B0604020202020204" pitchFamily="34" charset="0"/>
                          <a:cs typeface="Arial" panose="020B0604020202020204" pitchFamily="34" charset="0"/>
                        </a:rPr>
                        <a:t>28%</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33%</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18</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972">
                <a:tc>
                  <a:txBody>
                    <a:bodyPr/>
                    <a:lstStyle/>
                    <a:p>
                      <a:pPr algn="ctr"/>
                      <a:r>
                        <a:rPr lang="es-CO" sz="1200" b="1" dirty="0" smtClean="0">
                          <a:latin typeface="Arial" panose="020B0604020202020204" pitchFamily="34" charset="0"/>
                          <a:cs typeface="Arial" panose="020B0604020202020204" pitchFamily="34" charset="0"/>
                        </a:rPr>
                        <a:t>METAS CON SUPERAVIT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METAS  CON DEFICIT</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EJECUCIÓN TRIMESTRE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ES"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118%</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18 Tabla"/>
          <p:cNvGraphicFramePr>
            <a:graphicFrameLocks noGrp="1"/>
          </p:cNvGraphicFramePr>
          <p:nvPr>
            <p:extLst>
              <p:ext uri="{D42A27DB-BD31-4B8C-83A1-F6EECF244321}">
                <p14:modId xmlns:p14="http://schemas.microsoft.com/office/powerpoint/2010/main" val="766609626"/>
              </p:ext>
            </p:extLst>
          </p:nvPr>
        </p:nvGraphicFramePr>
        <p:xfrm>
          <a:off x="6373892" y="4263520"/>
          <a:ext cx="5159471" cy="1988900"/>
        </p:xfrm>
        <a:graphic>
          <a:graphicData uri="http://schemas.openxmlformats.org/drawingml/2006/table">
            <a:tbl>
              <a:tblPr firstRow="1" bandRow="1">
                <a:tableStyleId>{5C22544A-7EE6-4342-B048-85BDC9FD1C3A}</a:tableStyleId>
              </a:tblPr>
              <a:tblGrid>
                <a:gridCol w="1631912"/>
                <a:gridCol w="1697843"/>
                <a:gridCol w="1829716"/>
              </a:tblGrid>
              <a:tr h="356648">
                <a:tc gridSpan="3">
                  <a:txBody>
                    <a:bodyPr/>
                    <a:lstStyle/>
                    <a:p>
                      <a:pPr algn="ctr"/>
                      <a:r>
                        <a:rPr lang="es-CO"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DIRECCIÓN ESCUELA DE FORMACIÓN </a:t>
                      </a:r>
                      <a:endParaRPr lang="es-C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15A"/>
                    </a:solidFill>
                  </a:tcPr>
                </a:tc>
                <a:tc hMerge="1">
                  <a:txBody>
                    <a:bodyPr/>
                    <a:lstStyle/>
                    <a:p>
                      <a:endParaRPr lang="es-CO"/>
                    </a:p>
                  </a:txBody>
                  <a:tcPr/>
                </a:tc>
                <a:tc hMerge="1">
                  <a:txBody>
                    <a:bodyPr/>
                    <a:lstStyle/>
                    <a:p>
                      <a:endParaRPr lang="es-CO"/>
                    </a:p>
                  </a:txBody>
                  <a:tcPr/>
                </a:tc>
              </a:tr>
              <a:tr h="356648">
                <a:tc>
                  <a:txBody>
                    <a:bodyPr/>
                    <a:lstStyle/>
                    <a:p>
                      <a:pPr algn="ctr"/>
                      <a:r>
                        <a:rPr lang="es-CO" sz="1200" b="1" dirty="0" smtClean="0">
                          <a:latin typeface="Arial" panose="020B0604020202020204" pitchFamily="34" charset="0"/>
                          <a:cs typeface="Arial" panose="020B0604020202020204" pitchFamily="34" charset="0"/>
                        </a:rPr>
                        <a:t>PLANEADO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EJECUTADO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TOTAL METAS</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CO" sz="1200" dirty="0" smtClean="0">
                          <a:latin typeface="Arial" panose="020B0604020202020204" pitchFamily="34" charset="0"/>
                          <a:cs typeface="Arial" panose="020B0604020202020204" pitchFamily="34" charset="0"/>
                        </a:rPr>
                        <a:t>24%</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25%</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18</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972">
                <a:tc>
                  <a:txBody>
                    <a:bodyPr/>
                    <a:lstStyle/>
                    <a:p>
                      <a:pPr algn="ctr"/>
                      <a:r>
                        <a:rPr lang="es-CO" sz="1200" b="1" dirty="0" smtClean="0">
                          <a:latin typeface="Arial" panose="020B0604020202020204" pitchFamily="34" charset="0"/>
                          <a:cs typeface="Arial" panose="020B0604020202020204" pitchFamily="34" charset="0"/>
                        </a:rPr>
                        <a:t>METAS CON SUPERAVIT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METAS  CON DEFICIT</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EJECUCIÓN TRIMESTRE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CO" sz="1200" dirty="0" smtClean="0">
                          <a:latin typeface="Arial" panose="020B0604020202020204" pitchFamily="34" charset="0"/>
                          <a:cs typeface="Arial" panose="020B0604020202020204" pitchFamily="34" charset="0"/>
                        </a:rPr>
                        <a:t>2</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104%</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0" name="19 Gráfico"/>
          <p:cNvGraphicFramePr/>
          <p:nvPr>
            <p:extLst>
              <p:ext uri="{D42A27DB-BD31-4B8C-83A1-F6EECF244321}">
                <p14:modId xmlns:p14="http://schemas.microsoft.com/office/powerpoint/2010/main" val="3097884979"/>
              </p:ext>
            </p:extLst>
          </p:nvPr>
        </p:nvGraphicFramePr>
        <p:xfrm>
          <a:off x="6519659" y="932815"/>
          <a:ext cx="5030104" cy="2902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20 Gráfico"/>
          <p:cNvGraphicFramePr/>
          <p:nvPr>
            <p:extLst>
              <p:ext uri="{D42A27DB-BD31-4B8C-83A1-F6EECF244321}">
                <p14:modId xmlns:p14="http://schemas.microsoft.com/office/powerpoint/2010/main" val="3236777132"/>
              </p:ext>
            </p:extLst>
          </p:nvPr>
        </p:nvGraphicFramePr>
        <p:xfrm>
          <a:off x="684287" y="3642393"/>
          <a:ext cx="5030104" cy="2902184"/>
        </p:xfrm>
        <a:graphic>
          <a:graphicData uri="http://schemas.openxmlformats.org/drawingml/2006/chart">
            <c:chart xmlns:c="http://schemas.openxmlformats.org/drawingml/2006/chart" xmlns:r="http://schemas.openxmlformats.org/officeDocument/2006/relationships" r:id="rId3"/>
          </a:graphicData>
        </a:graphic>
      </p:graphicFrame>
      <p:sp>
        <p:nvSpPr>
          <p:cNvPr id="22" name="21 CuadroTexto"/>
          <p:cNvSpPr txBox="1"/>
          <p:nvPr/>
        </p:nvSpPr>
        <p:spPr>
          <a:xfrm>
            <a:off x="7597055" y="2508017"/>
            <a:ext cx="973568"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28%</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22 CuadroTexto"/>
          <p:cNvSpPr txBox="1"/>
          <p:nvPr/>
        </p:nvSpPr>
        <p:spPr>
          <a:xfrm>
            <a:off x="9484495" y="2508017"/>
            <a:ext cx="992880"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33%</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23 CuadroTexto"/>
          <p:cNvSpPr txBox="1"/>
          <p:nvPr/>
        </p:nvSpPr>
        <p:spPr>
          <a:xfrm>
            <a:off x="1814078" y="5238954"/>
            <a:ext cx="886433"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24%</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24 CuadroTexto"/>
          <p:cNvSpPr txBox="1"/>
          <p:nvPr/>
        </p:nvSpPr>
        <p:spPr>
          <a:xfrm>
            <a:off x="3708623" y="5238954"/>
            <a:ext cx="864096"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25%</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22 Marcador de texto"/>
          <p:cNvSpPr txBox="1">
            <a:spLocks/>
          </p:cNvSpPr>
          <p:nvPr/>
        </p:nvSpPr>
        <p:spPr>
          <a:xfrm>
            <a:off x="6300911" y="126380"/>
            <a:ext cx="5472608" cy="440112"/>
          </a:xfrm>
          <a:prstGeom prst="rect">
            <a:avLst/>
          </a:prstGeom>
        </p:spPr>
        <p:txBody>
          <a:bodyPr lIns="194933" tIns="97467" rIns="194933" bIns="97467"/>
          <a:lstStyle>
            <a:defPPr>
              <a:defRPr lang="es-CO"/>
            </a:defPPr>
            <a:lvl1pPr indent="0" algn="ctr" defTabSz="432054">
              <a:lnSpc>
                <a:spcPct val="90000"/>
              </a:lnSpc>
              <a:spcBef>
                <a:spcPts val="472"/>
              </a:spcBef>
              <a:buFont typeface="Arial" panose="020B0604020202020204" pitchFamily="34" charset="0"/>
              <a:buNone/>
              <a:defRPr sz="260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24041" indent="-108014" defTabSz="432054">
              <a:lnSpc>
                <a:spcPct val="90000"/>
              </a:lnSpc>
              <a:spcBef>
                <a:spcPts val="236"/>
              </a:spcBef>
              <a:buFont typeface="Arial" panose="020B0604020202020204" pitchFamily="34" charset="0"/>
              <a:buChar char="•"/>
              <a:defRPr sz="1100"/>
            </a:lvl2pPr>
            <a:lvl3pPr marL="540068" indent="-108014" defTabSz="432054">
              <a:lnSpc>
                <a:spcPct val="90000"/>
              </a:lnSpc>
              <a:spcBef>
                <a:spcPts val="236"/>
              </a:spcBef>
              <a:buFont typeface="Arial" panose="020B0604020202020204" pitchFamily="34" charset="0"/>
              <a:buChar char="•"/>
              <a:defRPr sz="900"/>
            </a:lvl3pPr>
            <a:lvl4pPr marL="756095" indent="-108014" defTabSz="432054">
              <a:lnSpc>
                <a:spcPct val="90000"/>
              </a:lnSpc>
              <a:spcBef>
                <a:spcPts val="236"/>
              </a:spcBef>
              <a:buFont typeface="Arial" panose="020B0604020202020204" pitchFamily="34" charset="0"/>
              <a:buChar char="•"/>
              <a:defRPr sz="900"/>
            </a:lvl4pPr>
            <a:lvl5pPr marL="972122" indent="-108014" defTabSz="432054">
              <a:lnSpc>
                <a:spcPct val="90000"/>
              </a:lnSpc>
              <a:spcBef>
                <a:spcPts val="236"/>
              </a:spcBef>
              <a:buFont typeface="Arial" panose="020B0604020202020204" pitchFamily="34" charset="0"/>
              <a:buChar char="•"/>
              <a:defRPr sz="900"/>
            </a:lvl5pPr>
            <a:lvl6pPr marL="1188149" indent="-108014" defTabSz="432054">
              <a:lnSpc>
                <a:spcPct val="90000"/>
              </a:lnSpc>
              <a:spcBef>
                <a:spcPts val="236"/>
              </a:spcBef>
              <a:buFont typeface="Arial" panose="020B0604020202020204" pitchFamily="34" charset="0"/>
              <a:buChar char="•"/>
              <a:defRPr sz="900"/>
            </a:lvl6pPr>
            <a:lvl7pPr marL="1404176" indent="-108014" defTabSz="432054">
              <a:lnSpc>
                <a:spcPct val="90000"/>
              </a:lnSpc>
              <a:spcBef>
                <a:spcPts val="236"/>
              </a:spcBef>
              <a:buFont typeface="Arial" panose="020B0604020202020204" pitchFamily="34" charset="0"/>
              <a:buChar char="•"/>
              <a:defRPr sz="900"/>
            </a:lvl7pPr>
            <a:lvl8pPr marL="1620203" indent="-108014" defTabSz="432054">
              <a:lnSpc>
                <a:spcPct val="90000"/>
              </a:lnSpc>
              <a:spcBef>
                <a:spcPts val="236"/>
              </a:spcBef>
              <a:buFont typeface="Arial" panose="020B0604020202020204" pitchFamily="34" charset="0"/>
              <a:buChar char="•"/>
              <a:defRPr sz="900"/>
            </a:lvl8pPr>
            <a:lvl9pPr marL="1836230" indent="-108014" defTabSz="432054">
              <a:lnSpc>
                <a:spcPct val="90000"/>
              </a:lnSpc>
              <a:spcBef>
                <a:spcPts val="236"/>
              </a:spcBef>
              <a:buFont typeface="Arial" panose="020B0604020202020204" pitchFamily="34" charset="0"/>
              <a:buChar char="•"/>
              <a:defRPr sz="900"/>
            </a:lvl9pPr>
          </a:lstStyle>
          <a:p>
            <a:r>
              <a:rPr lang="es-CO" dirty="0"/>
              <a:t>RESULTADOS POR DEPENDENCIAS</a:t>
            </a:r>
          </a:p>
        </p:txBody>
      </p:sp>
    </p:spTree>
    <p:extLst>
      <p:ext uri="{BB962C8B-B14F-4D97-AF65-F5344CB8AC3E}">
        <p14:creationId xmlns:p14="http://schemas.microsoft.com/office/powerpoint/2010/main" val="3689947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72319" y="3366740"/>
            <a:ext cx="3600400" cy="2088232"/>
          </a:xfrm>
          <a:prstGeom prst="rect">
            <a:avLst/>
          </a:prstGeom>
        </p:spPr>
        <p:txBody>
          <a:bodyPr lIns="194924" tIns="97462" rIns="194924" bIns="97462" anchor="ctr"/>
          <a:lstStyle>
            <a:lvl1pPr indent="0" defTabSz="1949236">
              <a:spcBef>
                <a:spcPct val="20000"/>
              </a:spcBef>
              <a:buFont typeface="Arial" pitchFamily="34" charset="0"/>
              <a:buNone/>
              <a:defRPr b="1">
                <a:solidFill>
                  <a:srgbClr val="00435A"/>
                </a:solidFill>
                <a:effectLst/>
              </a:defRPr>
            </a:lvl1pPr>
            <a:lvl2pPr marL="1583754" indent="-609138" defTabSz="1949236">
              <a:spcBef>
                <a:spcPct val="20000"/>
              </a:spcBef>
              <a:buFont typeface="Arial" pitchFamily="34" charset="0"/>
              <a:buChar char="–"/>
              <a:defRPr sz="1500"/>
            </a:lvl2pPr>
            <a:lvl3pPr marL="2436546" indent="-487309" defTabSz="1949236">
              <a:spcBef>
                <a:spcPct val="20000"/>
              </a:spcBef>
              <a:buFont typeface="Arial" pitchFamily="34" charset="0"/>
              <a:buChar char="•"/>
              <a:defRPr sz="1500"/>
            </a:lvl3pPr>
            <a:lvl4pPr marL="3411164" indent="-487309" defTabSz="1949236">
              <a:spcBef>
                <a:spcPct val="20000"/>
              </a:spcBef>
              <a:buFont typeface="Arial" pitchFamily="34" charset="0"/>
              <a:buChar char="–"/>
              <a:defRPr sz="1500"/>
            </a:lvl4pPr>
            <a:lvl5pPr marL="4385782" indent="-487309" defTabSz="1949236">
              <a:spcBef>
                <a:spcPct val="20000"/>
              </a:spcBef>
              <a:buFont typeface="Arial" pitchFamily="34" charset="0"/>
              <a:buChar char="»"/>
              <a:defRPr sz="1500"/>
            </a:lvl5pPr>
            <a:lvl6pPr marL="5360400" indent="-487309" defTabSz="1949236">
              <a:spcBef>
                <a:spcPct val="20000"/>
              </a:spcBef>
              <a:buFont typeface="Arial" pitchFamily="34" charset="0"/>
              <a:buChar char="•"/>
              <a:defRPr sz="4300"/>
            </a:lvl6pPr>
            <a:lvl7pPr marL="6335016" indent="-487309" defTabSz="1949236">
              <a:spcBef>
                <a:spcPct val="20000"/>
              </a:spcBef>
              <a:buFont typeface="Arial" pitchFamily="34" charset="0"/>
              <a:buChar char="•"/>
              <a:defRPr sz="4300"/>
            </a:lvl7pPr>
            <a:lvl8pPr marL="7309634" indent="-487309" defTabSz="1949236">
              <a:spcBef>
                <a:spcPct val="20000"/>
              </a:spcBef>
              <a:buFont typeface="Arial" pitchFamily="34" charset="0"/>
              <a:buChar char="•"/>
              <a:defRPr sz="4300"/>
            </a:lvl8pPr>
            <a:lvl9pPr marL="8284255" indent="-487309" defTabSz="1949236">
              <a:spcBef>
                <a:spcPct val="20000"/>
              </a:spcBef>
              <a:buFont typeface="Arial" pitchFamily="34" charset="0"/>
              <a:buChar char="•"/>
              <a:defRPr sz="4300"/>
            </a:lvl9pPr>
          </a:lstStyle>
          <a:p>
            <a:pPr algn="ctr"/>
            <a:r>
              <a:rPr lang="en-IN" sz="3600" dirty="0">
                <a:solidFill>
                  <a:schemeClr val="bg1"/>
                </a:solidFill>
              </a:rPr>
              <a:t>RESULTADOS MIPG </a:t>
            </a:r>
            <a:r>
              <a:rPr lang="en-IN" sz="3600" dirty="0" smtClean="0">
                <a:solidFill>
                  <a:schemeClr val="bg1"/>
                </a:solidFill>
              </a:rPr>
              <a:t>I </a:t>
            </a:r>
            <a:r>
              <a:rPr lang="en-IN" sz="3600" dirty="0">
                <a:solidFill>
                  <a:schemeClr val="bg1"/>
                </a:solidFill>
              </a:rPr>
              <a:t>TRIMESTRE</a:t>
            </a:r>
          </a:p>
        </p:txBody>
      </p:sp>
    </p:spTree>
    <p:extLst>
      <p:ext uri="{BB962C8B-B14F-4D97-AF65-F5344CB8AC3E}">
        <p14:creationId xmlns:p14="http://schemas.microsoft.com/office/powerpoint/2010/main" val="4055999602"/>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17 Tabla"/>
          <p:cNvGraphicFramePr>
            <a:graphicFrameLocks noGrp="1"/>
          </p:cNvGraphicFramePr>
          <p:nvPr>
            <p:extLst>
              <p:ext uri="{D42A27DB-BD31-4B8C-83A1-F6EECF244321}">
                <p14:modId xmlns:p14="http://schemas.microsoft.com/office/powerpoint/2010/main" val="4161282619"/>
              </p:ext>
            </p:extLst>
          </p:nvPr>
        </p:nvGraphicFramePr>
        <p:xfrm>
          <a:off x="687185" y="1638548"/>
          <a:ext cx="5253686" cy="1988900"/>
        </p:xfrm>
        <a:graphic>
          <a:graphicData uri="http://schemas.openxmlformats.org/drawingml/2006/table">
            <a:tbl>
              <a:tblPr firstRow="1" bandRow="1">
                <a:tableStyleId>{5C22544A-7EE6-4342-B048-85BDC9FD1C3A}</a:tableStyleId>
              </a:tblPr>
              <a:tblGrid>
                <a:gridCol w="1661711"/>
                <a:gridCol w="1728847"/>
                <a:gridCol w="1863128"/>
              </a:tblGrid>
              <a:tr h="356648">
                <a:tc gridSpan="3">
                  <a:txBody>
                    <a:bodyPr/>
                    <a:lstStyle/>
                    <a:p>
                      <a:pPr algn="ctr"/>
                      <a:r>
                        <a:rPr lang="es-CO"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OFICINA</a:t>
                      </a:r>
                      <a:r>
                        <a:rPr lang="es-CO" sz="120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ASESORA DE PLANEACIÓN</a:t>
                      </a:r>
                      <a:endParaRPr lang="es-C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15A"/>
                    </a:solidFill>
                  </a:tcPr>
                </a:tc>
                <a:tc hMerge="1">
                  <a:txBody>
                    <a:bodyPr/>
                    <a:lstStyle/>
                    <a:p>
                      <a:endParaRPr lang="es-CO"/>
                    </a:p>
                  </a:txBody>
                  <a:tcPr/>
                </a:tc>
                <a:tc hMerge="1">
                  <a:txBody>
                    <a:bodyPr/>
                    <a:lstStyle/>
                    <a:p>
                      <a:endParaRPr lang="es-CO"/>
                    </a:p>
                  </a:txBody>
                  <a:tcPr/>
                </a:tc>
              </a:tr>
              <a:tr h="356648">
                <a:tc>
                  <a:txBody>
                    <a:bodyPr/>
                    <a:lstStyle/>
                    <a:p>
                      <a:pPr algn="ctr"/>
                      <a:r>
                        <a:rPr lang="es-CO" sz="1200" b="1" dirty="0" smtClean="0">
                          <a:latin typeface="Arial" panose="020B0604020202020204" pitchFamily="34" charset="0"/>
                          <a:cs typeface="Arial" panose="020B0604020202020204" pitchFamily="34" charset="0"/>
                        </a:rPr>
                        <a:t>PLANEADO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EJECUTADO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TOTAL METAS</a:t>
                      </a:r>
                      <a:r>
                        <a:rPr lang="es-CO" sz="1200" b="1" baseline="0" dirty="0" smtClean="0">
                          <a:latin typeface="Arial" panose="020B0604020202020204" pitchFamily="34" charset="0"/>
                          <a:cs typeface="Arial" panose="020B0604020202020204" pitchFamily="34" charset="0"/>
                        </a:rPr>
                        <a: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CO" sz="1200" dirty="0" smtClean="0">
                          <a:latin typeface="Arial" panose="020B0604020202020204" pitchFamily="34" charset="0"/>
                          <a:cs typeface="Arial" panose="020B0604020202020204" pitchFamily="34" charset="0"/>
                        </a:rPr>
                        <a:t>51%</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50%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57</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972">
                <a:tc>
                  <a:txBody>
                    <a:bodyPr/>
                    <a:lstStyle/>
                    <a:p>
                      <a:pPr algn="ctr"/>
                      <a:r>
                        <a:rPr lang="es-CO" sz="1200" b="1" dirty="0" smtClean="0">
                          <a:latin typeface="Arial" panose="020B0604020202020204" pitchFamily="34" charset="0"/>
                          <a:cs typeface="Arial" panose="020B0604020202020204" pitchFamily="34" charset="0"/>
                        </a:rPr>
                        <a:t>METAS CON SUPERAVIT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METAS  CON DEFICIT</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EJECUCIÓN TRIMESTRE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ES"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98%</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18 Tabla"/>
          <p:cNvGraphicFramePr>
            <a:graphicFrameLocks noGrp="1"/>
          </p:cNvGraphicFramePr>
          <p:nvPr>
            <p:extLst>
              <p:ext uri="{D42A27DB-BD31-4B8C-83A1-F6EECF244321}">
                <p14:modId xmlns:p14="http://schemas.microsoft.com/office/powerpoint/2010/main" val="799266104"/>
              </p:ext>
            </p:extLst>
          </p:nvPr>
        </p:nvGraphicFramePr>
        <p:xfrm>
          <a:off x="6373892" y="4263520"/>
          <a:ext cx="5159471" cy="1988900"/>
        </p:xfrm>
        <a:graphic>
          <a:graphicData uri="http://schemas.openxmlformats.org/drawingml/2006/table">
            <a:tbl>
              <a:tblPr firstRow="1" bandRow="1">
                <a:tableStyleId>{5C22544A-7EE6-4342-B048-85BDC9FD1C3A}</a:tableStyleId>
              </a:tblPr>
              <a:tblGrid>
                <a:gridCol w="1631912"/>
                <a:gridCol w="1697843"/>
                <a:gridCol w="1829716"/>
              </a:tblGrid>
              <a:tr h="356648">
                <a:tc gridSpan="3">
                  <a:txBody>
                    <a:bodyPr/>
                    <a:lstStyle/>
                    <a:p>
                      <a:pPr algn="ctr"/>
                      <a:r>
                        <a:rPr lang="es-CO"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GRUPO DE ATENCIÓN AL CIUDADANO </a:t>
                      </a:r>
                      <a:endParaRPr lang="es-C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15A"/>
                    </a:solidFill>
                  </a:tcPr>
                </a:tc>
                <a:tc hMerge="1">
                  <a:txBody>
                    <a:bodyPr/>
                    <a:lstStyle/>
                    <a:p>
                      <a:endParaRPr lang="es-CO"/>
                    </a:p>
                  </a:txBody>
                  <a:tcPr/>
                </a:tc>
                <a:tc hMerge="1">
                  <a:txBody>
                    <a:bodyPr/>
                    <a:lstStyle/>
                    <a:p>
                      <a:endParaRPr lang="es-CO"/>
                    </a:p>
                  </a:txBody>
                  <a:tcPr/>
                </a:tc>
              </a:tr>
              <a:tr h="356648">
                <a:tc>
                  <a:txBody>
                    <a:bodyPr/>
                    <a:lstStyle/>
                    <a:p>
                      <a:pPr algn="ctr"/>
                      <a:r>
                        <a:rPr lang="es-CO" sz="1200" b="1" dirty="0" smtClean="0">
                          <a:latin typeface="Arial" panose="020B0604020202020204" pitchFamily="34" charset="0"/>
                          <a:cs typeface="Arial" panose="020B0604020202020204" pitchFamily="34" charset="0"/>
                        </a:rPr>
                        <a:t>PLANEADO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EJECUTADO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TOTAL METAS</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CO" sz="1200" dirty="0" smtClean="0">
                          <a:latin typeface="Arial" panose="020B0604020202020204" pitchFamily="34" charset="0"/>
                          <a:cs typeface="Arial" panose="020B0604020202020204" pitchFamily="34" charset="0"/>
                        </a:rPr>
                        <a:t>29%</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30%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26</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972">
                <a:tc>
                  <a:txBody>
                    <a:bodyPr/>
                    <a:lstStyle/>
                    <a:p>
                      <a:pPr algn="ctr"/>
                      <a:r>
                        <a:rPr lang="es-CO" sz="1200" b="1" dirty="0" smtClean="0">
                          <a:latin typeface="Arial" panose="020B0604020202020204" pitchFamily="34" charset="0"/>
                          <a:cs typeface="Arial" panose="020B0604020202020204" pitchFamily="34" charset="0"/>
                        </a:rPr>
                        <a:t>METAS CON SUPERAVIT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METAS  CON DEFICIT</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EJECUCIÓN TRIMESTRE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CO" sz="1200" dirty="0" smtClean="0">
                          <a:latin typeface="Arial" panose="020B0604020202020204" pitchFamily="34" charset="0"/>
                          <a:cs typeface="Arial" panose="020B0604020202020204" pitchFamily="34" charset="0"/>
                        </a:rPr>
                        <a:t>1</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103%</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0" name="19 Gráfico"/>
          <p:cNvGraphicFramePr/>
          <p:nvPr>
            <p:extLst>
              <p:ext uri="{D42A27DB-BD31-4B8C-83A1-F6EECF244321}">
                <p14:modId xmlns:p14="http://schemas.microsoft.com/office/powerpoint/2010/main" val="1435374569"/>
              </p:ext>
            </p:extLst>
          </p:nvPr>
        </p:nvGraphicFramePr>
        <p:xfrm>
          <a:off x="6519659" y="932815"/>
          <a:ext cx="5030104" cy="2902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20 Gráfico"/>
          <p:cNvGraphicFramePr/>
          <p:nvPr>
            <p:extLst>
              <p:ext uri="{D42A27DB-BD31-4B8C-83A1-F6EECF244321}">
                <p14:modId xmlns:p14="http://schemas.microsoft.com/office/powerpoint/2010/main" val="3012208567"/>
              </p:ext>
            </p:extLst>
          </p:nvPr>
        </p:nvGraphicFramePr>
        <p:xfrm>
          <a:off x="684287" y="3642393"/>
          <a:ext cx="5030104" cy="2902184"/>
        </p:xfrm>
        <a:graphic>
          <a:graphicData uri="http://schemas.openxmlformats.org/drawingml/2006/chart">
            <c:chart xmlns:c="http://schemas.openxmlformats.org/drawingml/2006/chart" xmlns:r="http://schemas.openxmlformats.org/officeDocument/2006/relationships" r:id="rId3"/>
          </a:graphicData>
        </a:graphic>
      </p:graphicFrame>
      <p:sp>
        <p:nvSpPr>
          <p:cNvPr id="22" name="21 CuadroTexto"/>
          <p:cNvSpPr txBox="1"/>
          <p:nvPr/>
        </p:nvSpPr>
        <p:spPr>
          <a:xfrm>
            <a:off x="7597055" y="2508017"/>
            <a:ext cx="973568"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51%</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22 CuadroTexto"/>
          <p:cNvSpPr txBox="1"/>
          <p:nvPr/>
        </p:nvSpPr>
        <p:spPr>
          <a:xfrm>
            <a:off x="9484495" y="2508017"/>
            <a:ext cx="992880"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50%</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23 CuadroTexto"/>
          <p:cNvSpPr txBox="1"/>
          <p:nvPr/>
        </p:nvSpPr>
        <p:spPr>
          <a:xfrm>
            <a:off x="1814078" y="5238954"/>
            <a:ext cx="886433"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29%</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24 CuadroTexto"/>
          <p:cNvSpPr txBox="1"/>
          <p:nvPr/>
        </p:nvSpPr>
        <p:spPr>
          <a:xfrm>
            <a:off x="3708623" y="5238954"/>
            <a:ext cx="864096"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30%</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22 Marcador de texto"/>
          <p:cNvSpPr txBox="1">
            <a:spLocks/>
          </p:cNvSpPr>
          <p:nvPr/>
        </p:nvSpPr>
        <p:spPr>
          <a:xfrm>
            <a:off x="6300911" y="126380"/>
            <a:ext cx="5472608" cy="440112"/>
          </a:xfrm>
          <a:prstGeom prst="rect">
            <a:avLst/>
          </a:prstGeom>
        </p:spPr>
        <p:txBody>
          <a:bodyPr lIns="194933" tIns="97467" rIns="194933" bIns="97467"/>
          <a:lstStyle>
            <a:defPPr>
              <a:defRPr lang="es-CO"/>
            </a:defPPr>
            <a:lvl1pPr indent="0" algn="ctr" defTabSz="432054">
              <a:lnSpc>
                <a:spcPct val="90000"/>
              </a:lnSpc>
              <a:spcBef>
                <a:spcPts val="472"/>
              </a:spcBef>
              <a:buFont typeface="Arial" panose="020B0604020202020204" pitchFamily="34" charset="0"/>
              <a:buNone/>
              <a:defRPr sz="260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24041" indent="-108014" defTabSz="432054">
              <a:lnSpc>
                <a:spcPct val="90000"/>
              </a:lnSpc>
              <a:spcBef>
                <a:spcPts val="236"/>
              </a:spcBef>
              <a:buFont typeface="Arial" panose="020B0604020202020204" pitchFamily="34" charset="0"/>
              <a:buChar char="•"/>
              <a:defRPr sz="1100"/>
            </a:lvl2pPr>
            <a:lvl3pPr marL="540068" indent="-108014" defTabSz="432054">
              <a:lnSpc>
                <a:spcPct val="90000"/>
              </a:lnSpc>
              <a:spcBef>
                <a:spcPts val="236"/>
              </a:spcBef>
              <a:buFont typeface="Arial" panose="020B0604020202020204" pitchFamily="34" charset="0"/>
              <a:buChar char="•"/>
              <a:defRPr sz="900"/>
            </a:lvl3pPr>
            <a:lvl4pPr marL="756095" indent="-108014" defTabSz="432054">
              <a:lnSpc>
                <a:spcPct val="90000"/>
              </a:lnSpc>
              <a:spcBef>
                <a:spcPts val="236"/>
              </a:spcBef>
              <a:buFont typeface="Arial" panose="020B0604020202020204" pitchFamily="34" charset="0"/>
              <a:buChar char="•"/>
              <a:defRPr sz="900"/>
            </a:lvl4pPr>
            <a:lvl5pPr marL="972122" indent="-108014" defTabSz="432054">
              <a:lnSpc>
                <a:spcPct val="90000"/>
              </a:lnSpc>
              <a:spcBef>
                <a:spcPts val="236"/>
              </a:spcBef>
              <a:buFont typeface="Arial" panose="020B0604020202020204" pitchFamily="34" charset="0"/>
              <a:buChar char="•"/>
              <a:defRPr sz="900"/>
            </a:lvl5pPr>
            <a:lvl6pPr marL="1188149" indent="-108014" defTabSz="432054">
              <a:lnSpc>
                <a:spcPct val="90000"/>
              </a:lnSpc>
              <a:spcBef>
                <a:spcPts val="236"/>
              </a:spcBef>
              <a:buFont typeface="Arial" panose="020B0604020202020204" pitchFamily="34" charset="0"/>
              <a:buChar char="•"/>
              <a:defRPr sz="900"/>
            </a:lvl6pPr>
            <a:lvl7pPr marL="1404176" indent="-108014" defTabSz="432054">
              <a:lnSpc>
                <a:spcPct val="90000"/>
              </a:lnSpc>
              <a:spcBef>
                <a:spcPts val="236"/>
              </a:spcBef>
              <a:buFont typeface="Arial" panose="020B0604020202020204" pitchFamily="34" charset="0"/>
              <a:buChar char="•"/>
              <a:defRPr sz="900"/>
            </a:lvl7pPr>
            <a:lvl8pPr marL="1620203" indent="-108014" defTabSz="432054">
              <a:lnSpc>
                <a:spcPct val="90000"/>
              </a:lnSpc>
              <a:spcBef>
                <a:spcPts val="236"/>
              </a:spcBef>
              <a:buFont typeface="Arial" panose="020B0604020202020204" pitchFamily="34" charset="0"/>
              <a:buChar char="•"/>
              <a:defRPr sz="900"/>
            </a:lvl8pPr>
            <a:lvl9pPr marL="1836230" indent="-108014" defTabSz="432054">
              <a:lnSpc>
                <a:spcPct val="90000"/>
              </a:lnSpc>
              <a:spcBef>
                <a:spcPts val="236"/>
              </a:spcBef>
              <a:buFont typeface="Arial" panose="020B0604020202020204" pitchFamily="34" charset="0"/>
              <a:buChar char="•"/>
              <a:defRPr sz="900"/>
            </a:lvl9pPr>
          </a:lstStyle>
          <a:p>
            <a:r>
              <a:rPr lang="es-CO" dirty="0"/>
              <a:t>RESULTADOS POR DEPENDENCIAS</a:t>
            </a:r>
          </a:p>
        </p:txBody>
      </p:sp>
    </p:spTree>
    <p:extLst>
      <p:ext uri="{BB962C8B-B14F-4D97-AF65-F5344CB8AC3E}">
        <p14:creationId xmlns:p14="http://schemas.microsoft.com/office/powerpoint/2010/main" val="25770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17 Tabla"/>
          <p:cNvGraphicFramePr>
            <a:graphicFrameLocks noGrp="1"/>
          </p:cNvGraphicFramePr>
          <p:nvPr>
            <p:extLst>
              <p:ext uri="{D42A27DB-BD31-4B8C-83A1-F6EECF244321}">
                <p14:modId xmlns:p14="http://schemas.microsoft.com/office/powerpoint/2010/main" val="2669229956"/>
              </p:ext>
            </p:extLst>
          </p:nvPr>
        </p:nvGraphicFramePr>
        <p:xfrm>
          <a:off x="687185" y="1638548"/>
          <a:ext cx="5253686" cy="1988900"/>
        </p:xfrm>
        <a:graphic>
          <a:graphicData uri="http://schemas.openxmlformats.org/drawingml/2006/table">
            <a:tbl>
              <a:tblPr firstRow="1" bandRow="1">
                <a:tableStyleId>{5C22544A-7EE6-4342-B048-85BDC9FD1C3A}</a:tableStyleId>
              </a:tblPr>
              <a:tblGrid>
                <a:gridCol w="1661711"/>
                <a:gridCol w="1728847"/>
                <a:gridCol w="1863128"/>
              </a:tblGrid>
              <a:tr h="356648">
                <a:tc gridSpan="3">
                  <a:txBody>
                    <a:bodyPr/>
                    <a:lstStyle/>
                    <a:p>
                      <a:pPr algn="ctr"/>
                      <a:r>
                        <a:rPr lang="es-CO"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GRUPO ASUNTOS PENITENCIARIOS </a:t>
                      </a:r>
                      <a:endParaRPr lang="es-C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15A"/>
                    </a:solidFill>
                  </a:tcPr>
                </a:tc>
                <a:tc hMerge="1">
                  <a:txBody>
                    <a:bodyPr/>
                    <a:lstStyle/>
                    <a:p>
                      <a:endParaRPr lang="es-CO"/>
                    </a:p>
                  </a:txBody>
                  <a:tcPr/>
                </a:tc>
                <a:tc hMerge="1">
                  <a:txBody>
                    <a:bodyPr/>
                    <a:lstStyle/>
                    <a:p>
                      <a:endParaRPr lang="es-CO"/>
                    </a:p>
                  </a:txBody>
                  <a:tcPr/>
                </a:tc>
              </a:tr>
              <a:tr h="356648">
                <a:tc>
                  <a:txBody>
                    <a:bodyPr/>
                    <a:lstStyle/>
                    <a:p>
                      <a:pPr algn="ctr"/>
                      <a:r>
                        <a:rPr lang="es-CO" sz="1200" b="1" dirty="0" smtClean="0">
                          <a:latin typeface="Arial" panose="020B0604020202020204" pitchFamily="34" charset="0"/>
                          <a:cs typeface="Arial" panose="020B0604020202020204" pitchFamily="34" charset="0"/>
                        </a:rPr>
                        <a:t>PLANEADO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EJECUTADO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TOTAL METAS</a:t>
                      </a:r>
                      <a:r>
                        <a:rPr lang="es-CO" sz="1200" b="1" baseline="0" dirty="0" smtClean="0">
                          <a:latin typeface="Arial" panose="020B0604020202020204" pitchFamily="34" charset="0"/>
                          <a:cs typeface="Arial" panose="020B0604020202020204" pitchFamily="34" charset="0"/>
                        </a:rPr>
                        <a: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CO" sz="1200" dirty="0" smtClean="0">
                          <a:latin typeface="Arial" panose="020B0604020202020204" pitchFamily="34" charset="0"/>
                          <a:cs typeface="Arial" panose="020B0604020202020204" pitchFamily="34" charset="0"/>
                        </a:rPr>
                        <a:t>25%</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25%</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4</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972">
                <a:tc>
                  <a:txBody>
                    <a:bodyPr/>
                    <a:lstStyle/>
                    <a:p>
                      <a:pPr algn="ctr"/>
                      <a:r>
                        <a:rPr lang="es-CO" sz="1200" b="1" dirty="0" smtClean="0">
                          <a:latin typeface="Arial" panose="020B0604020202020204" pitchFamily="34" charset="0"/>
                          <a:cs typeface="Arial" panose="020B0604020202020204" pitchFamily="34" charset="0"/>
                        </a:rPr>
                        <a:t>METAS CON SUPERAVIT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METAS  CON DEFICIT</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EJECUCIÓN TRIMESTRE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ES"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100%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18 Tabla"/>
          <p:cNvGraphicFramePr>
            <a:graphicFrameLocks noGrp="1"/>
          </p:cNvGraphicFramePr>
          <p:nvPr>
            <p:extLst>
              <p:ext uri="{D42A27DB-BD31-4B8C-83A1-F6EECF244321}">
                <p14:modId xmlns:p14="http://schemas.microsoft.com/office/powerpoint/2010/main" val="2869944808"/>
              </p:ext>
            </p:extLst>
          </p:nvPr>
        </p:nvGraphicFramePr>
        <p:xfrm>
          <a:off x="6373892" y="4263520"/>
          <a:ext cx="5159471" cy="1988900"/>
        </p:xfrm>
        <a:graphic>
          <a:graphicData uri="http://schemas.openxmlformats.org/drawingml/2006/table">
            <a:tbl>
              <a:tblPr firstRow="1" bandRow="1">
                <a:tableStyleId>{5C22544A-7EE6-4342-B048-85BDC9FD1C3A}</a:tableStyleId>
              </a:tblPr>
              <a:tblGrid>
                <a:gridCol w="1631912"/>
                <a:gridCol w="1697843"/>
                <a:gridCol w="1829716"/>
              </a:tblGrid>
              <a:tr h="356648">
                <a:tc gridSpan="3">
                  <a:txBody>
                    <a:bodyPr/>
                    <a:lstStyle/>
                    <a:p>
                      <a:pPr algn="ctr"/>
                      <a:r>
                        <a:rPr lang="es-CO"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GRUPO DE RELACIONES INTERNACIONALES Y PROTOCOLO</a:t>
                      </a:r>
                      <a:endParaRPr lang="es-C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15A"/>
                    </a:solidFill>
                  </a:tcPr>
                </a:tc>
                <a:tc hMerge="1">
                  <a:txBody>
                    <a:bodyPr/>
                    <a:lstStyle/>
                    <a:p>
                      <a:endParaRPr lang="es-CO"/>
                    </a:p>
                  </a:txBody>
                  <a:tcPr/>
                </a:tc>
                <a:tc hMerge="1">
                  <a:txBody>
                    <a:bodyPr/>
                    <a:lstStyle/>
                    <a:p>
                      <a:endParaRPr lang="es-CO"/>
                    </a:p>
                  </a:txBody>
                  <a:tcPr/>
                </a:tc>
              </a:tr>
              <a:tr h="356648">
                <a:tc>
                  <a:txBody>
                    <a:bodyPr/>
                    <a:lstStyle/>
                    <a:p>
                      <a:pPr algn="ctr"/>
                      <a:r>
                        <a:rPr lang="es-CO" sz="1200" b="1" dirty="0" smtClean="0">
                          <a:latin typeface="Arial" panose="020B0604020202020204" pitchFamily="34" charset="0"/>
                          <a:cs typeface="Arial" panose="020B0604020202020204" pitchFamily="34" charset="0"/>
                        </a:rPr>
                        <a:t>PLANEADO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EJECUTADO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TOTAL METAS</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CO" sz="1200" dirty="0" smtClean="0">
                          <a:latin typeface="Arial" panose="020B0604020202020204" pitchFamily="34" charset="0"/>
                          <a:cs typeface="Arial" panose="020B0604020202020204" pitchFamily="34" charset="0"/>
                        </a:rPr>
                        <a:t>25%</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21%</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6</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972">
                <a:tc>
                  <a:txBody>
                    <a:bodyPr/>
                    <a:lstStyle/>
                    <a:p>
                      <a:pPr algn="ctr"/>
                      <a:r>
                        <a:rPr lang="es-CO" sz="1200" b="1" dirty="0" smtClean="0">
                          <a:latin typeface="Arial" panose="020B0604020202020204" pitchFamily="34" charset="0"/>
                          <a:cs typeface="Arial" panose="020B0604020202020204" pitchFamily="34" charset="0"/>
                        </a:rPr>
                        <a:t>METAS CON SUPERAVIT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METAS  CON DEFICIT</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EJECUCIÓN TRIMESTRE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ES"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84%</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0" name="19 Gráfico"/>
          <p:cNvGraphicFramePr/>
          <p:nvPr>
            <p:extLst>
              <p:ext uri="{D42A27DB-BD31-4B8C-83A1-F6EECF244321}">
                <p14:modId xmlns:p14="http://schemas.microsoft.com/office/powerpoint/2010/main" val="862498956"/>
              </p:ext>
            </p:extLst>
          </p:nvPr>
        </p:nvGraphicFramePr>
        <p:xfrm>
          <a:off x="6519659" y="932815"/>
          <a:ext cx="5030104" cy="2902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20 Gráfico"/>
          <p:cNvGraphicFramePr/>
          <p:nvPr>
            <p:extLst>
              <p:ext uri="{D42A27DB-BD31-4B8C-83A1-F6EECF244321}">
                <p14:modId xmlns:p14="http://schemas.microsoft.com/office/powerpoint/2010/main" val="3012208567"/>
              </p:ext>
            </p:extLst>
          </p:nvPr>
        </p:nvGraphicFramePr>
        <p:xfrm>
          <a:off x="684287" y="3642393"/>
          <a:ext cx="5030104" cy="2902184"/>
        </p:xfrm>
        <a:graphic>
          <a:graphicData uri="http://schemas.openxmlformats.org/drawingml/2006/chart">
            <c:chart xmlns:c="http://schemas.openxmlformats.org/drawingml/2006/chart" xmlns:r="http://schemas.openxmlformats.org/officeDocument/2006/relationships" r:id="rId3"/>
          </a:graphicData>
        </a:graphic>
      </p:graphicFrame>
      <p:sp>
        <p:nvSpPr>
          <p:cNvPr id="22" name="21 CuadroTexto"/>
          <p:cNvSpPr txBox="1"/>
          <p:nvPr/>
        </p:nvSpPr>
        <p:spPr>
          <a:xfrm>
            <a:off x="7597055" y="2508017"/>
            <a:ext cx="973568"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25%</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22 CuadroTexto"/>
          <p:cNvSpPr txBox="1"/>
          <p:nvPr/>
        </p:nvSpPr>
        <p:spPr>
          <a:xfrm>
            <a:off x="9484495" y="2508017"/>
            <a:ext cx="992880"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25%</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23 CuadroTexto"/>
          <p:cNvSpPr txBox="1"/>
          <p:nvPr/>
        </p:nvSpPr>
        <p:spPr>
          <a:xfrm>
            <a:off x="1814078" y="5238954"/>
            <a:ext cx="886433"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29%</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24 CuadroTexto"/>
          <p:cNvSpPr txBox="1"/>
          <p:nvPr/>
        </p:nvSpPr>
        <p:spPr>
          <a:xfrm>
            <a:off x="3708623" y="5238954"/>
            <a:ext cx="864096"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30%</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22 Marcador de texto"/>
          <p:cNvSpPr txBox="1">
            <a:spLocks/>
          </p:cNvSpPr>
          <p:nvPr/>
        </p:nvSpPr>
        <p:spPr>
          <a:xfrm>
            <a:off x="6300911" y="126380"/>
            <a:ext cx="5472608" cy="440112"/>
          </a:xfrm>
          <a:prstGeom prst="rect">
            <a:avLst/>
          </a:prstGeom>
        </p:spPr>
        <p:txBody>
          <a:bodyPr lIns="194933" tIns="97467" rIns="194933" bIns="97467"/>
          <a:lstStyle>
            <a:defPPr>
              <a:defRPr lang="es-CO"/>
            </a:defPPr>
            <a:lvl1pPr indent="0" algn="ctr" defTabSz="432054">
              <a:lnSpc>
                <a:spcPct val="90000"/>
              </a:lnSpc>
              <a:spcBef>
                <a:spcPts val="472"/>
              </a:spcBef>
              <a:buFont typeface="Arial" panose="020B0604020202020204" pitchFamily="34" charset="0"/>
              <a:buNone/>
              <a:defRPr sz="260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24041" indent="-108014" defTabSz="432054">
              <a:lnSpc>
                <a:spcPct val="90000"/>
              </a:lnSpc>
              <a:spcBef>
                <a:spcPts val="236"/>
              </a:spcBef>
              <a:buFont typeface="Arial" panose="020B0604020202020204" pitchFamily="34" charset="0"/>
              <a:buChar char="•"/>
              <a:defRPr sz="1100"/>
            </a:lvl2pPr>
            <a:lvl3pPr marL="540068" indent="-108014" defTabSz="432054">
              <a:lnSpc>
                <a:spcPct val="90000"/>
              </a:lnSpc>
              <a:spcBef>
                <a:spcPts val="236"/>
              </a:spcBef>
              <a:buFont typeface="Arial" panose="020B0604020202020204" pitchFamily="34" charset="0"/>
              <a:buChar char="•"/>
              <a:defRPr sz="900"/>
            </a:lvl3pPr>
            <a:lvl4pPr marL="756095" indent="-108014" defTabSz="432054">
              <a:lnSpc>
                <a:spcPct val="90000"/>
              </a:lnSpc>
              <a:spcBef>
                <a:spcPts val="236"/>
              </a:spcBef>
              <a:buFont typeface="Arial" panose="020B0604020202020204" pitchFamily="34" charset="0"/>
              <a:buChar char="•"/>
              <a:defRPr sz="900"/>
            </a:lvl4pPr>
            <a:lvl5pPr marL="972122" indent="-108014" defTabSz="432054">
              <a:lnSpc>
                <a:spcPct val="90000"/>
              </a:lnSpc>
              <a:spcBef>
                <a:spcPts val="236"/>
              </a:spcBef>
              <a:buFont typeface="Arial" panose="020B0604020202020204" pitchFamily="34" charset="0"/>
              <a:buChar char="•"/>
              <a:defRPr sz="900"/>
            </a:lvl5pPr>
            <a:lvl6pPr marL="1188149" indent="-108014" defTabSz="432054">
              <a:lnSpc>
                <a:spcPct val="90000"/>
              </a:lnSpc>
              <a:spcBef>
                <a:spcPts val="236"/>
              </a:spcBef>
              <a:buFont typeface="Arial" panose="020B0604020202020204" pitchFamily="34" charset="0"/>
              <a:buChar char="•"/>
              <a:defRPr sz="900"/>
            </a:lvl6pPr>
            <a:lvl7pPr marL="1404176" indent="-108014" defTabSz="432054">
              <a:lnSpc>
                <a:spcPct val="90000"/>
              </a:lnSpc>
              <a:spcBef>
                <a:spcPts val="236"/>
              </a:spcBef>
              <a:buFont typeface="Arial" panose="020B0604020202020204" pitchFamily="34" charset="0"/>
              <a:buChar char="•"/>
              <a:defRPr sz="900"/>
            </a:lvl7pPr>
            <a:lvl8pPr marL="1620203" indent="-108014" defTabSz="432054">
              <a:lnSpc>
                <a:spcPct val="90000"/>
              </a:lnSpc>
              <a:spcBef>
                <a:spcPts val="236"/>
              </a:spcBef>
              <a:buFont typeface="Arial" panose="020B0604020202020204" pitchFamily="34" charset="0"/>
              <a:buChar char="•"/>
              <a:defRPr sz="900"/>
            </a:lvl8pPr>
            <a:lvl9pPr marL="1836230" indent="-108014" defTabSz="432054">
              <a:lnSpc>
                <a:spcPct val="90000"/>
              </a:lnSpc>
              <a:spcBef>
                <a:spcPts val="236"/>
              </a:spcBef>
              <a:buFont typeface="Arial" panose="020B0604020202020204" pitchFamily="34" charset="0"/>
              <a:buChar char="•"/>
              <a:defRPr sz="900"/>
            </a:lvl9pPr>
          </a:lstStyle>
          <a:p>
            <a:r>
              <a:rPr lang="es-CO" dirty="0"/>
              <a:t>RESULTADOS POR DEPENDENCIAS</a:t>
            </a:r>
          </a:p>
        </p:txBody>
      </p:sp>
    </p:spTree>
    <p:extLst>
      <p:ext uri="{BB962C8B-B14F-4D97-AF65-F5344CB8AC3E}">
        <p14:creationId xmlns:p14="http://schemas.microsoft.com/office/powerpoint/2010/main" val="2843626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17 Tabla"/>
          <p:cNvGraphicFramePr>
            <a:graphicFrameLocks noGrp="1"/>
          </p:cNvGraphicFramePr>
          <p:nvPr>
            <p:extLst>
              <p:ext uri="{D42A27DB-BD31-4B8C-83A1-F6EECF244321}">
                <p14:modId xmlns:p14="http://schemas.microsoft.com/office/powerpoint/2010/main" val="2331298843"/>
              </p:ext>
            </p:extLst>
          </p:nvPr>
        </p:nvGraphicFramePr>
        <p:xfrm>
          <a:off x="687185" y="1278508"/>
          <a:ext cx="5253686" cy="1988900"/>
        </p:xfrm>
        <a:graphic>
          <a:graphicData uri="http://schemas.openxmlformats.org/drawingml/2006/table">
            <a:tbl>
              <a:tblPr firstRow="1" bandRow="1">
                <a:tableStyleId>{5C22544A-7EE6-4342-B048-85BDC9FD1C3A}</a:tableStyleId>
              </a:tblPr>
              <a:tblGrid>
                <a:gridCol w="1661711"/>
                <a:gridCol w="1728847"/>
                <a:gridCol w="1863128"/>
              </a:tblGrid>
              <a:tr h="356648">
                <a:tc gridSpan="3">
                  <a:txBody>
                    <a:bodyPr/>
                    <a:lstStyle/>
                    <a:p>
                      <a:pPr algn="ctr"/>
                      <a:r>
                        <a:rPr lang="es-CO"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OFICINA ASESORA DE COMUNICACIONES</a:t>
                      </a:r>
                      <a:endParaRPr lang="es-C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15A"/>
                    </a:solidFill>
                  </a:tcPr>
                </a:tc>
                <a:tc hMerge="1">
                  <a:txBody>
                    <a:bodyPr/>
                    <a:lstStyle/>
                    <a:p>
                      <a:endParaRPr lang="es-CO"/>
                    </a:p>
                  </a:txBody>
                  <a:tcPr/>
                </a:tc>
                <a:tc hMerge="1">
                  <a:txBody>
                    <a:bodyPr/>
                    <a:lstStyle/>
                    <a:p>
                      <a:endParaRPr lang="es-CO"/>
                    </a:p>
                  </a:txBody>
                  <a:tcPr/>
                </a:tc>
              </a:tr>
              <a:tr h="356648">
                <a:tc>
                  <a:txBody>
                    <a:bodyPr/>
                    <a:lstStyle/>
                    <a:p>
                      <a:pPr algn="ctr"/>
                      <a:r>
                        <a:rPr lang="es-CO" sz="1200" b="1" dirty="0" smtClean="0">
                          <a:latin typeface="Arial" panose="020B0604020202020204" pitchFamily="34" charset="0"/>
                          <a:cs typeface="Arial" panose="020B0604020202020204" pitchFamily="34" charset="0"/>
                        </a:rPr>
                        <a:t>PLANEADO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EJECUTADO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TOTAL METAS</a:t>
                      </a:r>
                      <a:r>
                        <a:rPr lang="es-CO" sz="1200" b="1" baseline="0" dirty="0" smtClean="0">
                          <a:latin typeface="Arial" panose="020B0604020202020204" pitchFamily="34" charset="0"/>
                          <a:cs typeface="Arial" panose="020B0604020202020204" pitchFamily="34" charset="0"/>
                        </a:rPr>
                        <a: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CO" sz="1200" dirty="0" smtClean="0">
                          <a:latin typeface="Arial" panose="020B0604020202020204" pitchFamily="34" charset="0"/>
                          <a:cs typeface="Arial" panose="020B0604020202020204" pitchFamily="34" charset="0"/>
                        </a:rPr>
                        <a:t>29%</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29%</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972">
                <a:tc>
                  <a:txBody>
                    <a:bodyPr/>
                    <a:lstStyle/>
                    <a:p>
                      <a:pPr algn="ctr"/>
                      <a:r>
                        <a:rPr lang="es-CO" sz="1200" b="1" dirty="0" smtClean="0">
                          <a:latin typeface="Arial" panose="020B0604020202020204" pitchFamily="34" charset="0"/>
                          <a:cs typeface="Arial" panose="020B0604020202020204" pitchFamily="34" charset="0"/>
                        </a:rPr>
                        <a:t>METAS CON SUPERAVIT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METAS  CON DEFICIT</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EJECUCIÓN TRIMESTRE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ES"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100%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18 Tabla"/>
          <p:cNvGraphicFramePr>
            <a:graphicFrameLocks noGrp="1"/>
          </p:cNvGraphicFramePr>
          <p:nvPr>
            <p:extLst>
              <p:ext uri="{D42A27DB-BD31-4B8C-83A1-F6EECF244321}">
                <p14:modId xmlns:p14="http://schemas.microsoft.com/office/powerpoint/2010/main" val="689570185"/>
              </p:ext>
            </p:extLst>
          </p:nvPr>
        </p:nvGraphicFramePr>
        <p:xfrm>
          <a:off x="6373892" y="4263520"/>
          <a:ext cx="5159471" cy="1988900"/>
        </p:xfrm>
        <a:graphic>
          <a:graphicData uri="http://schemas.openxmlformats.org/drawingml/2006/table">
            <a:tbl>
              <a:tblPr firstRow="1" bandRow="1">
                <a:tableStyleId>{5C22544A-7EE6-4342-B048-85BDC9FD1C3A}</a:tableStyleId>
              </a:tblPr>
              <a:tblGrid>
                <a:gridCol w="1631912"/>
                <a:gridCol w="1697843"/>
                <a:gridCol w="1829716"/>
              </a:tblGrid>
              <a:tr h="356648">
                <a:tc gridSpan="3">
                  <a:txBody>
                    <a:bodyPr/>
                    <a:lstStyle/>
                    <a:p>
                      <a:pPr algn="ctr"/>
                      <a:r>
                        <a:rPr lang="es-CO"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OFICINA SISTEMAS</a:t>
                      </a:r>
                      <a:r>
                        <a:rPr lang="es-CO" sz="120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INFORMACIÓN</a:t>
                      </a:r>
                      <a:endParaRPr lang="es-C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15A"/>
                    </a:solidFill>
                  </a:tcPr>
                </a:tc>
                <a:tc hMerge="1">
                  <a:txBody>
                    <a:bodyPr/>
                    <a:lstStyle/>
                    <a:p>
                      <a:endParaRPr lang="es-CO"/>
                    </a:p>
                  </a:txBody>
                  <a:tcPr/>
                </a:tc>
                <a:tc hMerge="1">
                  <a:txBody>
                    <a:bodyPr/>
                    <a:lstStyle/>
                    <a:p>
                      <a:endParaRPr lang="es-CO"/>
                    </a:p>
                  </a:txBody>
                  <a:tcPr/>
                </a:tc>
              </a:tr>
              <a:tr h="356648">
                <a:tc>
                  <a:txBody>
                    <a:bodyPr/>
                    <a:lstStyle/>
                    <a:p>
                      <a:pPr algn="ctr"/>
                      <a:r>
                        <a:rPr lang="es-CO" sz="1200" b="1" dirty="0" smtClean="0">
                          <a:latin typeface="Arial" panose="020B0604020202020204" pitchFamily="34" charset="0"/>
                          <a:cs typeface="Arial" panose="020B0604020202020204" pitchFamily="34" charset="0"/>
                        </a:rPr>
                        <a:t>PLANEADO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EJECUTADO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TOTAL METAS</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CO" sz="1200" dirty="0" smtClean="0">
                          <a:latin typeface="Arial" panose="020B0604020202020204" pitchFamily="34" charset="0"/>
                          <a:cs typeface="Arial" panose="020B0604020202020204" pitchFamily="34" charset="0"/>
                        </a:rPr>
                        <a:t>20%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19%</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12</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972">
                <a:tc>
                  <a:txBody>
                    <a:bodyPr/>
                    <a:lstStyle/>
                    <a:p>
                      <a:pPr algn="ctr"/>
                      <a:r>
                        <a:rPr lang="es-CO" sz="1200" b="1" dirty="0" smtClean="0">
                          <a:latin typeface="Arial" panose="020B0604020202020204" pitchFamily="34" charset="0"/>
                          <a:cs typeface="Arial" panose="020B0604020202020204" pitchFamily="34" charset="0"/>
                        </a:rPr>
                        <a:t>METAS CON SUPERAVIT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METAS  CON DEFICIT</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EJECUCIÓN TRIMESTRE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ES"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95%</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0" name="19 Gráfico"/>
          <p:cNvGraphicFramePr/>
          <p:nvPr>
            <p:extLst>
              <p:ext uri="{D42A27DB-BD31-4B8C-83A1-F6EECF244321}">
                <p14:modId xmlns:p14="http://schemas.microsoft.com/office/powerpoint/2010/main" val="2850214569"/>
              </p:ext>
            </p:extLst>
          </p:nvPr>
        </p:nvGraphicFramePr>
        <p:xfrm>
          <a:off x="6519659" y="932815"/>
          <a:ext cx="5030104" cy="2902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20 Gráfico"/>
          <p:cNvGraphicFramePr/>
          <p:nvPr>
            <p:extLst>
              <p:ext uri="{D42A27DB-BD31-4B8C-83A1-F6EECF244321}">
                <p14:modId xmlns:p14="http://schemas.microsoft.com/office/powerpoint/2010/main" val="3332888682"/>
              </p:ext>
            </p:extLst>
          </p:nvPr>
        </p:nvGraphicFramePr>
        <p:xfrm>
          <a:off x="684287" y="3642393"/>
          <a:ext cx="5030104" cy="2902184"/>
        </p:xfrm>
        <a:graphic>
          <a:graphicData uri="http://schemas.openxmlformats.org/drawingml/2006/chart">
            <c:chart xmlns:c="http://schemas.openxmlformats.org/drawingml/2006/chart" xmlns:r="http://schemas.openxmlformats.org/officeDocument/2006/relationships" r:id="rId3"/>
          </a:graphicData>
        </a:graphic>
      </p:graphicFrame>
      <p:sp>
        <p:nvSpPr>
          <p:cNvPr id="22" name="21 CuadroTexto"/>
          <p:cNvSpPr txBox="1"/>
          <p:nvPr/>
        </p:nvSpPr>
        <p:spPr>
          <a:xfrm>
            <a:off x="7597055" y="2508017"/>
            <a:ext cx="973568"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29%</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22 CuadroTexto"/>
          <p:cNvSpPr txBox="1"/>
          <p:nvPr/>
        </p:nvSpPr>
        <p:spPr>
          <a:xfrm>
            <a:off x="9484495" y="2508017"/>
            <a:ext cx="992880"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29%</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23 CuadroTexto"/>
          <p:cNvSpPr txBox="1"/>
          <p:nvPr/>
        </p:nvSpPr>
        <p:spPr>
          <a:xfrm>
            <a:off x="1814078" y="5238954"/>
            <a:ext cx="886433"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24 CuadroTexto"/>
          <p:cNvSpPr txBox="1"/>
          <p:nvPr/>
        </p:nvSpPr>
        <p:spPr>
          <a:xfrm>
            <a:off x="3708623" y="5238954"/>
            <a:ext cx="864096"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19%</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22 Marcador de texto"/>
          <p:cNvSpPr txBox="1">
            <a:spLocks/>
          </p:cNvSpPr>
          <p:nvPr/>
        </p:nvSpPr>
        <p:spPr>
          <a:xfrm>
            <a:off x="6300911" y="126380"/>
            <a:ext cx="5472608" cy="440112"/>
          </a:xfrm>
          <a:prstGeom prst="rect">
            <a:avLst/>
          </a:prstGeom>
        </p:spPr>
        <p:txBody>
          <a:bodyPr lIns="194933" tIns="97467" rIns="194933" bIns="97467"/>
          <a:lstStyle>
            <a:defPPr>
              <a:defRPr lang="es-CO"/>
            </a:defPPr>
            <a:lvl1pPr indent="0" algn="ctr" defTabSz="432054">
              <a:lnSpc>
                <a:spcPct val="90000"/>
              </a:lnSpc>
              <a:spcBef>
                <a:spcPts val="472"/>
              </a:spcBef>
              <a:buFont typeface="Arial" panose="020B0604020202020204" pitchFamily="34" charset="0"/>
              <a:buNone/>
              <a:defRPr sz="260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24041" indent="-108014" defTabSz="432054">
              <a:lnSpc>
                <a:spcPct val="90000"/>
              </a:lnSpc>
              <a:spcBef>
                <a:spcPts val="236"/>
              </a:spcBef>
              <a:buFont typeface="Arial" panose="020B0604020202020204" pitchFamily="34" charset="0"/>
              <a:buChar char="•"/>
              <a:defRPr sz="1100"/>
            </a:lvl2pPr>
            <a:lvl3pPr marL="540068" indent="-108014" defTabSz="432054">
              <a:lnSpc>
                <a:spcPct val="90000"/>
              </a:lnSpc>
              <a:spcBef>
                <a:spcPts val="236"/>
              </a:spcBef>
              <a:buFont typeface="Arial" panose="020B0604020202020204" pitchFamily="34" charset="0"/>
              <a:buChar char="•"/>
              <a:defRPr sz="900"/>
            </a:lvl3pPr>
            <a:lvl4pPr marL="756095" indent="-108014" defTabSz="432054">
              <a:lnSpc>
                <a:spcPct val="90000"/>
              </a:lnSpc>
              <a:spcBef>
                <a:spcPts val="236"/>
              </a:spcBef>
              <a:buFont typeface="Arial" panose="020B0604020202020204" pitchFamily="34" charset="0"/>
              <a:buChar char="•"/>
              <a:defRPr sz="900"/>
            </a:lvl4pPr>
            <a:lvl5pPr marL="972122" indent="-108014" defTabSz="432054">
              <a:lnSpc>
                <a:spcPct val="90000"/>
              </a:lnSpc>
              <a:spcBef>
                <a:spcPts val="236"/>
              </a:spcBef>
              <a:buFont typeface="Arial" panose="020B0604020202020204" pitchFamily="34" charset="0"/>
              <a:buChar char="•"/>
              <a:defRPr sz="900"/>
            </a:lvl5pPr>
            <a:lvl6pPr marL="1188149" indent="-108014" defTabSz="432054">
              <a:lnSpc>
                <a:spcPct val="90000"/>
              </a:lnSpc>
              <a:spcBef>
                <a:spcPts val="236"/>
              </a:spcBef>
              <a:buFont typeface="Arial" panose="020B0604020202020204" pitchFamily="34" charset="0"/>
              <a:buChar char="•"/>
              <a:defRPr sz="900"/>
            </a:lvl6pPr>
            <a:lvl7pPr marL="1404176" indent="-108014" defTabSz="432054">
              <a:lnSpc>
                <a:spcPct val="90000"/>
              </a:lnSpc>
              <a:spcBef>
                <a:spcPts val="236"/>
              </a:spcBef>
              <a:buFont typeface="Arial" panose="020B0604020202020204" pitchFamily="34" charset="0"/>
              <a:buChar char="•"/>
              <a:defRPr sz="900"/>
            </a:lvl7pPr>
            <a:lvl8pPr marL="1620203" indent="-108014" defTabSz="432054">
              <a:lnSpc>
                <a:spcPct val="90000"/>
              </a:lnSpc>
              <a:spcBef>
                <a:spcPts val="236"/>
              </a:spcBef>
              <a:buFont typeface="Arial" panose="020B0604020202020204" pitchFamily="34" charset="0"/>
              <a:buChar char="•"/>
              <a:defRPr sz="900"/>
            </a:lvl8pPr>
            <a:lvl9pPr marL="1836230" indent="-108014" defTabSz="432054">
              <a:lnSpc>
                <a:spcPct val="90000"/>
              </a:lnSpc>
              <a:spcBef>
                <a:spcPts val="236"/>
              </a:spcBef>
              <a:buFont typeface="Arial" panose="020B0604020202020204" pitchFamily="34" charset="0"/>
              <a:buChar char="•"/>
              <a:defRPr sz="900"/>
            </a:lvl9pPr>
          </a:lstStyle>
          <a:p>
            <a:r>
              <a:rPr lang="es-CO" dirty="0"/>
              <a:t>RESULTADOS POR DEPENDENCIAS</a:t>
            </a:r>
          </a:p>
        </p:txBody>
      </p:sp>
    </p:spTree>
    <p:extLst>
      <p:ext uri="{BB962C8B-B14F-4D97-AF65-F5344CB8AC3E}">
        <p14:creationId xmlns:p14="http://schemas.microsoft.com/office/powerpoint/2010/main" val="3940972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17 Tabla"/>
          <p:cNvGraphicFramePr>
            <a:graphicFrameLocks noGrp="1"/>
          </p:cNvGraphicFramePr>
          <p:nvPr>
            <p:extLst>
              <p:ext uri="{D42A27DB-BD31-4B8C-83A1-F6EECF244321}">
                <p14:modId xmlns:p14="http://schemas.microsoft.com/office/powerpoint/2010/main" val="2331298843"/>
              </p:ext>
            </p:extLst>
          </p:nvPr>
        </p:nvGraphicFramePr>
        <p:xfrm>
          <a:off x="687185" y="1278508"/>
          <a:ext cx="5253686" cy="1988900"/>
        </p:xfrm>
        <a:graphic>
          <a:graphicData uri="http://schemas.openxmlformats.org/drawingml/2006/table">
            <a:tbl>
              <a:tblPr firstRow="1" bandRow="1">
                <a:tableStyleId>{5C22544A-7EE6-4342-B048-85BDC9FD1C3A}</a:tableStyleId>
              </a:tblPr>
              <a:tblGrid>
                <a:gridCol w="1661711"/>
                <a:gridCol w="1728847"/>
                <a:gridCol w="1863128"/>
              </a:tblGrid>
              <a:tr h="356648">
                <a:tc gridSpan="3">
                  <a:txBody>
                    <a:bodyPr/>
                    <a:lstStyle/>
                    <a:p>
                      <a:pPr algn="ctr"/>
                      <a:r>
                        <a:rPr lang="es-CO"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OFICINA ASESORA DE COMUNICACIONES</a:t>
                      </a:r>
                      <a:endParaRPr lang="es-C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15A"/>
                    </a:solidFill>
                  </a:tcPr>
                </a:tc>
                <a:tc hMerge="1">
                  <a:txBody>
                    <a:bodyPr/>
                    <a:lstStyle/>
                    <a:p>
                      <a:endParaRPr lang="es-CO"/>
                    </a:p>
                  </a:txBody>
                  <a:tcPr/>
                </a:tc>
                <a:tc hMerge="1">
                  <a:txBody>
                    <a:bodyPr/>
                    <a:lstStyle/>
                    <a:p>
                      <a:endParaRPr lang="es-CO"/>
                    </a:p>
                  </a:txBody>
                  <a:tcPr/>
                </a:tc>
              </a:tr>
              <a:tr h="356648">
                <a:tc>
                  <a:txBody>
                    <a:bodyPr/>
                    <a:lstStyle/>
                    <a:p>
                      <a:pPr algn="ctr"/>
                      <a:r>
                        <a:rPr lang="es-CO" sz="1200" b="1" dirty="0" smtClean="0">
                          <a:latin typeface="Arial" panose="020B0604020202020204" pitchFamily="34" charset="0"/>
                          <a:cs typeface="Arial" panose="020B0604020202020204" pitchFamily="34" charset="0"/>
                        </a:rPr>
                        <a:t>PLANEADO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EJECUTADO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TOTAL METAS</a:t>
                      </a:r>
                      <a:r>
                        <a:rPr lang="es-CO" sz="1200" b="1" baseline="0" dirty="0" smtClean="0">
                          <a:latin typeface="Arial" panose="020B0604020202020204" pitchFamily="34" charset="0"/>
                          <a:cs typeface="Arial" panose="020B0604020202020204" pitchFamily="34" charset="0"/>
                        </a:rPr>
                        <a: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CO" sz="1200" dirty="0" smtClean="0">
                          <a:latin typeface="Arial" panose="020B0604020202020204" pitchFamily="34" charset="0"/>
                          <a:cs typeface="Arial" panose="020B0604020202020204" pitchFamily="34" charset="0"/>
                        </a:rPr>
                        <a:t>29%</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29%</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972">
                <a:tc>
                  <a:txBody>
                    <a:bodyPr/>
                    <a:lstStyle/>
                    <a:p>
                      <a:pPr algn="ctr"/>
                      <a:r>
                        <a:rPr lang="es-CO" sz="1200" b="1" dirty="0" smtClean="0">
                          <a:latin typeface="Arial" panose="020B0604020202020204" pitchFamily="34" charset="0"/>
                          <a:cs typeface="Arial" panose="020B0604020202020204" pitchFamily="34" charset="0"/>
                        </a:rPr>
                        <a:t>METAS CON SUPERAVIT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METAS  CON DEFICIT</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EJECUCIÓN TRIMESTRE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ES"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100%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18 Tabla"/>
          <p:cNvGraphicFramePr>
            <a:graphicFrameLocks noGrp="1"/>
          </p:cNvGraphicFramePr>
          <p:nvPr>
            <p:extLst>
              <p:ext uri="{D42A27DB-BD31-4B8C-83A1-F6EECF244321}">
                <p14:modId xmlns:p14="http://schemas.microsoft.com/office/powerpoint/2010/main" val="689570185"/>
              </p:ext>
            </p:extLst>
          </p:nvPr>
        </p:nvGraphicFramePr>
        <p:xfrm>
          <a:off x="6373892" y="4263520"/>
          <a:ext cx="5159471" cy="1988900"/>
        </p:xfrm>
        <a:graphic>
          <a:graphicData uri="http://schemas.openxmlformats.org/drawingml/2006/table">
            <a:tbl>
              <a:tblPr firstRow="1" bandRow="1">
                <a:tableStyleId>{5C22544A-7EE6-4342-B048-85BDC9FD1C3A}</a:tableStyleId>
              </a:tblPr>
              <a:tblGrid>
                <a:gridCol w="1631912"/>
                <a:gridCol w="1697843"/>
                <a:gridCol w="1829716"/>
              </a:tblGrid>
              <a:tr h="356648">
                <a:tc gridSpan="3">
                  <a:txBody>
                    <a:bodyPr/>
                    <a:lstStyle/>
                    <a:p>
                      <a:pPr algn="ctr"/>
                      <a:r>
                        <a:rPr lang="es-CO"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OFICINA SISTEMAS</a:t>
                      </a:r>
                      <a:r>
                        <a:rPr lang="es-CO" sz="120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INFORMACIÓN</a:t>
                      </a:r>
                      <a:endParaRPr lang="es-C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15A"/>
                    </a:solidFill>
                  </a:tcPr>
                </a:tc>
                <a:tc hMerge="1">
                  <a:txBody>
                    <a:bodyPr/>
                    <a:lstStyle/>
                    <a:p>
                      <a:endParaRPr lang="es-CO"/>
                    </a:p>
                  </a:txBody>
                  <a:tcPr/>
                </a:tc>
                <a:tc hMerge="1">
                  <a:txBody>
                    <a:bodyPr/>
                    <a:lstStyle/>
                    <a:p>
                      <a:endParaRPr lang="es-CO"/>
                    </a:p>
                  </a:txBody>
                  <a:tcPr/>
                </a:tc>
              </a:tr>
              <a:tr h="356648">
                <a:tc>
                  <a:txBody>
                    <a:bodyPr/>
                    <a:lstStyle/>
                    <a:p>
                      <a:pPr algn="ctr"/>
                      <a:r>
                        <a:rPr lang="es-CO" sz="1200" b="1" dirty="0" smtClean="0">
                          <a:latin typeface="Arial" panose="020B0604020202020204" pitchFamily="34" charset="0"/>
                          <a:cs typeface="Arial" panose="020B0604020202020204" pitchFamily="34" charset="0"/>
                        </a:rPr>
                        <a:t>PLANEADO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EJECUTADO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TOTAL METAS</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CO" sz="1200" dirty="0" smtClean="0">
                          <a:latin typeface="Arial" panose="020B0604020202020204" pitchFamily="34" charset="0"/>
                          <a:cs typeface="Arial" panose="020B0604020202020204" pitchFamily="34" charset="0"/>
                        </a:rPr>
                        <a:t>20%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19%</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12</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972">
                <a:tc>
                  <a:txBody>
                    <a:bodyPr/>
                    <a:lstStyle/>
                    <a:p>
                      <a:pPr algn="ctr"/>
                      <a:r>
                        <a:rPr lang="es-CO" sz="1200" b="1" dirty="0" smtClean="0">
                          <a:latin typeface="Arial" panose="020B0604020202020204" pitchFamily="34" charset="0"/>
                          <a:cs typeface="Arial" panose="020B0604020202020204" pitchFamily="34" charset="0"/>
                        </a:rPr>
                        <a:t>METAS CON SUPERAVIT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METAS  CON DEFICIT</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EJECUCIÓN TRIMESTRE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ES"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95%</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0" name="19 Gráfico"/>
          <p:cNvGraphicFramePr/>
          <p:nvPr>
            <p:extLst>
              <p:ext uri="{D42A27DB-BD31-4B8C-83A1-F6EECF244321}">
                <p14:modId xmlns:p14="http://schemas.microsoft.com/office/powerpoint/2010/main" val="2850214569"/>
              </p:ext>
            </p:extLst>
          </p:nvPr>
        </p:nvGraphicFramePr>
        <p:xfrm>
          <a:off x="6519659" y="932815"/>
          <a:ext cx="5030104" cy="2902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20 Gráfico"/>
          <p:cNvGraphicFramePr/>
          <p:nvPr>
            <p:extLst>
              <p:ext uri="{D42A27DB-BD31-4B8C-83A1-F6EECF244321}">
                <p14:modId xmlns:p14="http://schemas.microsoft.com/office/powerpoint/2010/main" val="3332888682"/>
              </p:ext>
            </p:extLst>
          </p:nvPr>
        </p:nvGraphicFramePr>
        <p:xfrm>
          <a:off x="684287" y="3642393"/>
          <a:ext cx="5030104" cy="2902184"/>
        </p:xfrm>
        <a:graphic>
          <a:graphicData uri="http://schemas.openxmlformats.org/drawingml/2006/chart">
            <c:chart xmlns:c="http://schemas.openxmlformats.org/drawingml/2006/chart" xmlns:r="http://schemas.openxmlformats.org/officeDocument/2006/relationships" r:id="rId3"/>
          </a:graphicData>
        </a:graphic>
      </p:graphicFrame>
      <p:sp>
        <p:nvSpPr>
          <p:cNvPr id="22" name="21 CuadroTexto"/>
          <p:cNvSpPr txBox="1"/>
          <p:nvPr/>
        </p:nvSpPr>
        <p:spPr>
          <a:xfrm>
            <a:off x="7597055" y="2508017"/>
            <a:ext cx="973568"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29%</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22 CuadroTexto"/>
          <p:cNvSpPr txBox="1"/>
          <p:nvPr/>
        </p:nvSpPr>
        <p:spPr>
          <a:xfrm>
            <a:off x="9484495" y="2508017"/>
            <a:ext cx="992880"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29%</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23 CuadroTexto"/>
          <p:cNvSpPr txBox="1"/>
          <p:nvPr/>
        </p:nvSpPr>
        <p:spPr>
          <a:xfrm>
            <a:off x="1814078" y="5238954"/>
            <a:ext cx="886433"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24 CuadroTexto"/>
          <p:cNvSpPr txBox="1"/>
          <p:nvPr/>
        </p:nvSpPr>
        <p:spPr>
          <a:xfrm>
            <a:off x="3708623" y="5238954"/>
            <a:ext cx="864096"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19%</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22 Marcador de texto"/>
          <p:cNvSpPr txBox="1">
            <a:spLocks/>
          </p:cNvSpPr>
          <p:nvPr/>
        </p:nvSpPr>
        <p:spPr>
          <a:xfrm>
            <a:off x="6300911" y="126380"/>
            <a:ext cx="5472608" cy="440112"/>
          </a:xfrm>
          <a:prstGeom prst="rect">
            <a:avLst/>
          </a:prstGeom>
        </p:spPr>
        <p:txBody>
          <a:bodyPr lIns="194933" tIns="97467" rIns="194933" bIns="97467"/>
          <a:lstStyle>
            <a:defPPr>
              <a:defRPr lang="es-CO"/>
            </a:defPPr>
            <a:lvl1pPr indent="0" algn="ctr" defTabSz="432054">
              <a:lnSpc>
                <a:spcPct val="90000"/>
              </a:lnSpc>
              <a:spcBef>
                <a:spcPts val="472"/>
              </a:spcBef>
              <a:buFont typeface="Arial" panose="020B0604020202020204" pitchFamily="34" charset="0"/>
              <a:buNone/>
              <a:defRPr sz="260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24041" indent="-108014" defTabSz="432054">
              <a:lnSpc>
                <a:spcPct val="90000"/>
              </a:lnSpc>
              <a:spcBef>
                <a:spcPts val="236"/>
              </a:spcBef>
              <a:buFont typeface="Arial" panose="020B0604020202020204" pitchFamily="34" charset="0"/>
              <a:buChar char="•"/>
              <a:defRPr sz="1100"/>
            </a:lvl2pPr>
            <a:lvl3pPr marL="540068" indent="-108014" defTabSz="432054">
              <a:lnSpc>
                <a:spcPct val="90000"/>
              </a:lnSpc>
              <a:spcBef>
                <a:spcPts val="236"/>
              </a:spcBef>
              <a:buFont typeface="Arial" panose="020B0604020202020204" pitchFamily="34" charset="0"/>
              <a:buChar char="•"/>
              <a:defRPr sz="900"/>
            </a:lvl3pPr>
            <a:lvl4pPr marL="756095" indent="-108014" defTabSz="432054">
              <a:lnSpc>
                <a:spcPct val="90000"/>
              </a:lnSpc>
              <a:spcBef>
                <a:spcPts val="236"/>
              </a:spcBef>
              <a:buFont typeface="Arial" panose="020B0604020202020204" pitchFamily="34" charset="0"/>
              <a:buChar char="•"/>
              <a:defRPr sz="900"/>
            </a:lvl4pPr>
            <a:lvl5pPr marL="972122" indent="-108014" defTabSz="432054">
              <a:lnSpc>
                <a:spcPct val="90000"/>
              </a:lnSpc>
              <a:spcBef>
                <a:spcPts val="236"/>
              </a:spcBef>
              <a:buFont typeface="Arial" panose="020B0604020202020204" pitchFamily="34" charset="0"/>
              <a:buChar char="•"/>
              <a:defRPr sz="900"/>
            </a:lvl5pPr>
            <a:lvl6pPr marL="1188149" indent="-108014" defTabSz="432054">
              <a:lnSpc>
                <a:spcPct val="90000"/>
              </a:lnSpc>
              <a:spcBef>
                <a:spcPts val="236"/>
              </a:spcBef>
              <a:buFont typeface="Arial" panose="020B0604020202020204" pitchFamily="34" charset="0"/>
              <a:buChar char="•"/>
              <a:defRPr sz="900"/>
            </a:lvl6pPr>
            <a:lvl7pPr marL="1404176" indent="-108014" defTabSz="432054">
              <a:lnSpc>
                <a:spcPct val="90000"/>
              </a:lnSpc>
              <a:spcBef>
                <a:spcPts val="236"/>
              </a:spcBef>
              <a:buFont typeface="Arial" panose="020B0604020202020204" pitchFamily="34" charset="0"/>
              <a:buChar char="•"/>
              <a:defRPr sz="900"/>
            </a:lvl7pPr>
            <a:lvl8pPr marL="1620203" indent="-108014" defTabSz="432054">
              <a:lnSpc>
                <a:spcPct val="90000"/>
              </a:lnSpc>
              <a:spcBef>
                <a:spcPts val="236"/>
              </a:spcBef>
              <a:buFont typeface="Arial" panose="020B0604020202020204" pitchFamily="34" charset="0"/>
              <a:buChar char="•"/>
              <a:defRPr sz="900"/>
            </a:lvl8pPr>
            <a:lvl9pPr marL="1836230" indent="-108014" defTabSz="432054">
              <a:lnSpc>
                <a:spcPct val="90000"/>
              </a:lnSpc>
              <a:spcBef>
                <a:spcPts val="236"/>
              </a:spcBef>
              <a:buFont typeface="Arial" panose="020B0604020202020204" pitchFamily="34" charset="0"/>
              <a:buChar char="•"/>
              <a:defRPr sz="900"/>
            </a:lvl9pPr>
          </a:lstStyle>
          <a:p>
            <a:r>
              <a:rPr lang="es-CO" dirty="0"/>
              <a:t>RESULTADOS POR DEPENDENCIAS</a:t>
            </a:r>
          </a:p>
        </p:txBody>
      </p:sp>
    </p:spTree>
    <p:extLst>
      <p:ext uri="{BB962C8B-B14F-4D97-AF65-F5344CB8AC3E}">
        <p14:creationId xmlns:p14="http://schemas.microsoft.com/office/powerpoint/2010/main" val="280044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17 Tabla"/>
          <p:cNvGraphicFramePr>
            <a:graphicFrameLocks noGrp="1"/>
          </p:cNvGraphicFramePr>
          <p:nvPr>
            <p:extLst>
              <p:ext uri="{D42A27DB-BD31-4B8C-83A1-F6EECF244321}">
                <p14:modId xmlns:p14="http://schemas.microsoft.com/office/powerpoint/2010/main" val="1155952678"/>
              </p:ext>
            </p:extLst>
          </p:nvPr>
        </p:nvGraphicFramePr>
        <p:xfrm>
          <a:off x="687185" y="1278508"/>
          <a:ext cx="5253686" cy="1988900"/>
        </p:xfrm>
        <a:graphic>
          <a:graphicData uri="http://schemas.openxmlformats.org/drawingml/2006/table">
            <a:tbl>
              <a:tblPr firstRow="1" bandRow="1">
                <a:tableStyleId>{5C22544A-7EE6-4342-B048-85BDC9FD1C3A}</a:tableStyleId>
              </a:tblPr>
              <a:tblGrid>
                <a:gridCol w="1661711"/>
                <a:gridCol w="1728847"/>
                <a:gridCol w="1863128"/>
              </a:tblGrid>
              <a:tr h="356648">
                <a:tc gridSpan="3">
                  <a:txBody>
                    <a:bodyPr/>
                    <a:lstStyle/>
                    <a:p>
                      <a:pPr algn="ctr"/>
                      <a:r>
                        <a:rPr lang="es-CO"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OFICINA ASESORA JURÍDICA</a:t>
                      </a:r>
                      <a:endParaRPr lang="es-C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15A"/>
                    </a:solidFill>
                  </a:tcPr>
                </a:tc>
                <a:tc hMerge="1">
                  <a:txBody>
                    <a:bodyPr/>
                    <a:lstStyle/>
                    <a:p>
                      <a:endParaRPr lang="es-CO"/>
                    </a:p>
                  </a:txBody>
                  <a:tcPr/>
                </a:tc>
                <a:tc hMerge="1">
                  <a:txBody>
                    <a:bodyPr/>
                    <a:lstStyle/>
                    <a:p>
                      <a:endParaRPr lang="es-CO"/>
                    </a:p>
                  </a:txBody>
                  <a:tcPr/>
                </a:tc>
              </a:tr>
              <a:tr h="356648">
                <a:tc>
                  <a:txBody>
                    <a:bodyPr/>
                    <a:lstStyle/>
                    <a:p>
                      <a:pPr algn="ctr"/>
                      <a:r>
                        <a:rPr lang="es-CO" sz="1200" b="1" dirty="0" smtClean="0">
                          <a:latin typeface="Arial" panose="020B0604020202020204" pitchFamily="34" charset="0"/>
                          <a:cs typeface="Arial" panose="020B0604020202020204" pitchFamily="34" charset="0"/>
                        </a:rPr>
                        <a:t>PLANEADO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EJECUTADO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TOTAL METAS</a:t>
                      </a:r>
                      <a:r>
                        <a:rPr lang="es-CO" sz="1200" b="1" baseline="0" dirty="0" smtClean="0">
                          <a:latin typeface="Arial" panose="020B0604020202020204" pitchFamily="34" charset="0"/>
                          <a:cs typeface="Arial" panose="020B0604020202020204" pitchFamily="34" charset="0"/>
                        </a:rPr>
                        <a: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CO" sz="1200" dirty="0" smtClean="0">
                          <a:latin typeface="Arial" panose="020B0604020202020204" pitchFamily="34" charset="0"/>
                          <a:cs typeface="Arial" panose="020B0604020202020204" pitchFamily="34" charset="0"/>
                        </a:rPr>
                        <a:t>25%</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22%</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13</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972">
                <a:tc>
                  <a:txBody>
                    <a:bodyPr/>
                    <a:lstStyle/>
                    <a:p>
                      <a:pPr algn="ctr"/>
                      <a:r>
                        <a:rPr lang="es-CO" sz="1200" b="1" dirty="0" smtClean="0">
                          <a:latin typeface="Arial" panose="020B0604020202020204" pitchFamily="34" charset="0"/>
                          <a:cs typeface="Arial" panose="020B0604020202020204" pitchFamily="34" charset="0"/>
                        </a:rPr>
                        <a:t>METAS CON SUPERAVIT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METAS  CON DEFICIT</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EJECUCIÓN TRIMESTRE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ES"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2</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88%</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18 Tabla"/>
          <p:cNvGraphicFramePr>
            <a:graphicFrameLocks noGrp="1"/>
          </p:cNvGraphicFramePr>
          <p:nvPr>
            <p:extLst>
              <p:ext uri="{D42A27DB-BD31-4B8C-83A1-F6EECF244321}">
                <p14:modId xmlns:p14="http://schemas.microsoft.com/office/powerpoint/2010/main" val="3173288006"/>
              </p:ext>
            </p:extLst>
          </p:nvPr>
        </p:nvGraphicFramePr>
        <p:xfrm>
          <a:off x="6373892" y="4263520"/>
          <a:ext cx="5159471" cy="1988900"/>
        </p:xfrm>
        <a:graphic>
          <a:graphicData uri="http://schemas.openxmlformats.org/drawingml/2006/table">
            <a:tbl>
              <a:tblPr firstRow="1" bandRow="1">
                <a:tableStyleId>{5C22544A-7EE6-4342-B048-85BDC9FD1C3A}</a:tableStyleId>
              </a:tblPr>
              <a:tblGrid>
                <a:gridCol w="1631912"/>
                <a:gridCol w="1697843"/>
                <a:gridCol w="1829716"/>
              </a:tblGrid>
              <a:tr h="356648">
                <a:tc gridSpan="3">
                  <a:txBody>
                    <a:bodyPr/>
                    <a:lstStyle/>
                    <a:p>
                      <a:pPr algn="ctr"/>
                      <a:r>
                        <a:rPr lang="es-CO"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DIRECCIÓN DE GESTIÓN CORPORATIVA</a:t>
                      </a:r>
                      <a:endParaRPr lang="es-C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15A"/>
                    </a:solidFill>
                  </a:tcPr>
                </a:tc>
                <a:tc hMerge="1">
                  <a:txBody>
                    <a:bodyPr/>
                    <a:lstStyle/>
                    <a:p>
                      <a:endParaRPr lang="es-CO"/>
                    </a:p>
                  </a:txBody>
                  <a:tcPr/>
                </a:tc>
                <a:tc hMerge="1">
                  <a:txBody>
                    <a:bodyPr/>
                    <a:lstStyle/>
                    <a:p>
                      <a:endParaRPr lang="es-CO"/>
                    </a:p>
                  </a:txBody>
                  <a:tcPr/>
                </a:tc>
              </a:tr>
              <a:tr h="356648">
                <a:tc>
                  <a:txBody>
                    <a:bodyPr/>
                    <a:lstStyle/>
                    <a:p>
                      <a:pPr algn="ctr"/>
                      <a:r>
                        <a:rPr lang="es-CO" sz="1200" b="1" dirty="0" smtClean="0">
                          <a:latin typeface="Arial" panose="020B0604020202020204" pitchFamily="34" charset="0"/>
                          <a:cs typeface="Arial" panose="020B0604020202020204" pitchFamily="34" charset="0"/>
                        </a:rPr>
                        <a:t>PLANEADO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EJECUTADO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TOTAL METAS</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CO" sz="1200" dirty="0" smtClean="0">
                          <a:latin typeface="Arial" panose="020B0604020202020204" pitchFamily="34" charset="0"/>
                          <a:cs typeface="Arial" panose="020B0604020202020204" pitchFamily="34" charset="0"/>
                        </a:rPr>
                        <a:t>31%</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30%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37</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972">
                <a:tc>
                  <a:txBody>
                    <a:bodyPr/>
                    <a:lstStyle/>
                    <a:p>
                      <a:pPr algn="ctr"/>
                      <a:r>
                        <a:rPr lang="es-CO" sz="1200" b="1" dirty="0" smtClean="0">
                          <a:latin typeface="Arial" panose="020B0604020202020204" pitchFamily="34" charset="0"/>
                          <a:cs typeface="Arial" panose="020B0604020202020204" pitchFamily="34" charset="0"/>
                        </a:rPr>
                        <a:t>METAS CON SUPERAVIT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METAS  CON DEFICIT</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EJECUCIÓN TRIMESTRE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ES"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97%</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0" name="19 Gráfico"/>
          <p:cNvGraphicFramePr/>
          <p:nvPr>
            <p:extLst>
              <p:ext uri="{D42A27DB-BD31-4B8C-83A1-F6EECF244321}">
                <p14:modId xmlns:p14="http://schemas.microsoft.com/office/powerpoint/2010/main" val="75688712"/>
              </p:ext>
            </p:extLst>
          </p:nvPr>
        </p:nvGraphicFramePr>
        <p:xfrm>
          <a:off x="6519659" y="932815"/>
          <a:ext cx="5030104" cy="2902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20 Gráfico"/>
          <p:cNvGraphicFramePr/>
          <p:nvPr>
            <p:extLst>
              <p:ext uri="{D42A27DB-BD31-4B8C-83A1-F6EECF244321}">
                <p14:modId xmlns:p14="http://schemas.microsoft.com/office/powerpoint/2010/main" val="2239159802"/>
              </p:ext>
            </p:extLst>
          </p:nvPr>
        </p:nvGraphicFramePr>
        <p:xfrm>
          <a:off x="684287" y="3642393"/>
          <a:ext cx="5030104" cy="2902184"/>
        </p:xfrm>
        <a:graphic>
          <a:graphicData uri="http://schemas.openxmlformats.org/drawingml/2006/chart">
            <c:chart xmlns:c="http://schemas.openxmlformats.org/drawingml/2006/chart" xmlns:r="http://schemas.openxmlformats.org/officeDocument/2006/relationships" r:id="rId3"/>
          </a:graphicData>
        </a:graphic>
      </p:graphicFrame>
      <p:sp>
        <p:nvSpPr>
          <p:cNvPr id="22" name="21 CuadroTexto"/>
          <p:cNvSpPr txBox="1"/>
          <p:nvPr/>
        </p:nvSpPr>
        <p:spPr>
          <a:xfrm>
            <a:off x="7597055" y="2508017"/>
            <a:ext cx="973568"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25%</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22 CuadroTexto"/>
          <p:cNvSpPr txBox="1"/>
          <p:nvPr/>
        </p:nvSpPr>
        <p:spPr>
          <a:xfrm>
            <a:off x="9484495" y="2508017"/>
            <a:ext cx="992880"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22%</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23 CuadroTexto"/>
          <p:cNvSpPr txBox="1"/>
          <p:nvPr/>
        </p:nvSpPr>
        <p:spPr>
          <a:xfrm>
            <a:off x="1814078" y="5238954"/>
            <a:ext cx="886433"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31%</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24 CuadroTexto"/>
          <p:cNvSpPr txBox="1"/>
          <p:nvPr/>
        </p:nvSpPr>
        <p:spPr>
          <a:xfrm>
            <a:off x="3708623" y="5238954"/>
            <a:ext cx="864096"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30%</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22 Marcador de texto"/>
          <p:cNvSpPr txBox="1">
            <a:spLocks/>
          </p:cNvSpPr>
          <p:nvPr/>
        </p:nvSpPr>
        <p:spPr>
          <a:xfrm>
            <a:off x="6300911" y="126380"/>
            <a:ext cx="5472608" cy="440112"/>
          </a:xfrm>
          <a:prstGeom prst="rect">
            <a:avLst/>
          </a:prstGeom>
        </p:spPr>
        <p:txBody>
          <a:bodyPr lIns="194933" tIns="97467" rIns="194933" bIns="97467"/>
          <a:lstStyle>
            <a:defPPr>
              <a:defRPr lang="es-CO"/>
            </a:defPPr>
            <a:lvl1pPr indent="0" algn="ctr" defTabSz="432054">
              <a:lnSpc>
                <a:spcPct val="90000"/>
              </a:lnSpc>
              <a:spcBef>
                <a:spcPts val="472"/>
              </a:spcBef>
              <a:buFont typeface="Arial" panose="020B0604020202020204" pitchFamily="34" charset="0"/>
              <a:buNone/>
              <a:defRPr sz="260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24041" indent="-108014" defTabSz="432054">
              <a:lnSpc>
                <a:spcPct val="90000"/>
              </a:lnSpc>
              <a:spcBef>
                <a:spcPts val="236"/>
              </a:spcBef>
              <a:buFont typeface="Arial" panose="020B0604020202020204" pitchFamily="34" charset="0"/>
              <a:buChar char="•"/>
              <a:defRPr sz="1100"/>
            </a:lvl2pPr>
            <a:lvl3pPr marL="540068" indent="-108014" defTabSz="432054">
              <a:lnSpc>
                <a:spcPct val="90000"/>
              </a:lnSpc>
              <a:spcBef>
                <a:spcPts val="236"/>
              </a:spcBef>
              <a:buFont typeface="Arial" panose="020B0604020202020204" pitchFamily="34" charset="0"/>
              <a:buChar char="•"/>
              <a:defRPr sz="900"/>
            </a:lvl3pPr>
            <a:lvl4pPr marL="756095" indent="-108014" defTabSz="432054">
              <a:lnSpc>
                <a:spcPct val="90000"/>
              </a:lnSpc>
              <a:spcBef>
                <a:spcPts val="236"/>
              </a:spcBef>
              <a:buFont typeface="Arial" panose="020B0604020202020204" pitchFamily="34" charset="0"/>
              <a:buChar char="•"/>
              <a:defRPr sz="900"/>
            </a:lvl4pPr>
            <a:lvl5pPr marL="972122" indent="-108014" defTabSz="432054">
              <a:lnSpc>
                <a:spcPct val="90000"/>
              </a:lnSpc>
              <a:spcBef>
                <a:spcPts val="236"/>
              </a:spcBef>
              <a:buFont typeface="Arial" panose="020B0604020202020204" pitchFamily="34" charset="0"/>
              <a:buChar char="•"/>
              <a:defRPr sz="900"/>
            </a:lvl5pPr>
            <a:lvl6pPr marL="1188149" indent="-108014" defTabSz="432054">
              <a:lnSpc>
                <a:spcPct val="90000"/>
              </a:lnSpc>
              <a:spcBef>
                <a:spcPts val="236"/>
              </a:spcBef>
              <a:buFont typeface="Arial" panose="020B0604020202020204" pitchFamily="34" charset="0"/>
              <a:buChar char="•"/>
              <a:defRPr sz="900"/>
            </a:lvl6pPr>
            <a:lvl7pPr marL="1404176" indent="-108014" defTabSz="432054">
              <a:lnSpc>
                <a:spcPct val="90000"/>
              </a:lnSpc>
              <a:spcBef>
                <a:spcPts val="236"/>
              </a:spcBef>
              <a:buFont typeface="Arial" panose="020B0604020202020204" pitchFamily="34" charset="0"/>
              <a:buChar char="•"/>
              <a:defRPr sz="900"/>
            </a:lvl7pPr>
            <a:lvl8pPr marL="1620203" indent="-108014" defTabSz="432054">
              <a:lnSpc>
                <a:spcPct val="90000"/>
              </a:lnSpc>
              <a:spcBef>
                <a:spcPts val="236"/>
              </a:spcBef>
              <a:buFont typeface="Arial" panose="020B0604020202020204" pitchFamily="34" charset="0"/>
              <a:buChar char="•"/>
              <a:defRPr sz="900"/>
            </a:lvl8pPr>
            <a:lvl9pPr marL="1836230" indent="-108014" defTabSz="432054">
              <a:lnSpc>
                <a:spcPct val="90000"/>
              </a:lnSpc>
              <a:spcBef>
                <a:spcPts val="236"/>
              </a:spcBef>
              <a:buFont typeface="Arial" panose="020B0604020202020204" pitchFamily="34" charset="0"/>
              <a:buChar char="•"/>
              <a:defRPr sz="900"/>
            </a:lvl9pPr>
          </a:lstStyle>
          <a:p>
            <a:r>
              <a:rPr lang="es-CO" dirty="0"/>
              <a:t>RESULTADOS POR DEPENDENCIAS</a:t>
            </a:r>
          </a:p>
        </p:txBody>
      </p:sp>
    </p:spTree>
    <p:extLst>
      <p:ext uri="{BB962C8B-B14F-4D97-AF65-F5344CB8AC3E}">
        <p14:creationId xmlns:p14="http://schemas.microsoft.com/office/powerpoint/2010/main" val="2196924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17 Tabla"/>
          <p:cNvGraphicFramePr>
            <a:graphicFrameLocks noGrp="1"/>
          </p:cNvGraphicFramePr>
          <p:nvPr>
            <p:extLst>
              <p:ext uri="{D42A27DB-BD31-4B8C-83A1-F6EECF244321}">
                <p14:modId xmlns:p14="http://schemas.microsoft.com/office/powerpoint/2010/main" val="4145763486"/>
              </p:ext>
            </p:extLst>
          </p:nvPr>
        </p:nvGraphicFramePr>
        <p:xfrm>
          <a:off x="687185" y="1278508"/>
          <a:ext cx="5253686" cy="1988900"/>
        </p:xfrm>
        <a:graphic>
          <a:graphicData uri="http://schemas.openxmlformats.org/drawingml/2006/table">
            <a:tbl>
              <a:tblPr firstRow="1" bandRow="1">
                <a:tableStyleId>{5C22544A-7EE6-4342-B048-85BDC9FD1C3A}</a:tableStyleId>
              </a:tblPr>
              <a:tblGrid>
                <a:gridCol w="1661711"/>
                <a:gridCol w="1728847"/>
                <a:gridCol w="1863128"/>
              </a:tblGrid>
              <a:tr h="356648">
                <a:tc gridSpan="3">
                  <a:txBody>
                    <a:bodyPr/>
                    <a:lstStyle/>
                    <a:p>
                      <a:pPr algn="ctr"/>
                      <a:r>
                        <a:rPr lang="es-CO"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OFICINA DE CONTROL INTERNO DISCIPLINARIO</a:t>
                      </a:r>
                      <a:endParaRPr lang="es-C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15A"/>
                    </a:solidFill>
                  </a:tcPr>
                </a:tc>
                <a:tc hMerge="1">
                  <a:txBody>
                    <a:bodyPr/>
                    <a:lstStyle/>
                    <a:p>
                      <a:endParaRPr lang="es-CO"/>
                    </a:p>
                  </a:txBody>
                  <a:tcPr/>
                </a:tc>
                <a:tc hMerge="1">
                  <a:txBody>
                    <a:bodyPr/>
                    <a:lstStyle/>
                    <a:p>
                      <a:endParaRPr lang="es-CO"/>
                    </a:p>
                  </a:txBody>
                  <a:tcPr/>
                </a:tc>
              </a:tr>
              <a:tr h="356648">
                <a:tc>
                  <a:txBody>
                    <a:bodyPr/>
                    <a:lstStyle/>
                    <a:p>
                      <a:pPr algn="ctr"/>
                      <a:r>
                        <a:rPr lang="es-CO" sz="1200" b="1" dirty="0" smtClean="0">
                          <a:latin typeface="Arial" panose="020B0604020202020204" pitchFamily="34" charset="0"/>
                          <a:cs typeface="Arial" panose="020B0604020202020204" pitchFamily="34" charset="0"/>
                        </a:rPr>
                        <a:t>PLANEADO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EJECUTADO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TOTAL METAS</a:t>
                      </a:r>
                      <a:r>
                        <a:rPr lang="es-CO" sz="1200" b="1" baseline="0" dirty="0" smtClean="0">
                          <a:latin typeface="Arial" panose="020B0604020202020204" pitchFamily="34" charset="0"/>
                          <a:cs typeface="Arial" panose="020B0604020202020204" pitchFamily="34" charset="0"/>
                        </a:rPr>
                        <a: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CO" sz="1200" dirty="0" smtClean="0">
                          <a:latin typeface="Arial" panose="020B0604020202020204" pitchFamily="34" charset="0"/>
                          <a:cs typeface="Arial" panose="020B0604020202020204" pitchFamily="34" charset="0"/>
                        </a:rPr>
                        <a:t>25%</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25%</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4</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972">
                <a:tc>
                  <a:txBody>
                    <a:bodyPr/>
                    <a:lstStyle/>
                    <a:p>
                      <a:pPr algn="ctr"/>
                      <a:r>
                        <a:rPr lang="es-CO" sz="1200" b="1" dirty="0" smtClean="0">
                          <a:latin typeface="Arial" panose="020B0604020202020204" pitchFamily="34" charset="0"/>
                          <a:cs typeface="Arial" panose="020B0604020202020204" pitchFamily="34" charset="0"/>
                        </a:rPr>
                        <a:t>METAS CON SUPERAVIT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METAS  CON DEFICIT</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EJECUCIÓN TRIMESTRE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ES"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100%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18 Tabla"/>
          <p:cNvGraphicFramePr>
            <a:graphicFrameLocks noGrp="1"/>
          </p:cNvGraphicFramePr>
          <p:nvPr>
            <p:extLst>
              <p:ext uri="{D42A27DB-BD31-4B8C-83A1-F6EECF244321}">
                <p14:modId xmlns:p14="http://schemas.microsoft.com/office/powerpoint/2010/main" val="2817407030"/>
              </p:ext>
            </p:extLst>
          </p:nvPr>
        </p:nvGraphicFramePr>
        <p:xfrm>
          <a:off x="6373892" y="4263520"/>
          <a:ext cx="5159471" cy="1988900"/>
        </p:xfrm>
        <a:graphic>
          <a:graphicData uri="http://schemas.openxmlformats.org/drawingml/2006/table">
            <a:tbl>
              <a:tblPr firstRow="1" bandRow="1">
                <a:tableStyleId>{5C22544A-7EE6-4342-B048-85BDC9FD1C3A}</a:tableStyleId>
              </a:tblPr>
              <a:tblGrid>
                <a:gridCol w="1631912"/>
                <a:gridCol w="1697843"/>
                <a:gridCol w="1829716"/>
              </a:tblGrid>
              <a:tr h="356648">
                <a:tc gridSpan="3">
                  <a:txBody>
                    <a:bodyPr/>
                    <a:lstStyle/>
                    <a:p>
                      <a:pPr algn="ctr"/>
                      <a:r>
                        <a:rPr lang="es-CO"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OFICINA CONTROL INTERNO</a:t>
                      </a:r>
                      <a:endParaRPr lang="es-C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15A"/>
                    </a:solidFill>
                  </a:tcPr>
                </a:tc>
                <a:tc hMerge="1">
                  <a:txBody>
                    <a:bodyPr/>
                    <a:lstStyle/>
                    <a:p>
                      <a:endParaRPr lang="es-CO"/>
                    </a:p>
                  </a:txBody>
                  <a:tcPr/>
                </a:tc>
                <a:tc hMerge="1">
                  <a:txBody>
                    <a:bodyPr/>
                    <a:lstStyle/>
                    <a:p>
                      <a:endParaRPr lang="es-CO"/>
                    </a:p>
                  </a:txBody>
                  <a:tcPr/>
                </a:tc>
              </a:tr>
              <a:tr h="356648">
                <a:tc>
                  <a:txBody>
                    <a:bodyPr/>
                    <a:lstStyle/>
                    <a:p>
                      <a:pPr algn="ctr"/>
                      <a:r>
                        <a:rPr lang="es-CO" sz="1200" b="1" dirty="0" smtClean="0">
                          <a:latin typeface="Arial" panose="020B0604020202020204" pitchFamily="34" charset="0"/>
                          <a:cs typeface="Arial" panose="020B0604020202020204" pitchFamily="34" charset="0"/>
                        </a:rPr>
                        <a:t>PLANEADO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EJECUTADO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TOTAL METAS</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CO" sz="1200" dirty="0" smtClean="0">
                          <a:latin typeface="Arial" panose="020B0604020202020204" pitchFamily="34" charset="0"/>
                          <a:cs typeface="Arial" panose="020B0604020202020204" pitchFamily="34" charset="0"/>
                        </a:rPr>
                        <a:t>20%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20%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3</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972">
                <a:tc>
                  <a:txBody>
                    <a:bodyPr/>
                    <a:lstStyle/>
                    <a:p>
                      <a:pPr algn="ctr"/>
                      <a:r>
                        <a:rPr lang="es-CO" sz="1200" b="1" dirty="0" smtClean="0">
                          <a:latin typeface="Arial" panose="020B0604020202020204" pitchFamily="34" charset="0"/>
                          <a:cs typeface="Arial" panose="020B0604020202020204" pitchFamily="34" charset="0"/>
                        </a:rPr>
                        <a:t>METAS CON SUPERAVIT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METAS  CON DEFICIT</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EJECUCIÓN TRIMESTRE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ES"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100%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0" name="19 Gráfico"/>
          <p:cNvGraphicFramePr/>
          <p:nvPr>
            <p:extLst>
              <p:ext uri="{D42A27DB-BD31-4B8C-83A1-F6EECF244321}">
                <p14:modId xmlns:p14="http://schemas.microsoft.com/office/powerpoint/2010/main" val="2652823237"/>
              </p:ext>
            </p:extLst>
          </p:nvPr>
        </p:nvGraphicFramePr>
        <p:xfrm>
          <a:off x="6519659" y="932815"/>
          <a:ext cx="5030104" cy="2902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20 Gráfico"/>
          <p:cNvGraphicFramePr/>
          <p:nvPr>
            <p:extLst>
              <p:ext uri="{D42A27DB-BD31-4B8C-83A1-F6EECF244321}">
                <p14:modId xmlns:p14="http://schemas.microsoft.com/office/powerpoint/2010/main" val="1016147642"/>
              </p:ext>
            </p:extLst>
          </p:nvPr>
        </p:nvGraphicFramePr>
        <p:xfrm>
          <a:off x="684287" y="3642393"/>
          <a:ext cx="5030104" cy="2902184"/>
        </p:xfrm>
        <a:graphic>
          <a:graphicData uri="http://schemas.openxmlformats.org/drawingml/2006/chart">
            <c:chart xmlns:c="http://schemas.openxmlformats.org/drawingml/2006/chart" xmlns:r="http://schemas.openxmlformats.org/officeDocument/2006/relationships" r:id="rId3"/>
          </a:graphicData>
        </a:graphic>
      </p:graphicFrame>
      <p:sp>
        <p:nvSpPr>
          <p:cNvPr id="22" name="21 CuadroTexto"/>
          <p:cNvSpPr txBox="1"/>
          <p:nvPr/>
        </p:nvSpPr>
        <p:spPr>
          <a:xfrm>
            <a:off x="7597055" y="2508017"/>
            <a:ext cx="973568"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25%</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22 CuadroTexto"/>
          <p:cNvSpPr txBox="1"/>
          <p:nvPr/>
        </p:nvSpPr>
        <p:spPr>
          <a:xfrm>
            <a:off x="9484495" y="2508017"/>
            <a:ext cx="992880"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25%</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23 CuadroTexto"/>
          <p:cNvSpPr txBox="1"/>
          <p:nvPr/>
        </p:nvSpPr>
        <p:spPr>
          <a:xfrm>
            <a:off x="1814078" y="5238954"/>
            <a:ext cx="886433"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24 CuadroTexto"/>
          <p:cNvSpPr txBox="1"/>
          <p:nvPr/>
        </p:nvSpPr>
        <p:spPr>
          <a:xfrm>
            <a:off x="3708623" y="5238954"/>
            <a:ext cx="864096"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0%</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22 Marcador de texto"/>
          <p:cNvSpPr txBox="1">
            <a:spLocks/>
          </p:cNvSpPr>
          <p:nvPr/>
        </p:nvSpPr>
        <p:spPr>
          <a:xfrm>
            <a:off x="6300911" y="126380"/>
            <a:ext cx="5472608" cy="440112"/>
          </a:xfrm>
          <a:prstGeom prst="rect">
            <a:avLst/>
          </a:prstGeom>
        </p:spPr>
        <p:txBody>
          <a:bodyPr lIns="194933" tIns="97467" rIns="194933" bIns="97467"/>
          <a:lstStyle>
            <a:defPPr>
              <a:defRPr lang="es-CO"/>
            </a:defPPr>
            <a:lvl1pPr indent="0" algn="ctr" defTabSz="432054">
              <a:lnSpc>
                <a:spcPct val="90000"/>
              </a:lnSpc>
              <a:spcBef>
                <a:spcPts val="472"/>
              </a:spcBef>
              <a:buFont typeface="Arial" panose="020B0604020202020204" pitchFamily="34" charset="0"/>
              <a:buNone/>
              <a:defRPr sz="260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24041" indent="-108014" defTabSz="432054">
              <a:lnSpc>
                <a:spcPct val="90000"/>
              </a:lnSpc>
              <a:spcBef>
                <a:spcPts val="236"/>
              </a:spcBef>
              <a:buFont typeface="Arial" panose="020B0604020202020204" pitchFamily="34" charset="0"/>
              <a:buChar char="•"/>
              <a:defRPr sz="1100"/>
            </a:lvl2pPr>
            <a:lvl3pPr marL="540068" indent="-108014" defTabSz="432054">
              <a:lnSpc>
                <a:spcPct val="90000"/>
              </a:lnSpc>
              <a:spcBef>
                <a:spcPts val="236"/>
              </a:spcBef>
              <a:buFont typeface="Arial" panose="020B0604020202020204" pitchFamily="34" charset="0"/>
              <a:buChar char="•"/>
              <a:defRPr sz="900"/>
            </a:lvl3pPr>
            <a:lvl4pPr marL="756095" indent="-108014" defTabSz="432054">
              <a:lnSpc>
                <a:spcPct val="90000"/>
              </a:lnSpc>
              <a:spcBef>
                <a:spcPts val="236"/>
              </a:spcBef>
              <a:buFont typeface="Arial" panose="020B0604020202020204" pitchFamily="34" charset="0"/>
              <a:buChar char="•"/>
              <a:defRPr sz="900"/>
            </a:lvl4pPr>
            <a:lvl5pPr marL="972122" indent="-108014" defTabSz="432054">
              <a:lnSpc>
                <a:spcPct val="90000"/>
              </a:lnSpc>
              <a:spcBef>
                <a:spcPts val="236"/>
              </a:spcBef>
              <a:buFont typeface="Arial" panose="020B0604020202020204" pitchFamily="34" charset="0"/>
              <a:buChar char="•"/>
              <a:defRPr sz="900"/>
            </a:lvl5pPr>
            <a:lvl6pPr marL="1188149" indent="-108014" defTabSz="432054">
              <a:lnSpc>
                <a:spcPct val="90000"/>
              </a:lnSpc>
              <a:spcBef>
                <a:spcPts val="236"/>
              </a:spcBef>
              <a:buFont typeface="Arial" panose="020B0604020202020204" pitchFamily="34" charset="0"/>
              <a:buChar char="•"/>
              <a:defRPr sz="900"/>
            </a:lvl6pPr>
            <a:lvl7pPr marL="1404176" indent="-108014" defTabSz="432054">
              <a:lnSpc>
                <a:spcPct val="90000"/>
              </a:lnSpc>
              <a:spcBef>
                <a:spcPts val="236"/>
              </a:spcBef>
              <a:buFont typeface="Arial" panose="020B0604020202020204" pitchFamily="34" charset="0"/>
              <a:buChar char="•"/>
              <a:defRPr sz="900"/>
            </a:lvl7pPr>
            <a:lvl8pPr marL="1620203" indent="-108014" defTabSz="432054">
              <a:lnSpc>
                <a:spcPct val="90000"/>
              </a:lnSpc>
              <a:spcBef>
                <a:spcPts val="236"/>
              </a:spcBef>
              <a:buFont typeface="Arial" panose="020B0604020202020204" pitchFamily="34" charset="0"/>
              <a:buChar char="•"/>
              <a:defRPr sz="900"/>
            </a:lvl8pPr>
            <a:lvl9pPr marL="1836230" indent="-108014" defTabSz="432054">
              <a:lnSpc>
                <a:spcPct val="90000"/>
              </a:lnSpc>
              <a:spcBef>
                <a:spcPts val="236"/>
              </a:spcBef>
              <a:buFont typeface="Arial" panose="020B0604020202020204" pitchFamily="34" charset="0"/>
              <a:buChar char="•"/>
              <a:defRPr sz="900"/>
            </a:lvl9pPr>
          </a:lstStyle>
          <a:p>
            <a:r>
              <a:rPr lang="es-CO" dirty="0"/>
              <a:t>RESULTADOS POR DEPENDENCIAS</a:t>
            </a:r>
          </a:p>
        </p:txBody>
      </p:sp>
    </p:spTree>
    <p:extLst>
      <p:ext uri="{BB962C8B-B14F-4D97-AF65-F5344CB8AC3E}">
        <p14:creationId xmlns:p14="http://schemas.microsoft.com/office/powerpoint/2010/main" val="1011512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17 Tabla"/>
          <p:cNvGraphicFramePr>
            <a:graphicFrameLocks noGrp="1"/>
          </p:cNvGraphicFramePr>
          <p:nvPr>
            <p:extLst>
              <p:ext uri="{D42A27DB-BD31-4B8C-83A1-F6EECF244321}">
                <p14:modId xmlns:p14="http://schemas.microsoft.com/office/powerpoint/2010/main" val="3653674560"/>
              </p:ext>
            </p:extLst>
          </p:nvPr>
        </p:nvGraphicFramePr>
        <p:xfrm>
          <a:off x="687185" y="1278508"/>
          <a:ext cx="5253686" cy="1988900"/>
        </p:xfrm>
        <a:graphic>
          <a:graphicData uri="http://schemas.openxmlformats.org/drawingml/2006/table">
            <a:tbl>
              <a:tblPr firstRow="1" bandRow="1">
                <a:tableStyleId>{5C22544A-7EE6-4342-B048-85BDC9FD1C3A}</a:tableStyleId>
              </a:tblPr>
              <a:tblGrid>
                <a:gridCol w="1661711"/>
                <a:gridCol w="1728847"/>
                <a:gridCol w="1863128"/>
              </a:tblGrid>
              <a:tr h="356648">
                <a:tc gridSpan="3">
                  <a:txBody>
                    <a:bodyPr/>
                    <a:lstStyle/>
                    <a:p>
                      <a:pPr algn="ctr"/>
                      <a:r>
                        <a:rPr lang="es-CO"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DIRECCIÓN DE ATENCIÓN Y TRATAMIENTO</a:t>
                      </a:r>
                      <a:endParaRPr lang="es-C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15A"/>
                    </a:solidFill>
                  </a:tcPr>
                </a:tc>
                <a:tc hMerge="1">
                  <a:txBody>
                    <a:bodyPr/>
                    <a:lstStyle/>
                    <a:p>
                      <a:endParaRPr lang="es-CO"/>
                    </a:p>
                  </a:txBody>
                  <a:tcPr/>
                </a:tc>
                <a:tc hMerge="1">
                  <a:txBody>
                    <a:bodyPr/>
                    <a:lstStyle/>
                    <a:p>
                      <a:endParaRPr lang="es-CO"/>
                    </a:p>
                  </a:txBody>
                  <a:tcPr/>
                </a:tc>
              </a:tr>
              <a:tr h="356648">
                <a:tc>
                  <a:txBody>
                    <a:bodyPr/>
                    <a:lstStyle/>
                    <a:p>
                      <a:pPr algn="ctr"/>
                      <a:r>
                        <a:rPr lang="es-CO" sz="1200" b="1" dirty="0" smtClean="0">
                          <a:latin typeface="Arial" panose="020B0604020202020204" pitchFamily="34" charset="0"/>
                          <a:cs typeface="Arial" panose="020B0604020202020204" pitchFamily="34" charset="0"/>
                        </a:rPr>
                        <a:t>PLANEADO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EJECUTADO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TOTAL METAS</a:t>
                      </a:r>
                      <a:r>
                        <a:rPr lang="es-CO" sz="1200" b="1" baseline="0" dirty="0" smtClean="0">
                          <a:latin typeface="Arial" panose="020B0604020202020204" pitchFamily="34" charset="0"/>
                          <a:cs typeface="Arial" panose="020B0604020202020204" pitchFamily="34" charset="0"/>
                        </a:rPr>
                        <a: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CO" sz="1200" dirty="0" smtClean="0">
                          <a:latin typeface="Arial" panose="020B0604020202020204" pitchFamily="34" charset="0"/>
                          <a:cs typeface="Arial" panose="020B0604020202020204" pitchFamily="34" charset="0"/>
                        </a:rPr>
                        <a:t>23%</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21%</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43</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972">
                <a:tc>
                  <a:txBody>
                    <a:bodyPr/>
                    <a:lstStyle/>
                    <a:p>
                      <a:pPr algn="ctr"/>
                      <a:r>
                        <a:rPr lang="es-CO" sz="1200" b="1" dirty="0" smtClean="0">
                          <a:latin typeface="Arial" panose="020B0604020202020204" pitchFamily="34" charset="0"/>
                          <a:cs typeface="Arial" panose="020B0604020202020204" pitchFamily="34" charset="0"/>
                        </a:rPr>
                        <a:t>METAS CON SUPERAVIT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METAS  CON DEFICIT</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EJECUCIÓN TRIMESTRE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ES"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3</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91%</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18 Tabla"/>
          <p:cNvGraphicFramePr>
            <a:graphicFrameLocks noGrp="1"/>
          </p:cNvGraphicFramePr>
          <p:nvPr>
            <p:extLst>
              <p:ext uri="{D42A27DB-BD31-4B8C-83A1-F6EECF244321}">
                <p14:modId xmlns:p14="http://schemas.microsoft.com/office/powerpoint/2010/main" val="865198870"/>
              </p:ext>
            </p:extLst>
          </p:nvPr>
        </p:nvGraphicFramePr>
        <p:xfrm>
          <a:off x="6373892" y="4263520"/>
          <a:ext cx="5159471" cy="1988900"/>
        </p:xfrm>
        <a:graphic>
          <a:graphicData uri="http://schemas.openxmlformats.org/drawingml/2006/table">
            <a:tbl>
              <a:tblPr firstRow="1" bandRow="1">
                <a:tableStyleId>{5C22544A-7EE6-4342-B048-85BDC9FD1C3A}</a:tableStyleId>
              </a:tblPr>
              <a:tblGrid>
                <a:gridCol w="1631912"/>
                <a:gridCol w="1697843"/>
                <a:gridCol w="1829716"/>
              </a:tblGrid>
              <a:tr h="356648">
                <a:tc gridSpan="3">
                  <a:txBody>
                    <a:bodyPr/>
                    <a:lstStyle/>
                    <a:p>
                      <a:pPr algn="ctr"/>
                      <a:r>
                        <a:rPr lang="es-CO"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GRUPO</a:t>
                      </a:r>
                      <a:r>
                        <a:rPr lang="es-CO" sz="1200"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ESPIRITUAL </a:t>
                      </a:r>
                      <a:endParaRPr lang="es-C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15A"/>
                    </a:solidFill>
                  </a:tcPr>
                </a:tc>
                <a:tc hMerge="1">
                  <a:txBody>
                    <a:bodyPr/>
                    <a:lstStyle/>
                    <a:p>
                      <a:endParaRPr lang="es-CO"/>
                    </a:p>
                  </a:txBody>
                  <a:tcPr/>
                </a:tc>
                <a:tc hMerge="1">
                  <a:txBody>
                    <a:bodyPr/>
                    <a:lstStyle/>
                    <a:p>
                      <a:endParaRPr lang="es-CO"/>
                    </a:p>
                  </a:txBody>
                  <a:tcPr/>
                </a:tc>
              </a:tr>
              <a:tr h="356648">
                <a:tc>
                  <a:txBody>
                    <a:bodyPr/>
                    <a:lstStyle/>
                    <a:p>
                      <a:pPr algn="ctr"/>
                      <a:r>
                        <a:rPr lang="es-CO" sz="1200" b="1" dirty="0" smtClean="0">
                          <a:latin typeface="Arial" panose="020B0604020202020204" pitchFamily="34" charset="0"/>
                          <a:cs typeface="Arial" panose="020B0604020202020204" pitchFamily="34" charset="0"/>
                        </a:rPr>
                        <a:t>PLANEADO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EJECUTADO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TOTAL METAS</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CO" sz="1200" dirty="0" smtClean="0">
                          <a:latin typeface="Arial" panose="020B0604020202020204" pitchFamily="34" charset="0"/>
                          <a:cs typeface="Arial" panose="020B0604020202020204" pitchFamily="34" charset="0"/>
                        </a:rPr>
                        <a:t>21%</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21%</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6</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972">
                <a:tc>
                  <a:txBody>
                    <a:bodyPr/>
                    <a:lstStyle/>
                    <a:p>
                      <a:pPr algn="ctr"/>
                      <a:r>
                        <a:rPr lang="es-CO" sz="1200" b="1" dirty="0" smtClean="0">
                          <a:latin typeface="Arial" panose="020B0604020202020204" pitchFamily="34" charset="0"/>
                          <a:cs typeface="Arial" panose="020B0604020202020204" pitchFamily="34" charset="0"/>
                        </a:rPr>
                        <a:t>METAS CON SUPERAVIT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METAS  CON DEFICIT</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EJECUCIÓN TRIMESTRE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ES"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100%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0" name="19 Gráfico"/>
          <p:cNvGraphicFramePr/>
          <p:nvPr>
            <p:extLst>
              <p:ext uri="{D42A27DB-BD31-4B8C-83A1-F6EECF244321}">
                <p14:modId xmlns:p14="http://schemas.microsoft.com/office/powerpoint/2010/main" val="146908018"/>
              </p:ext>
            </p:extLst>
          </p:nvPr>
        </p:nvGraphicFramePr>
        <p:xfrm>
          <a:off x="6519659" y="932815"/>
          <a:ext cx="5030104" cy="2902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20 Gráfico"/>
          <p:cNvGraphicFramePr/>
          <p:nvPr>
            <p:extLst>
              <p:ext uri="{D42A27DB-BD31-4B8C-83A1-F6EECF244321}">
                <p14:modId xmlns:p14="http://schemas.microsoft.com/office/powerpoint/2010/main" val="1016147642"/>
              </p:ext>
            </p:extLst>
          </p:nvPr>
        </p:nvGraphicFramePr>
        <p:xfrm>
          <a:off x="684287" y="3642393"/>
          <a:ext cx="5030104" cy="2902184"/>
        </p:xfrm>
        <a:graphic>
          <a:graphicData uri="http://schemas.openxmlformats.org/drawingml/2006/chart">
            <c:chart xmlns:c="http://schemas.openxmlformats.org/drawingml/2006/chart" xmlns:r="http://schemas.openxmlformats.org/officeDocument/2006/relationships" r:id="rId3"/>
          </a:graphicData>
        </a:graphic>
      </p:graphicFrame>
      <p:sp>
        <p:nvSpPr>
          <p:cNvPr id="22" name="21 CuadroTexto"/>
          <p:cNvSpPr txBox="1"/>
          <p:nvPr/>
        </p:nvSpPr>
        <p:spPr>
          <a:xfrm>
            <a:off x="7597055" y="2508017"/>
            <a:ext cx="973568"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23%</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22 CuadroTexto"/>
          <p:cNvSpPr txBox="1"/>
          <p:nvPr/>
        </p:nvSpPr>
        <p:spPr>
          <a:xfrm>
            <a:off x="9484495" y="2508017"/>
            <a:ext cx="992880"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21%</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23 CuadroTexto"/>
          <p:cNvSpPr txBox="1"/>
          <p:nvPr/>
        </p:nvSpPr>
        <p:spPr>
          <a:xfrm>
            <a:off x="1814078" y="5238954"/>
            <a:ext cx="886433"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21%</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24 CuadroTexto"/>
          <p:cNvSpPr txBox="1"/>
          <p:nvPr/>
        </p:nvSpPr>
        <p:spPr>
          <a:xfrm>
            <a:off x="3708623" y="5238954"/>
            <a:ext cx="864096"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22 Marcador de texto"/>
          <p:cNvSpPr txBox="1">
            <a:spLocks/>
          </p:cNvSpPr>
          <p:nvPr/>
        </p:nvSpPr>
        <p:spPr>
          <a:xfrm>
            <a:off x="6300911" y="126380"/>
            <a:ext cx="5472608" cy="440112"/>
          </a:xfrm>
          <a:prstGeom prst="rect">
            <a:avLst/>
          </a:prstGeom>
        </p:spPr>
        <p:txBody>
          <a:bodyPr lIns="194933" tIns="97467" rIns="194933" bIns="97467"/>
          <a:lstStyle>
            <a:defPPr>
              <a:defRPr lang="es-CO"/>
            </a:defPPr>
            <a:lvl1pPr indent="0" algn="ctr" defTabSz="432054">
              <a:lnSpc>
                <a:spcPct val="90000"/>
              </a:lnSpc>
              <a:spcBef>
                <a:spcPts val="472"/>
              </a:spcBef>
              <a:buFont typeface="Arial" panose="020B0604020202020204" pitchFamily="34" charset="0"/>
              <a:buNone/>
              <a:defRPr sz="260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24041" indent="-108014" defTabSz="432054">
              <a:lnSpc>
                <a:spcPct val="90000"/>
              </a:lnSpc>
              <a:spcBef>
                <a:spcPts val="236"/>
              </a:spcBef>
              <a:buFont typeface="Arial" panose="020B0604020202020204" pitchFamily="34" charset="0"/>
              <a:buChar char="•"/>
              <a:defRPr sz="1100"/>
            </a:lvl2pPr>
            <a:lvl3pPr marL="540068" indent="-108014" defTabSz="432054">
              <a:lnSpc>
                <a:spcPct val="90000"/>
              </a:lnSpc>
              <a:spcBef>
                <a:spcPts val="236"/>
              </a:spcBef>
              <a:buFont typeface="Arial" panose="020B0604020202020204" pitchFamily="34" charset="0"/>
              <a:buChar char="•"/>
              <a:defRPr sz="900"/>
            </a:lvl3pPr>
            <a:lvl4pPr marL="756095" indent="-108014" defTabSz="432054">
              <a:lnSpc>
                <a:spcPct val="90000"/>
              </a:lnSpc>
              <a:spcBef>
                <a:spcPts val="236"/>
              </a:spcBef>
              <a:buFont typeface="Arial" panose="020B0604020202020204" pitchFamily="34" charset="0"/>
              <a:buChar char="•"/>
              <a:defRPr sz="900"/>
            </a:lvl4pPr>
            <a:lvl5pPr marL="972122" indent="-108014" defTabSz="432054">
              <a:lnSpc>
                <a:spcPct val="90000"/>
              </a:lnSpc>
              <a:spcBef>
                <a:spcPts val="236"/>
              </a:spcBef>
              <a:buFont typeface="Arial" panose="020B0604020202020204" pitchFamily="34" charset="0"/>
              <a:buChar char="•"/>
              <a:defRPr sz="900"/>
            </a:lvl5pPr>
            <a:lvl6pPr marL="1188149" indent="-108014" defTabSz="432054">
              <a:lnSpc>
                <a:spcPct val="90000"/>
              </a:lnSpc>
              <a:spcBef>
                <a:spcPts val="236"/>
              </a:spcBef>
              <a:buFont typeface="Arial" panose="020B0604020202020204" pitchFamily="34" charset="0"/>
              <a:buChar char="•"/>
              <a:defRPr sz="900"/>
            </a:lvl6pPr>
            <a:lvl7pPr marL="1404176" indent="-108014" defTabSz="432054">
              <a:lnSpc>
                <a:spcPct val="90000"/>
              </a:lnSpc>
              <a:spcBef>
                <a:spcPts val="236"/>
              </a:spcBef>
              <a:buFont typeface="Arial" panose="020B0604020202020204" pitchFamily="34" charset="0"/>
              <a:buChar char="•"/>
              <a:defRPr sz="900"/>
            </a:lvl7pPr>
            <a:lvl8pPr marL="1620203" indent="-108014" defTabSz="432054">
              <a:lnSpc>
                <a:spcPct val="90000"/>
              </a:lnSpc>
              <a:spcBef>
                <a:spcPts val="236"/>
              </a:spcBef>
              <a:buFont typeface="Arial" panose="020B0604020202020204" pitchFamily="34" charset="0"/>
              <a:buChar char="•"/>
              <a:defRPr sz="900"/>
            </a:lvl8pPr>
            <a:lvl9pPr marL="1836230" indent="-108014" defTabSz="432054">
              <a:lnSpc>
                <a:spcPct val="90000"/>
              </a:lnSpc>
              <a:spcBef>
                <a:spcPts val="236"/>
              </a:spcBef>
              <a:buFont typeface="Arial" panose="020B0604020202020204" pitchFamily="34" charset="0"/>
              <a:buChar char="•"/>
              <a:defRPr sz="900"/>
            </a:lvl9pPr>
          </a:lstStyle>
          <a:p>
            <a:r>
              <a:rPr lang="es-CO" dirty="0"/>
              <a:t>RESULTADOS POR DEPENDENCIAS</a:t>
            </a:r>
          </a:p>
        </p:txBody>
      </p:sp>
    </p:spTree>
    <p:extLst>
      <p:ext uri="{BB962C8B-B14F-4D97-AF65-F5344CB8AC3E}">
        <p14:creationId xmlns:p14="http://schemas.microsoft.com/office/powerpoint/2010/main" val="1551921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17 Tabla"/>
          <p:cNvGraphicFramePr>
            <a:graphicFrameLocks noGrp="1"/>
          </p:cNvGraphicFramePr>
          <p:nvPr>
            <p:extLst>
              <p:ext uri="{D42A27DB-BD31-4B8C-83A1-F6EECF244321}">
                <p14:modId xmlns:p14="http://schemas.microsoft.com/office/powerpoint/2010/main" val="706009806"/>
              </p:ext>
            </p:extLst>
          </p:nvPr>
        </p:nvGraphicFramePr>
        <p:xfrm>
          <a:off x="687185" y="1278508"/>
          <a:ext cx="5253686" cy="1988900"/>
        </p:xfrm>
        <a:graphic>
          <a:graphicData uri="http://schemas.openxmlformats.org/drawingml/2006/table">
            <a:tbl>
              <a:tblPr firstRow="1" bandRow="1">
                <a:tableStyleId>{5C22544A-7EE6-4342-B048-85BDC9FD1C3A}</a:tableStyleId>
              </a:tblPr>
              <a:tblGrid>
                <a:gridCol w="1661711"/>
                <a:gridCol w="1728847"/>
                <a:gridCol w="1863128"/>
              </a:tblGrid>
              <a:tr h="356648">
                <a:tc gridSpan="3">
                  <a:txBody>
                    <a:bodyPr/>
                    <a:lstStyle/>
                    <a:p>
                      <a:pPr algn="ctr"/>
                      <a:r>
                        <a:rPr lang="es-CO"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DIRECCIÓN CUSTODIA Y VIGILANCIA</a:t>
                      </a:r>
                      <a:endParaRPr lang="es-C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15A"/>
                    </a:solidFill>
                  </a:tcPr>
                </a:tc>
                <a:tc hMerge="1">
                  <a:txBody>
                    <a:bodyPr/>
                    <a:lstStyle/>
                    <a:p>
                      <a:endParaRPr lang="es-CO"/>
                    </a:p>
                  </a:txBody>
                  <a:tcPr/>
                </a:tc>
                <a:tc hMerge="1">
                  <a:txBody>
                    <a:bodyPr/>
                    <a:lstStyle/>
                    <a:p>
                      <a:endParaRPr lang="es-CO"/>
                    </a:p>
                  </a:txBody>
                  <a:tcPr/>
                </a:tc>
              </a:tr>
              <a:tr h="356648">
                <a:tc>
                  <a:txBody>
                    <a:bodyPr/>
                    <a:lstStyle/>
                    <a:p>
                      <a:pPr algn="ctr"/>
                      <a:r>
                        <a:rPr lang="es-CO" sz="1200" b="1" dirty="0" smtClean="0">
                          <a:latin typeface="Arial" panose="020B0604020202020204" pitchFamily="34" charset="0"/>
                          <a:cs typeface="Arial" panose="020B0604020202020204" pitchFamily="34" charset="0"/>
                        </a:rPr>
                        <a:t>PLANEADO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EJECUTADO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TOTAL METAS</a:t>
                      </a:r>
                      <a:r>
                        <a:rPr lang="es-CO" sz="1200" b="1" baseline="0" dirty="0" smtClean="0">
                          <a:latin typeface="Arial" panose="020B0604020202020204" pitchFamily="34" charset="0"/>
                          <a:cs typeface="Arial" panose="020B0604020202020204" pitchFamily="34" charset="0"/>
                        </a:rPr>
                        <a: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CO" sz="1200" dirty="0" smtClean="0">
                          <a:latin typeface="Arial" panose="020B0604020202020204" pitchFamily="34" charset="0"/>
                          <a:cs typeface="Arial" panose="020B0604020202020204" pitchFamily="34" charset="0"/>
                        </a:rPr>
                        <a:t>20%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20%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15</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972">
                <a:tc>
                  <a:txBody>
                    <a:bodyPr/>
                    <a:lstStyle/>
                    <a:p>
                      <a:pPr algn="ctr"/>
                      <a:r>
                        <a:rPr lang="es-CO" sz="1200" b="1" dirty="0" smtClean="0">
                          <a:latin typeface="Arial" panose="020B0604020202020204" pitchFamily="34" charset="0"/>
                          <a:cs typeface="Arial" panose="020B0604020202020204" pitchFamily="34" charset="0"/>
                        </a:rPr>
                        <a:t>METAS CON SUPERAVIT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METAS  CON DEFICIT</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EJECUCIÓN TRIMESTRE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ES"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100%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18 Tabla"/>
          <p:cNvGraphicFramePr>
            <a:graphicFrameLocks noGrp="1"/>
          </p:cNvGraphicFramePr>
          <p:nvPr>
            <p:extLst>
              <p:ext uri="{D42A27DB-BD31-4B8C-83A1-F6EECF244321}">
                <p14:modId xmlns:p14="http://schemas.microsoft.com/office/powerpoint/2010/main" val="222776138"/>
              </p:ext>
            </p:extLst>
          </p:nvPr>
        </p:nvGraphicFramePr>
        <p:xfrm>
          <a:off x="6373892" y="4263520"/>
          <a:ext cx="5159471" cy="1988900"/>
        </p:xfrm>
        <a:graphic>
          <a:graphicData uri="http://schemas.openxmlformats.org/drawingml/2006/table">
            <a:tbl>
              <a:tblPr firstRow="1" bandRow="1">
                <a:tableStyleId>{5C22544A-7EE6-4342-B048-85BDC9FD1C3A}</a:tableStyleId>
              </a:tblPr>
              <a:tblGrid>
                <a:gridCol w="1631912"/>
                <a:gridCol w="1697843"/>
                <a:gridCol w="1829716"/>
              </a:tblGrid>
              <a:tr h="356648">
                <a:tc gridSpan="3">
                  <a:txBody>
                    <a:bodyPr/>
                    <a:lstStyle/>
                    <a:p>
                      <a:pPr algn="ctr"/>
                      <a:r>
                        <a:rPr lang="es-CO" sz="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GRUPO DERECHOS HUMANOS</a:t>
                      </a:r>
                      <a:endParaRPr lang="es-CO"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415A"/>
                    </a:solidFill>
                  </a:tcPr>
                </a:tc>
                <a:tc hMerge="1">
                  <a:txBody>
                    <a:bodyPr/>
                    <a:lstStyle/>
                    <a:p>
                      <a:endParaRPr lang="es-CO"/>
                    </a:p>
                  </a:txBody>
                  <a:tcPr/>
                </a:tc>
                <a:tc hMerge="1">
                  <a:txBody>
                    <a:bodyPr/>
                    <a:lstStyle/>
                    <a:p>
                      <a:endParaRPr lang="es-CO"/>
                    </a:p>
                  </a:txBody>
                  <a:tcPr/>
                </a:tc>
              </a:tr>
              <a:tr h="356648">
                <a:tc>
                  <a:txBody>
                    <a:bodyPr/>
                    <a:lstStyle/>
                    <a:p>
                      <a:pPr algn="ctr"/>
                      <a:r>
                        <a:rPr lang="es-CO" sz="1200" b="1" dirty="0" smtClean="0">
                          <a:latin typeface="Arial" panose="020B0604020202020204" pitchFamily="34" charset="0"/>
                          <a:cs typeface="Arial" panose="020B0604020202020204" pitchFamily="34" charset="0"/>
                        </a:rPr>
                        <a:t>PLANEADO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EJECUTADO</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TOTAL METAS</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CO" sz="1200" dirty="0" smtClean="0">
                          <a:latin typeface="Arial" panose="020B0604020202020204" pitchFamily="34" charset="0"/>
                          <a:cs typeface="Arial" panose="020B0604020202020204" pitchFamily="34" charset="0"/>
                        </a:rPr>
                        <a:t>45%</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43%</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11</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972">
                <a:tc>
                  <a:txBody>
                    <a:bodyPr/>
                    <a:lstStyle/>
                    <a:p>
                      <a:pPr algn="ctr"/>
                      <a:r>
                        <a:rPr lang="es-CO" sz="1200" b="1" dirty="0" smtClean="0">
                          <a:latin typeface="Arial" panose="020B0604020202020204" pitchFamily="34" charset="0"/>
                          <a:cs typeface="Arial" panose="020B0604020202020204" pitchFamily="34" charset="0"/>
                        </a:rPr>
                        <a:t>METAS CON SUPERAVIT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METAS  CON DEFICIT</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CO" sz="1200" b="1" dirty="0" smtClean="0">
                          <a:latin typeface="Arial" panose="020B0604020202020204" pitchFamily="34" charset="0"/>
                          <a:cs typeface="Arial" panose="020B0604020202020204" pitchFamily="34" charset="0"/>
                        </a:rPr>
                        <a:t>EJECUCIÓN TRIMESTRE </a:t>
                      </a:r>
                      <a:endParaRPr lang="es-CO" sz="1200" b="1"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648">
                <a:tc>
                  <a:txBody>
                    <a:bodyPr/>
                    <a:lstStyle/>
                    <a:p>
                      <a:pPr algn="ctr"/>
                      <a:r>
                        <a:rPr lang="es-ES" sz="1200" dirty="0" smtClean="0">
                          <a:latin typeface="Arial" panose="020B0604020202020204" pitchFamily="34" charset="0"/>
                          <a:cs typeface="Arial" panose="020B0604020202020204" pitchFamily="34" charset="0"/>
                        </a:rPr>
                        <a:t>0</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1</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1200" dirty="0" smtClean="0">
                          <a:latin typeface="Arial" panose="020B0604020202020204" pitchFamily="34" charset="0"/>
                          <a:cs typeface="Arial" panose="020B0604020202020204" pitchFamily="34" charset="0"/>
                        </a:rPr>
                        <a:t>95%</a:t>
                      </a:r>
                      <a:endParaRPr lang="es-CO" sz="1200" dirty="0">
                        <a:latin typeface="Arial" panose="020B0604020202020204" pitchFamily="34" charset="0"/>
                        <a:cs typeface="Arial" panose="020B0604020202020204" pitchFamily="34" charset="0"/>
                      </a:endParaRPr>
                    </a:p>
                  </a:txBody>
                  <a:tcPr marL="206049" marR="206049" marT="89162" marB="89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0" name="19 Gráfico"/>
          <p:cNvGraphicFramePr/>
          <p:nvPr>
            <p:extLst>
              <p:ext uri="{D42A27DB-BD31-4B8C-83A1-F6EECF244321}">
                <p14:modId xmlns:p14="http://schemas.microsoft.com/office/powerpoint/2010/main" val="3966518830"/>
              </p:ext>
            </p:extLst>
          </p:nvPr>
        </p:nvGraphicFramePr>
        <p:xfrm>
          <a:off x="6519659" y="932815"/>
          <a:ext cx="5030104" cy="2902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20 Gráfico"/>
          <p:cNvGraphicFramePr/>
          <p:nvPr>
            <p:extLst>
              <p:ext uri="{D42A27DB-BD31-4B8C-83A1-F6EECF244321}">
                <p14:modId xmlns:p14="http://schemas.microsoft.com/office/powerpoint/2010/main" val="3053138493"/>
              </p:ext>
            </p:extLst>
          </p:nvPr>
        </p:nvGraphicFramePr>
        <p:xfrm>
          <a:off x="684287" y="3642393"/>
          <a:ext cx="5030104" cy="2902184"/>
        </p:xfrm>
        <a:graphic>
          <a:graphicData uri="http://schemas.openxmlformats.org/drawingml/2006/chart">
            <c:chart xmlns:c="http://schemas.openxmlformats.org/drawingml/2006/chart" xmlns:r="http://schemas.openxmlformats.org/officeDocument/2006/relationships" r:id="rId3"/>
          </a:graphicData>
        </a:graphic>
      </p:graphicFrame>
      <p:sp>
        <p:nvSpPr>
          <p:cNvPr id="22" name="21 CuadroTexto"/>
          <p:cNvSpPr txBox="1"/>
          <p:nvPr/>
        </p:nvSpPr>
        <p:spPr>
          <a:xfrm>
            <a:off x="7597055" y="2508017"/>
            <a:ext cx="973568"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22 CuadroTexto"/>
          <p:cNvSpPr txBox="1"/>
          <p:nvPr/>
        </p:nvSpPr>
        <p:spPr>
          <a:xfrm>
            <a:off x="9484495" y="2508017"/>
            <a:ext cx="992880"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23 CuadroTexto"/>
          <p:cNvSpPr txBox="1"/>
          <p:nvPr/>
        </p:nvSpPr>
        <p:spPr>
          <a:xfrm>
            <a:off x="1814078" y="5238954"/>
            <a:ext cx="886433"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45%</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24 CuadroTexto"/>
          <p:cNvSpPr txBox="1"/>
          <p:nvPr/>
        </p:nvSpPr>
        <p:spPr>
          <a:xfrm>
            <a:off x="3708623" y="5238954"/>
            <a:ext cx="864096" cy="720074"/>
          </a:xfrm>
          <a:prstGeom prst="rect">
            <a:avLst/>
          </a:prstGeom>
          <a:noFill/>
        </p:spPr>
        <p:txBody>
          <a:bodyPr wrap="square" lIns="194950" tIns="97475" rIns="194950" bIns="97475" rtlCol="0">
            <a:spAutoFit/>
          </a:bodyPr>
          <a:lstStyle/>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43%</a:t>
            </a:r>
            <a:endParaRPr lang="es-CO" sz="1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22 Marcador de texto"/>
          <p:cNvSpPr txBox="1">
            <a:spLocks/>
          </p:cNvSpPr>
          <p:nvPr/>
        </p:nvSpPr>
        <p:spPr>
          <a:xfrm>
            <a:off x="6300911" y="126380"/>
            <a:ext cx="5472608" cy="440112"/>
          </a:xfrm>
          <a:prstGeom prst="rect">
            <a:avLst/>
          </a:prstGeom>
        </p:spPr>
        <p:txBody>
          <a:bodyPr lIns="194933" tIns="97467" rIns="194933" bIns="97467"/>
          <a:lstStyle>
            <a:defPPr>
              <a:defRPr lang="es-CO"/>
            </a:defPPr>
            <a:lvl1pPr indent="0" algn="ctr" defTabSz="432054">
              <a:lnSpc>
                <a:spcPct val="90000"/>
              </a:lnSpc>
              <a:spcBef>
                <a:spcPts val="472"/>
              </a:spcBef>
              <a:buFont typeface="Arial" panose="020B0604020202020204" pitchFamily="34" charset="0"/>
              <a:buNone/>
              <a:defRPr sz="260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324041" indent="-108014" defTabSz="432054">
              <a:lnSpc>
                <a:spcPct val="90000"/>
              </a:lnSpc>
              <a:spcBef>
                <a:spcPts val="236"/>
              </a:spcBef>
              <a:buFont typeface="Arial" panose="020B0604020202020204" pitchFamily="34" charset="0"/>
              <a:buChar char="•"/>
              <a:defRPr sz="1100"/>
            </a:lvl2pPr>
            <a:lvl3pPr marL="540068" indent="-108014" defTabSz="432054">
              <a:lnSpc>
                <a:spcPct val="90000"/>
              </a:lnSpc>
              <a:spcBef>
                <a:spcPts val="236"/>
              </a:spcBef>
              <a:buFont typeface="Arial" panose="020B0604020202020204" pitchFamily="34" charset="0"/>
              <a:buChar char="•"/>
              <a:defRPr sz="900"/>
            </a:lvl3pPr>
            <a:lvl4pPr marL="756095" indent="-108014" defTabSz="432054">
              <a:lnSpc>
                <a:spcPct val="90000"/>
              </a:lnSpc>
              <a:spcBef>
                <a:spcPts val="236"/>
              </a:spcBef>
              <a:buFont typeface="Arial" panose="020B0604020202020204" pitchFamily="34" charset="0"/>
              <a:buChar char="•"/>
              <a:defRPr sz="900"/>
            </a:lvl4pPr>
            <a:lvl5pPr marL="972122" indent="-108014" defTabSz="432054">
              <a:lnSpc>
                <a:spcPct val="90000"/>
              </a:lnSpc>
              <a:spcBef>
                <a:spcPts val="236"/>
              </a:spcBef>
              <a:buFont typeface="Arial" panose="020B0604020202020204" pitchFamily="34" charset="0"/>
              <a:buChar char="•"/>
              <a:defRPr sz="900"/>
            </a:lvl5pPr>
            <a:lvl6pPr marL="1188149" indent="-108014" defTabSz="432054">
              <a:lnSpc>
                <a:spcPct val="90000"/>
              </a:lnSpc>
              <a:spcBef>
                <a:spcPts val="236"/>
              </a:spcBef>
              <a:buFont typeface="Arial" panose="020B0604020202020204" pitchFamily="34" charset="0"/>
              <a:buChar char="•"/>
              <a:defRPr sz="900"/>
            </a:lvl6pPr>
            <a:lvl7pPr marL="1404176" indent="-108014" defTabSz="432054">
              <a:lnSpc>
                <a:spcPct val="90000"/>
              </a:lnSpc>
              <a:spcBef>
                <a:spcPts val="236"/>
              </a:spcBef>
              <a:buFont typeface="Arial" panose="020B0604020202020204" pitchFamily="34" charset="0"/>
              <a:buChar char="•"/>
              <a:defRPr sz="900"/>
            </a:lvl7pPr>
            <a:lvl8pPr marL="1620203" indent="-108014" defTabSz="432054">
              <a:lnSpc>
                <a:spcPct val="90000"/>
              </a:lnSpc>
              <a:spcBef>
                <a:spcPts val="236"/>
              </a:spcBef>
              <a:buFont typeface="Arial" panose="020B0604020202020204" pitchFamily="34" charset="0"/>
              <a:buChar char="•"/>
              <a:defRPr sz="900"/>
            </a:lvl8pPr>
            <a:lvl9pPr marL="1836230" indent="-108014" defTabSz="432054">
              <a:lnSpc>
                <a:spcPct val="90000"/>
              </a:lnSpc>
              <a:spcBef>
                <a:spcPts val="236"/>
              </a:spcBef>
              <a:buFont typeface="Arial" panose="020B0604020202020204" pitchFamily="34" charset="0"/>
              <a:buChar char="•"/>
              <a:defRPr sz="900"/>
            </a:lvl9pPr>
          </a:lstStyle>
          <a:p>
            <a:r>
              <a:rPr lang="es-CO" dirty="0"/>
              <a:t>RESULTADOS POR DEPENDENCIAS</a:t>
            </a:r>
          </a:p>
        </p:txBody>
      </p:sp>
    </p:spTree>
    <p:extLst>
      <p:ext uri="{BB962C8B-B14F-4D97-AF65-F5344CB8AC3E}">
        <p14:creationId xmlns:p14="http://schemas.microsoft.com/office/powerpoint/2010/main" val="2965145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47650" y="2718668"/>
            <a:ext cx="5474474" cy="1200329"/>
          </a:xfrm>
          <a:prstGeom prst="rect">
            <a:avLst/>
          </a:prstGeom>
        </p:spPr>
        <p:txBody>
          <a:bodyPr wrap="square">
            <a:spAutoFit/>
          </a:bodyPr>
          <a:lstStyle/>
          <a:p>
            <a:pPr algn="ctr"/>
            <a:r>
              <a:rPr lang="es-CO" sz="7200" b="1" dirty="0" smtClean="0">
                <a:solidFill>
                  <a:srgbClr val="0C4563"/>
                </a:solidFill>
                <a:latin typeface="Arial" panose="020B0604020202020204" pitchFamily="34" charset="0"/>
                <a:cs typeface="Arial" panose="020B0604020202020204" pitchFamily="34" charset="0"/>
              </a:rPr>
              <a:t>¡GRACIAS!</a:t>
            </a:r>
            <a:endParaRPr lang="es-CO" sz="7200" b="1" dirty="0">
              <a:solidFill>
                <a:srgbClr val="0C4563"/>
              </a:solidFill>
              <a:latin typeface="Arial" panose="020B0604020202020204" pitchFamily="34" charset="0"/>
              <a:cs typeface="Arial" panose="020B0604020202020204" pitchFamily="34" charset="0"/>
            </a:endParaRPr>
          </a:p>
        </p:txBody>
      </p:sp>
      <p:sp>
        <p:nvSpPr>
          <p:cNvPr id="2" name="CuadroTexto 1"/>
          <p:cNvSpPr txBox="1"/>
          <p:nvPr/>
        </p:nvSpPr>
        <p:spPr>
          <a:xfrm>
            <a:off x="3996655" y="4086820"/>
            <a:ext cx="4320480" cy="415498"/>
          </a:xfrm>
          <a:prstGeom prst="rect">
            <a:avLst/>
          </a:prstGeom>
          <a:noFill/>
        </p:spPr>
        <p:txBody>
          <a:bodyPr wrap="square" rtlCol="0">
            <a:spAutoFit/>
          </a:bodyPr>
          <a:lstStyle/>
          <a:p>
            <a:pPr algn="ctr"/>
            <a:r>
              <a:rPr lang="es-CO" dirty="0" smtClean="0"/>
              <a:t>planeacion.estrategica@inpec.gov.co</a:t>
            </a:r>
            <a:endParaRPr lang="es-CO" dirty="0"/>
          </a:p>
        </p:txBody>
      </p:sp>
      <p:cxnSp>
        <p:nvCxnSpPr>
          <p:cNvPr id="5" name="Conector recto 4"/>
          <p:cNvCxnSpPr/>
          <p:nvPr/>
        </p:nvCxnSpPr>
        <p:spPr>
          <a:xfrm>
            <a:off x="0" y="0"/>
            <a:ext cx="121697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297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sz="quarter" idx="4294967295"/>
          </p:nvPr>
        </p:nvSpPr>
        <p:spPr>
          <a:xfrm>
            <a:off x="3087009" y="198388"/>
            <a:ext cx="6040322" cy="677204"/>
          </a:xfrm>
        </p:spPr>
        <p:txBody>
          <a:bodyPr anchor="ctr">
            <a:noAutofit/>
          </a:bodyPr>
          <a:lstStyle/>
          <a:p>
            <a:pPr marL="0" indent="0" algn="ctr">
              <a:buNone/>
            </a:pPr>
            <a:r>
              <a:rPr lang="es-CO" sz="2600" dirty="0" smtClean="0">
                <a:latin typeface="Arial" panose="020B0604020202020204" pitchFamily="34" charset="0"/>
                <a:cs typeface="Arial" panose="020B0604020202020204" pitchFamily="34" charset="0"/>
              </a:rPr>
              <a:t>RESULTADOS GENERALES I TRIMESTRE </a:t>
            </a:r>
            <a:endParaRPr lang="es-CO" sz="2600" dirty="0">
              <a:latin typeface="Arial" panose="020B0604020202020204" pitchFamily="34" charset="0"/>
              <a:cs typeface="Arial" panose="020B0604020202020204" pitchFamily="34" charset="0"/>
            </a:endParaRPr>
          </a:p>
        </p:txBody>
      </p:sp>
      <p:grpSp>
        <p:nvGrpSpPr>
          <p:cNvPr id="8" name="Group 11"/>
          <p:cNvGrpSpPr/>
          <p:nvPr/>
        </p:nvGrpSpPr>
        <p:grpSpPr>
          <a:xfrm>
            <a:off x="9127331" y="4446860"/>
            <a:ext cx="2583736" cy="2189270"/>
            <a:chOff x="9143999" y="2868637"/>
            <a:chExt cx="2588455" cy="2138288"/>
          </a:xfrm>
        </p:grpSpPr>
        <p:sp>
          <p:nvSpPr>
            <p:cNvPr id="9" name="Rectangle 8"/>
            <p:cNvSpPr/>
            <p:nvPr/>
          </p:nvSpPr>
          <p:spPr>
            <a:xfrm>
              <a:off x="9143999" y="3263705"/>
              <a:ext cx="2588455" cy="1185202"/>
            </a:xfrm>
            <a:prstGeom prst="rect">
              <a:avLst/>
            </a:prstGeom>
            <a:no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10475741" y="2868637"/>
              <a:ext cx="1057421" cy="790135"/>
            </a:xfrm>
            <a:prstGeom prst="rect">
              <a:avLst/>
            </a:prstGeom>
            <a:no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9486314" y="3658772"/>
              <a:ext cx="989428" cy="1348153"/>
            </a:xfrm>
            <a:prstGeom prst="rect">
              <a:avLst/>
            </a:prstGeom>
            <a:no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2" name="Group 12"/>
          <p:cNvGrpSpPr/>
          <p:nvPr/>
        </p:nvGrpSpPr>
        <p:grpSpPr>
          <a:xfrm>
            <a:off x="1974323" y="4707526"/>
            <a:ext cx="2076321" cy="1665244"/>
            <a:chOff x="9143999" y="2868637"/>
            <a:chExt cx="2588455" cy="2138288"/>
          </a:xfrm>
        </p:grpSpPr>
        <p:sp>
          <p:nvSpPr>
            <p:cNvPr id="13" name="Rectangle 13"/>
            <p:cNvSpPr/>
            <p:nvPr/>
          </p:nvSpPr>
          <p:spPr>
            <a:xfrm>
              <a:off x="9143999" y="3263705"/>
              <a:ext cx="2588455" cy="1185202"/>
            </a:xfrm>
            <a:prstGeom prst="rect">
              <a:avLst/>
            </a:prstGeom>
            <a:no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4"/>
            <p:cNvSpPr/>
            <p:nvPr/>
          </p:nvSpPr>
          <p:spPr>
            <a:xfrm>
              <a:off x="10475741" y="2868637"/>
              <a:ext cx="1057421" cy="790135"/>
            </a:xfrm>
            <a:prstGeom prst="rect">
              <a:avLst/>
            </a:prstGeom>
            <a:no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5"/>
            <p:cNvSpPr/>
            <p:nvPr/>
          </p:nvSpPr>
          <p:spPr>
            <a:xfrm>
              <a:off x="9486314" y="3658772"/>
              <a:ext cx="989428" cy="1348153"/>
            </a:xfrm>
            <a:prstGeom prst="rect">
              <a:avLst/>
            </a:prstGeom>
            <a:no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6" name="Group 16"/>
          <p:cNvGrpSpPr/>
          <p:nvPr/>
        </p:nvGrpSpPr>
        <p:grpSpPr>
          <a:xfrm>
            <a:off x="1290136" y="1015352"/>
            <a:ext cx="4220967" cy="3143476"/>
            <a:chOff x="9143999" y="2868637"/>
            <a:chExt cx="2588455" cy="2138288"/>
          </a:xfrm>
        </p:grpSpPr>
        <p:sp>
          <p:nvSpPr>
            <p:cNvPr id="17" name="Rectangle 17"/>
            <p:cNvSpPr/>
            <p:nvPr/>
          </p:nvSpPr>
          <p:spPr>
            <a:xfrm>
              <a:off x="9143999" y="3263705"/>
              <a:ext cx="2588455" cy="1185202"/>
            </a:xfrm>
            <a:prstGeom prst="rect">
              <a:avLst/>
            </a:prstGeom>
            <a:no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8"/>
            <p:cNvSpPr/>
            <p:nvPr/>
          </p:nvSpPr>
          <p:spPr>
            <a:xfrm>
              <a:off x="10475741" y="2868637"/>
              <a:ext cx="1057421" cy="790135"/>
            </a:xfrm>
            <a:prstGeom prst="rect">
              <a:avLst/>
            </a:prstGeom>
            <a:no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9"/>
            <p:cNvSpPr/>
            <p:nvPr/>
          </p:nvSpPr>
          <p:spPr>
            <a:xfrm>
              <a:off x="9486314" y="3658772"/>
              <a:ext cx="989428" cy="1348153"/>
            </a:xfrm>
            <a:prstGeom prst="rect">
              <a:avLst/>
            </a:prstGeom>
            <a:no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3" name="Circle: Hollow 26"/>
          <p:cNvSpPr/>
          <p:nvPr/>
        </p:nvSpPr>
        <p:spPr>
          <a:xfrm>
            <a:off x="556106" y="1970227"/>
            <a:ext cx="2594084" cy="2660784"/>
          </a:xfrm>
          <a:prstGeom prst="donut">
            <a:avLst>
              <a:gd name="adj" fmla="val 641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 name="TextBox 27"/>
          <p:cNvSpPr txBox="1"/>
          <p:nvPr/>
        </p:nvSpPr>
        <p:spPr>
          <a:xfrm>
            <a:off x="863887" y="2368788"/>
            <a:ext cx="2054804" cy="1862048"/>
          </a:xfrm>
          <a:prstGeom prst="rect">
            <a:avLst/>
          </a:prstGeom>
          <a:noFill/>
        </p:spPr>
        <p:txBody>
          <a:bodyPr wrap="square" rtlCol="0" anchor="ctr">
            <a:spAutoFit/>
          </a:bodyPr>
          <a:lstStyle/>
          <a:p>
            <a:pPr algn="ctr"/>
            <a:r>
              <a:rPr lang="en-IN" sz="11500" dirty="0" smtClean="0">
                <a:solidFill>
                  <a:schemeClr val="tx1">
                    <a:lumMod val="85000"/>
                    <a:lumOff val="15000"/>
                  </a:schemeClr>
                </a:solidFill>
                <a:ea typeface="Roboto Light" panose="02000000000000000000" pitchFamily="2" charset="0"/>
                <a:cs typeface="Roboto Light" panose="02000000000000000000" pitchFamily="2" charset="0"/>
              </a:rPr>
              <a:t>30</a:t>
            </a:r>
            <a:r>
              <a:rPr lang="en-IN" sz="4000" dirty="0" smtClean="0">
                <a:solidFill>
                  <a:schemeClr val="tx1">
                    <a:lumMod val="85000"/>
                    <a:lumOff val="15000"/>
                  </a:schemeClr>
                </a:solidFill>
                <a:ea typeface="Roboto Light" panose="02000000000000000000" pitchFamily="2" charset="0"/>
                <a:cs typeface="Roboto Light" panose="02000000000000000000" pitchFamily="2" charset="0"/>
              </a:rPr>
              <a:t>%</a:t>
            </a:r>
            <a:endParaRPr lang="en-IN" sz="11500" dirty="0">
              <a:solidFill>
                <a:schemeClr val="tx1">
                  <a:lumMod val="85000"/>
                  <a:lumOff val="15000"/>
                </a:schemeClr>
              </a:solidFill>
              <a:ea typeface="Roboto Light" panose="02000000000000000000" pitchFamily="2" charset="0"/>
              <a:cs typeface="Roboto Light" panose="02000000000000000000" pitchFamily="2" charset="0"/>
            </a:endParaRPr>
          </a:p>
        </p:txBody>
      </p:sp>
      <p:sp>
        <p:nvSpPr>
          <p:cNvPr id="25" name="TextBox 28"/>
          <p:cNvSpPr txBox="1"/>
          <p:nvPr/>
        </p:nvSpPr>
        <p:spPr>
          <a:xfrm>
            <a:off x="3364091" y="2885883"/>
            <a:ext cx="2425736" cy="461665"/>
          </a:xfrm>
          <a:prstGeom prst="rect">
            <a:avLst/>
          </a:prstGeom>
          <a:noFill/>
        </p:spPr>
        <p:txBody>
          <a:bodyPr wrap="square" rtlCol="0">
            <a:spAutoFit/>
          </a:bodyPr>
          <a:lstStyle/>
          <a:p>
            <a:pPr algn="ctr"/>
            <a:r>
              <a:rPr lang="en-IN" sz="2400" dirty="0" smtClean="0">
                <a:solidFill>
                  <a:schemeClr val="tx1">
                    <a:lumMod val="85000"/>
                    <a:lumOff val="15000"/>
                  </a:schemeClr>
                </a:solidFill>
                <a:latin typeface="Arial" panose="020B0604020202020204" pitchFamily="34" charset="0"/>
                <a:ea typeface="Roboto Light" panose="02000000000000000000" pitchFamily="2" charset="0"/>
                <a:cs typeface="Arial" panose="020B0604020202020204" pitchFamily="34" charset="0"/>
              </a:rPr>
              <a:t>PLANEADO</a:t>
            </a:r>
            <a:endParaRPr lang="en-IN" sz="2400" dirty="0">
              <a:solidFill>
                <a:schemeClr val="tx1">
                  <a:lumMod val="85000"/>
                  <a:lumOff val="15000"/>
                </a:schemeClr>
              </a:solidFill>
              <a:latin typeface="Arial" panose="020B0604020202020204" pitchFamily="34" charset="0"/>
              <a:ea typeface="Roboto Light" panose="02000000000000000000" pitchFamily="2" charset="0"/>
              <a:cs typeface="Arial" panose="020B0604020202020204" pitchFamily="34" charset="0"/>
            </a:endParaRPr>
          </a:p>
        </p:txBody>
      </p:sp>
      <p:grpSp>
        <p:nvGrpSpPr>
          <p:cNvPr id="29" name="Group 11"/>
          <p:cNvGrpSpPr/>
          <p:nvPr/>
        </p:nvGrpSpPr>
        <p:grpSpPr>
          <a:xfrm flipH="1" flipV="1">
            <a:off x="7768534" y="934578"/>
            <a:ext cx="3140889" cy="3224250"/>
            <a:chOff x="9143999" y="2868637"/>
            <a:chExt cx="2588455" cy="2138288"/>
          </a:xfrm>
        </p:grpSpPr>
        <p:sp>
          <p:nvSpPr>
            <p:cNvPr id="30" name="Rectangle 8"/>
            <p:cNvSpPr/>
            <p:nvPr/>
          </p:nvSpPr>
          <p:spPr>
            <a:xfrm>
              <a:off x="9143999" y="3263705"/>
              <a:ext cx="2588455" cy="1185202"/>
            </a:xfrm>
            <a:prstGeom prst="rect">
              <a:avLst/>
            </a:prstGeom>
            <a:no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9"/>
            <p:cNvSpPr/>
            <p:nvPr/>
          </p:nvSpPr>
          <p:spPr>
            <a:xfrm>
              <a:off x="10475741" y="2868637"/>
              <a:ext cx="1057421" cy="790135"/>
            </a:xfrm>
            <a:prstGeom prst="rect">
              <a:avLst/>
            </a:prstGeom>
            <a:no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10"/>
            <p:cNvSpPr/>
            <p:nvPr/>
          </p:nvSpPr>
          <p:spPr>
            <a:xfrm>
              <a:off x="9486314" y="3658772"/>
              <a:ext cx="989428" cy="1348153"/>
            </a:xfrm>
            <a:prstGeom prst="rect">
              <a:avLst/>
            </a:prstGeom>
            <a:no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8" name="TextBox 31"/>
          <p:cNvSpPr txBox="1"/>
          <p:nvPr/>
        </p:nvSpPr>
        <p:spPr>
          <a:xfrm>
            <a:off x="6914016" y="2893791"/>
            <a:ext cx="2425736" cy="461665"/>
          </a:xfrm>
          <a:prstGeom prst="rect">
            <a:avLst/>
          </a:prstGeom>
          <a:noFill/>
        </p:spPr>
        <p:txBody>
          <a:bodyPr wrap="square" rtlCol="0">
            <a:spAutoFit/>
          </a:bodyPr>
          <a:lstStyle/>
          <a:p>
            <a:pPr algn="ctr"/>
            <a:r>
              <a:rPr lang="en-IN" sz="2400" dirty="0" smtClean="0">
                <a:solidFill>
                  <a:schemeClr val="tx1">
                    <a:lumMod val="85000"/>
                    <a:lumOff val="15000"/>
                  </a:schemeClr>
                </a:solidFill>
                <a:latin typeface="Arial" panose="020B0604020202020204" pitchFamily="34" charset="0"/>
                <a:ea typeface="Roboto Light" panose="02000000000000000000" pitchFamily="2" charset="0"/>
                <a:cs typeface="Arial" panose="020B0604020202020204" pitchFamily="34" charset="0"/>
              </a:rPr>
              <a:t>EJECUTADO</a:t>
            </a:r>
            <a:endParaRPr lang="en-IN" sz="2400" dirty="0">
              <a:solidFill>
                <a:schemeClr val="tx1">
                  <a:lumMod val="85000"/>
                  <a:lumOff val="15000"/>
                </a:schemeClr>
              </a:solidFill>
              <a:latin typeface="Arial" panose="020B0604020202020204" pitchFamily="34" charset="0"/>
              <a:ea typeface="Roboto Light" panose="02000000000000000000" pitchFamily="2" charset="0"/>
              <a:cs typeface="Arial" panose="020B0604020202020204" pitchFamily="34" charset="0"/>
            </a:endParaRPr>
          </a:p>
        </p:txBody>
      </p:sp>
      <p:sp>
        <p:nvSpPr>
          <p:cNvPr id="26" name="Circle: Hollow 29"/>
          <p:cNvSpPr/>
          <p:nvPr/>
        </p:nvSpPr>
        <p:spPr>
          <a:xfrm>
            <a:off x="9086036" y="1978134"/>
            <a:ext cx="2594084" cy="2660784"/>
          </a:xfrm>
          <a:prstGeom prst="donut">
            <a:avLst>
              <a:gd name="adj" fmla="val 641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3" name="TextBox 62"/>
          <p:cNvSpPr txBox="1"/>
          <p:nvPr/>
        </p:nvSpPr>
        <p:spPr>
          <a:xfrm>
            <a:off x="4576959" y="5824812"/>
            <a:ext cx="3308128" cy="782288"/>
          </a:xfrm>
          <a:prstGeom prst="rect">
            <a:avLst/>
          </a:prstGeom>
          <a:noFill/>
        </p:spPr>
        <p:txBody>
          <a:bodyPr wrap="square" lIns="43201" tIns="21601" rIns="43201" bIns="21601" rtlCol="0">
            <a:spAutoFit/>
          </a:bodyPr>
          <a:lstStyle/>
          <a:p>
            <a:pPr algn="ctr"/>
            <a:r>
              <a:rPr lang="es-CO" sz="2400" spc="142" dirty="0">
                <a:solidFill>
                  <a:schemeClr val="tx1">
                    <a:lumMod val="85000"/>
                    <a:lumOff val="15000"/>
                  </a:schemeClr>
                </a:solidFill>
                <a:latin typeface="Arial" panose="020B0604020202020204" pitchFamily="34" charset="0"/>
                <a:ea typeface="Roboto" pitchFamily="2" charset="0"/>
                <a:cs typeface="Arial" panose="020B0604020202020204" pitchFamily="34" charset="0"/>
              </a:rPr>
              <a:t>EJECUCIÓN </a:t>
            </a:r>
            <a:r>
              <a:rPr lang="es-CO" sz="2400" spc="142" dirty="0" smtClean="0">
                <a:solidFill>
                  <a:schemeClr val="tx1">
                    <a:lumMod val="85000"/>
                    <a:lumOff val="15000"/>
                  </a:schemeClr>
                </a:solidFill>
                <a:latin typeface="Arial" panose="020B0604020202020204" pitchFamily="34" charset="0"/>
                <a:ea typeface="Roboto" pitchFamily="2" charset="0"/>
                <a:cs typeface="Arial" panose="020B0604020202020204" pitchFamily="34" charset="0"/>
              </a:rPr>
              <a:t>I </a:t>
            </a:r>
            <a:r>
              <a:rPr lang="es-CO" sz="2400" spc="142" dirty="0">
                <a:solidFill>
                  <a:schemeClr val="tx1">
                    <a:lumMod val="85000"/>
                    <a:lumOff val="15000"/>
                  </a:schemeClr>
                </a:solidFill>
                <a:latin typeface="Arial" panose="020B0604020202020204" pitchFamily="34" charset="0"/>
                <a:ea typeface="Roboto" pitchFamily="2" charset="0"/>
                <a:cs typeface="Arial" panose="020B0604020202020204" pitchFamily="34" charset="0"/>
              </a:rPr>
              <a:t>SEMESTRE MIPG</a:t>
            </a:r>
          </a:p>
        </p:txBody>
      </p:sp>
      <p:sp>
        <p:nvSpPr>
          <p:cNvPr id="34" name="TextBox 30"/>
          <p:cNvSpPr txBox="1"/>
          <p:nvPr/>
        </p:nvSpPr>
        <p:spPr>
          <a:xfrm>
            <a:off x="4734124" y="4230836"/>
            <a:ext cx="3034409" cy="1862048"/>
          </a:xfrm>
          <a:prstGeom prst="rect">
            <a:avLst/>
          </a:prstGeom>
          <a:noFill/>
        </p:spPr>
        <p:txBody>
          <a:bodyPr wrap="square" rtlCol="0">
            <a:spAutoFit/>
          </a:bodyPr>
          <a:lstStyle/>
          <a:p>
            <a:pPr algn="ctr"/>
            <a:r>
              <a:rPr lang="en-IN" sz="11500" dirty="0" smtClean="0">
                <a:solidFill>
                  <a:schemeClr val="tx1">
                    <a:alpha val="87000"/>
                  </a:schemeClr>
                </a:solidFill>
                <a:ea typeface="Roboto Black" panose="02000000000000000000" pitchFamily="2" charset="0"/>
                <a:cs typeface="Roboto Black" panose="02000000000000000000" pitchFamily="2" charset="0"/>
              </a:rPr>
              <a:t>100</a:t>
            </a:r>
            <a:r>
              <a:rPr lang="en-IN" sz="4000" dirty="0" smtClean="0">
                <a:solidFill>
                  <a:schemeClr val="tx1">
                    <a:alpha val="87000"/>
                  </a:schemeClr>
                </a:solidFill>
                <a:ea typeface="Roboto Light" panose="02000000000000000000" pitchFamily="2" charset="0"/>
                <a:cs typeface="Roboto Light" panose="02000000000000000000" pitchFamily="2" charset="0"/>
              </a:rPr>
              <a:t>%</a:t>
            </a:r>
            <a:endParaRPr lang="en-IN" sz="11500" dirty="0">
              <a:solidFill>
                <a:schemeClr val="tx1">
                  <a:alpha val="87000"/>
                </a:schemeClr>
              </a:solidFill>
              <a:ea typeface="Roboto Light" panose="02000000000000000000" pitchFamily="2" charset="0"/>
              <a:cs typeface="Roboto Light" panose="02000000000000000000" pitchFamily="2" charset="0"/>
            </a:endParaRPr>
          </a:p>
        </p:txBody>
      </p:sp>
      <p:sp>
        <p:nvSpPr>
          <p:cNvPr id="35" name="TextBox 27"/>
          <p:cNvSpPr txBox="1"/>
          <p:nvPr/>
        </p:nvSpPr>
        <p:spPr>
          <a:xfrm>
            <a:off x="9358675" y="2358628"/>
            <a:ext cx="2054804" cy="1862048"/>
          </a:xfrm>
          <a:prstGeom prst="rect">
            <a:avLst/>
          </a:prstGeom>
          <a:noFill/>
        </p:spPr>
        <p:txBody>
          <a:bodyPr wrap="square" rtlCol="0" anchor="ctr">
            <a:spAutoFit/>
          </a:bodyPr>
          <a:lstStyle/>
          <a:p>
            <a:pPr algn="ctr"/>
            <a:r>
              <a:rPr lang="en-IN" sz="11500" dirty="0" smtClean="0">
                <a:solidFill>
                  <a:schemeClr val="tx1">
                    <a:lumMod val="85000"/>
                    <a:lumOff val="15000"/>
                  </a:schemeClr>
                </a:solidFill>
                <a:ea typeface="Roboto Light" panose="02000000000000000000" pitchFamily="2" charset="0"/>
                <a:cs typeface="Roboto Light" panose="02000000000000000000" pitchFamily="2" charset="0"/>
              </a:rPr>
              <a:t>30</a:t>
            </a:r>
            <a:r>
              <a:rPr lang="en-IN" sz="4000" dirty="0" smtClean="0">
                <a:solidFill>
                  <a:schemeClr val="tx1">
                    <a:lumMod val="85000"/>
                    <a:lumOff val="15000"/>
                  </a:schemeClr>
                </a:solidFill>
                <a:ea typeface="Roboto Light" panose="02000000000000000000" pitchFamily="2" charset="0"/>
                <a:cs typeface="Roboto Light" panose="02000000000000000000" pitchFamily="2" charset="0"/>
              </a:rPr>
              <a:t>%</a:t>
            </a:r>
            <a:endParaRPr lang="en-IN" sz="11500" dirty="0">
              <a:solidFill>
                <a:schemeClr val="tx1">
                  <a:lumMod val="85000"/>
                  <a:lumOff val="15000"/>
                </a:schemeClr>
              </a:solidFill>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770460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1500"/>
                            </p:stCondLst>
                            <p:childTnLst>
                              <p:par>
                                <p:cTn id="37" presetID="49" presetClass="entr" presetSubtype="0" decel="10000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 calcmode="lin" valueType="num">
                                      <p:cBhvr>
                                        <p:cTn id="41" dur="500" fill="hold"/>
                                        <p:tgtEl>
                                          <p:spTgt spid="23"/>
                                        </p:tgtEl>
                                        <p:attrNameLst>
                                          <p:attrName>style.rotation</p:attrName>
                                        </p:attrNameLst>
                                      </p:cBhvr>
                                      <p:tavLst>
                                        <p:tav tm="0">
                                          <p:val>
                                            <p:fltVal val="360"/>
                                          </p:val>
                                        </p:tav>
                                        <p:tav tm="100000">
                                          <p:val>
                                            <p:fltVal val="0"/>
                                          </p:val>
                                        </p:tav>
                                      </p:tavLst>
                                    </p:anim>
                                    <p:animEffect transition="in" filter="fade">
                                      <p:cBhvr>
                                        <p:cTn id="42" dur="500"/>
                                        <p:tgtEl>
                                          <p:spTgt spid="23"/>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 calcmode="lin" valueType="num">
                                      <p:cBhvr>
                                        <p:cTn id="47" dur="500" fill="hold"/>
                                        <p:tgtEl>
                                          <p:spTgt spid="26"/>
                                        </p:tgtEl>
                                        <p:attrNameLst>
                                          <p:attrName>style.rotation</p:attrName>
                                        </p:attrNameLst>
                                      </p:cBhvr>
                                      <p:tavLst>
                                        <p:tav tm="0">
                                          <p:val>
                                            <p:fltVal val="360"/>
                                          </p:val>
                                        </p:tav>
                                        <p:tav tm="100000">
                                          <p:val>
                                            <p:fltVal val="0"/>
                                          </p:val>
                                        </p:tav>
                                      </p:tavLst>
                                    </p:anim>
                                    <p:animEffect transition="in" filter="fade">
                                      <p:cBhvr>
                                        <p:cTn id="48" dur="500"/>
                                        <p:tgtEl>
                                          <p:spTgt spid="26"/>
                                        </p:tgtEl>
                                      </p:cBhvr>
                                    </p:animEffect>
                                  </p:childTnLst>
                                </p:cTn>
                              </p:par>
                            </p:childTnLst>
                          </p:cTn>
                        </p:par>
                        <p:par>
                          <p:cTn id="49" fill="hold">
                            <p:stCondLst>
                              <p:cond delay="2000"/>
                            </p:stCondLst>
                            <p:childTnLst>
                              <p:par>
                                <p:cTn id="50" presetID="14" presetClass="entr" presetSubtype="1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randombar(horizontal)">
                                      <p:cBhvr>
                                        <p:cTn id="52" dur="500"/>
                                        <p:tgtEl>
                                          <p:spTgt spid="24"/>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anim calcmode="lin" valueType="num">
                                      <p:cBhvr>
                                        <p:cTn id="56" dur="1000" fill="hold"/>
                                        <p:tgtEl>
                                          <p:spTgt spid="33"/>
                                        </p:tgtEl>
                                        <p:attrNameLst>
                                          <p:attrName>ppt_x</p:attrName>
                                        </p:attrNameLst>
                                      </p:cBhvr>
                                      <p:tavLst>
                                        <p:tav tm="0">
                                          <p:val>
                                            <p:strVal val="#ppt_x"/>
                                          </p:val>
                                        </p:tav>
                                        <p:tav tm="100000">
                                          <p:val>
                                            <p:strVal val="#ppt_x"/>
                                          </p:val>
                                        </p:tav>
                                      </p:tavLst>
                                    </p:anim>
                                    <p:anim calcmode="lin" valueType="num">
                                      <p:cBhvr>
                                        <p:cTn id="57" dur="1000" fill="hold"/>
                                        <p:tgtEl>
                                          <p:spTgt spid="33"/>
                                        </p:tgtEl>
                                        <p:attrNameLst>
                                          <p:attrName>ppt_y</p:attrName>
                                        </p:attrNameLst>
                                      </p:cBhvr>
                                      <p:tavLst>
                                        <p:tav tm="0">
                                          <p:val>
                                            <p:strVal val="#ppt_y+.1"/>
                                          </p:val>
                                        </p:tav>
                                        <p:tav tm="100000">
                                          <p:val>
                                            <p:strVal val="#ppt_y"/>
                                          </p:val>
                                        </p:tav>
                                      </p:tavLst>
                                    </p:anim>
                                  </p:childTnLst>
                                </p:cTn>
                              </p:par>
                              <p:par>
                                <p:cTn id="58" presetID="14" presetClass="entr" presetSubtype="1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randombar(horizontal)">
                                      <p:cBhvr>
                                        <p:cTn id="60" dur="500"/>
                                        <p:tgtEl>
                                          <p:spTgt spid="34"/>
                                        </p:tgtEl>
                                      </p:cBhvr>
                                    </p:animEffect>
                                  </p:childTnLst>
                                </p:cTn>
                              </p:par>
                            </p:childTnLst>
                          </p:cTn>
                        </p:par>
                        <p:par>
                          <p:cTn id="61" fill="hold">
                            <p:stCondLst>
                              <p:cond delay="3000"/>
                            </p:stCondLst>
                            <p:childTnLst>
                              <p:par>
                                <p:cTn id="62" presetID="14" presetClass="entr" presetSubtype="1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randombar(horizontal)">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8" grpId="0"/>
      <p:bldP spid="26" grpId="0" animBg="1"/>
      <p:bldP spid="33" grpId="0"/>
      <p:bldP spid="34"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8"/>
          <p:cNvGraphicFramePr/>
          <p:nvPr>
            <p:extLst>
              <p:ext uri="{D42A27DB-BD31-4B8C-83A1-F6EECF244321}">
                <p14:modId xmlns:p14="http://schemas.microsoft.com/office/powerpoint/2010/main" val="2115611812"/>
              </p:ext>
            </p:extLst>
          </p:nvPr>
        </p:nvGraphicFramePr>
        <p:xfrm>
          <a:off x="-7950" y="990476"/>
          <a:ext cx="11997493"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6" name="5 Marcador de texto"/>
          <p:cNvSpPr>
            <a:spLocks noGrp="1"/>
          </p:cNvSpPr>
          <p:nvPr>
            <p:ph type="body" sz="quarter" idx="4294967295"/>
          </p:nvPr>
        </p:nvSpPr>
        <p:spPr>
          <a:xfrm>
            <a:off x="3708624" y="198388"/>
            <a:ext cx="4752527" cy="720080"/>
          </a:xfrm>
        </p:spPr>
        <p:txBody>
          <a:bodyPr vert="horz" lIns="91440" tIns="45720" rIns="91440" bIns="45720" rtlCol="0" anchor="ctr">
            <a:noAutofit/>
          </a:bodyPr>
          <a:lstStyle/>
          <a:p>
            <a:pPr marL="0" indent="0" algn="ctr">
              <a:buNone/>
            </a:pPr>
            <a:r>
              <a:rPr lang="es-CO" sz="2600" dirty="0">
                <a:latin typeface="Arial" panose="020B0604020202020204" pitchFamily="34" charset="0"/>
                <a:cs typeface="Arial" panose="020B0604020202020204" pitchFamily="34" charset="0"/>
              </a:rPr>
              <a:t>RESULTADO DIMENSIONES </a:t>
            </a:r>
            <a:r>
              <a:rPr lang="es-CO" sz="2600" dirty="0" smtClean="0">
                <a:latin typeface="Arial" panose="020B0604020202020204" pitchFamily="34" charset="0"/>
                <a:cs typeface="Arial" panose="020B0604020202020204" pitchFamily="34" charset="0"/>
              </a:rPr>
              <a:t>I </a:t>
            </a:r>
            <a:r>
              <a:rPr lang="es-CO" sz="2600" dirty="0">
                <a:latin typeface="Arial" panose="020B0604020202020204" pitchFamily="34" charset="0"/>
                <a:cs typeface="Arial" panose="020B0604020202020204" pitchFamily="34" charset="0"/>
              </a:rPr>
              <a:t>TRIMESTRE</a:t>
            </a:r>
          </a:p>
        </p:txBody>
      </p:sp>
    </p:spTree>
    <p:extLst>
      <p:ext uri="{BB962C8B-B14F-4D97-AF65-F5344CB8AC3E}">
        <p14:creationId xmlns:p14="http://schemas.microsoft.com/office/powerpoint/2010/main" val="1716947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texto"/>
          <p:cNvSpPr>
            <a:spLocks noGrp="1"/>
          </p:cNvSpPr>
          <p:nvPr>
            <p:ph type="body" sz="quarter" idx="4294967295"/>
          </p:nvPr>
        </p:nvSpPr>
        <p:spPr>
          <a:xfrm>
            <a:off x="9469263" y="2070100"/>
            <a:ext cx="2547236" cy="1755775"/>
          </a:xfrm>
        </p:spPr>
        <p:txBody>
          <a:bodyPr/>
          <a:lstStyle/>
          <a:p>
            <a:pPr marL="0" indent="0" algn="ctr">
              <a:buNone/>
            </a:pPr>
            <a:r>
              <a:rPr lang="es-CO" sz="3000" dirty="0">
                <a:solidFill>
                  <a:schemeClr val="bg1"/>
                </a:solidFill>
              </a:rPr>
              <a:t>DIMENSIÓN TALENTO HUMANO</a:t>
            </a:r>
          </a:p>
        </p:txBody>
      </p:sp>
      <p:pic>
        <p:nvPicPr>
          <p:cNvPr id="8" name="Imagen 178"/>
          <p:cNvPicPr>
            <a:picLocks noChangeAspect="1"/>
          </p:cNvPicPr>
          <p:nvPr/>
        </p:nvPicPr>
        <p:blipFill>
          <a:blip r:embed="rId2">
            <a:clrChange>
              <a:clrFrom>
                <a:srgbClr val="FFFFFF"/>
              </a:clrFrom>
              <a:clrTo>
                <a:srgbClr val="FFFFFF">
                  <a:alpha val="0"/>
                </a:srgbClr>
              </a:clrTo>
            </a:clrChange>
          </a:blip>
          <a:stretch>
            <a:fillRect/>
          </a:stretch>
        </p:blipFill>
        <p:spPr>
          <a:xfrm>
            <a:off x="9541271" y="3582764"/>
            <a:ext cx="2475228" cy="2066017"/>
          </a:xfrm>
          <a:prstGeom prst="rect">
            <a:avLst/>
          </a:prstGeom>
        </p:spPr>
      </p:pic>
      <p:sp>
        <p:nvSpPr>
          <p:cNvPr id="18" name="22 Marcador de texto"/>
          <p:cNvSpPr txBox="1">
            <a:spLocks/>
          </p:cNvSpPr>
          <p:nvPr/>
        </p:nvSpPr>
        <p:spPr>
          <a:xfrm>
            <a:off x="3060551" y="396652"/>
            <a:ext cx="6048672" cy="377800"/>
          </a:xfrm>
          <a:prstGeom prst="rect">
            <a:avLst/>
          </a:prstGeom>
        </p:spPr>
        <p:txBody>
          <a:bodyPr lIns="194933" tIns="97467" rIns="194933" bIns="97467" anchor="ctr"/>
          <a:lstStyle>
            <a:lvl1pPr marL="108014" indent="-108014" algn="l" defTabSz="432054" rtl="0" eaLnBrk="1" latinLnBrk="0" hangingPunct="1">
              <a:lnSpc>
                <a:spcPct val="90000"/>
              </a:lnSpc>
              <a:spcBef>
                <a:spcPts val="472"/>
              </a:spcBef>
              <a:buFont typeface="Arial" panose="020B0604020202020204" pitchFamily="34" charset="0"/>
              <a:buChar char="•"/>
              <a:defRPr sz="1300" kern="1200">
                <a:solidFill>
                  <a:schemeClr val="tx1"/>
                </a:solidFill>
                <a:latin typeface="+mn-lt"/>
                <a:ea typeface="+mn-ea"/>
                <a:cs typeface="+mn-cs"/>
              </a:defRPr>
            </a:lvl1pPr>
            <a:lvl2pPr marL="324041" indent="-108014" algn="l" defTabSz="432054" rtl="0" eaLnBrk="1" latinLnBrk="0" hangingPunct="1">
              <a:lnSpc>
                <a:spcPct val="90000"/>
              </a:lnSpc>
              <a:spcBef>
                <a:spcPts val="236"/>
              </a:spcBef>
              <a:buFont typeface="Arial" panose="020B0604020202020204" pitchFamily="34" charset="0"/>
              <a:buChar char="•"/>
              <a:defRPr sz="1100" kern="1200">
                <a:solidFill>
                  <a:schemeClr val="tx1"/>
                </a:solidFill>
                <a:latin typeface="+mn-lt"/>
                <a:ea typeface="+mn-ea"/>
                <a:cs typeface="+mn-cs"/>
              </a:defRPr>
            </a:lvl2pPr>
            <a:lvl3pPr marL="540068"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3pPr>
            <a:lvl4pPr marL="756095"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4pPr>
            <a:lvl5pPr marL="972122"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5pPr>
            <a:lvl6pPr marL="1188149"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6pPr>
            <a:lvl7pPr marL="1404176"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7pPr>
            <a:lvl8pPr marL="1620203"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8pPr>
            <a:lvl9pPr marL="1836230" indent="-108014" algn="l" defTabSz="432054" rtl="0" eaLnBrk="1" latinLnBrk="0" hangingPunct="1">
              <a:lnSpc>
                <a:spcPct val="90000"/>
              </a:lnSpc>
              <a:spcBef>
                <a:spcPts val="236"/>
              </a:spcBef>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s-CO"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DIMENSIÓN 1 RESULTADOS  </a:t>
            </a:r>
            <a:r>
              <a:rPr lang="es-CO"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 </a:t>
            </a:r>
            <a:r>
              <a:rPr lang="es-CO"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TRIMESTRE</a:t>
            </a:r>
          </a:p>
        </p:txBody>
      </p:sp>
      <p:graphicFrame>
        <p:nvGraphicFramePr>
          <p:cNvPr id="19" name="Chart 43"/>
          <p:cNvGraphicFramePr/>
          <p:nvPr>
            <p:extLst>
              <p:ext uri="{D42A27DB-BD31-4B8C-83A1-F6EECF244321}">
                <p14:modId xmlns:p14="http://schemas.microsoft.com/office/powerpoint/2010/main" val="2761624234"/>
              </p:ext>
            </p:extLst>
          </p:nvPr>
        </p:nvGraphicFramePr>
        <p:xfrm>
          <a:off x="36215" y="842619"/>
          <a:ext cx="5005242" cy="3363559"/>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61"/>
          <p:cNvSpPr txBox="1"/>
          <p:nvPr/>
        </p:nvSpPr>
        <p:spPr>
          <a:xfrm>
            <a:off x="1551973" y="1638548"/>
            <a:ext cx="1947137" cy="1631888"/>
          </a:xfrm>
          <a:prstGeom prst="rect">
            <a:avLst/>
          </a:prstGeom>
          <a:noFill/>
        </p:spPr>
        <p:txBody>
          <a:bodyPr wrap="square" lIns="92105" tIns="46053" rIns="92105" bIns="46053" rtlCol="0">
            <a:spAutoFit/>
          </a:bodyPr>
          <a:lstStyle/>
          <a:p>
            <a:pPr algn="ctr"/>
            <a:r>
              <a:rPr lang="es-CO" sz="2800" b="1" dirty="0" smtClean="0">
                <a:solidFill>
                  <a:schemeClr val="bg1">
                    <a:lumMod val="50000"/>
                  </a:schemeClr>
                </a:solidFill>
                <a:latin typeface="Arial" panose="020B0604020202020204" pitchFamily="34" charset="0"/>
                <a:ea typeface="Open Sans Light" panose="020B0306030504020204" pitchFamily="34" charset="0"/>
                <a:cs typeface="Arial" panose="020B0604020202020204" pitchFamily="34" charset="0"/>
              </a:rPr>
              <a:t>115%</a:t>
            </a:r>
            <a:r>
              <a:rPr lang="es-CO" sz="2400" b="1" dirty="0" smtClean="0">
                <a:solidFill>
                  <a:schemeClr val="bg1">
                    <a:lumMod val="50000"/>
                  </a:schemeClr>
                </a:solidFill>
                <a:latin typeface="Arial" panose="020B0604020202020204" pitchFamily="34" charset="0"/>
                <a:ea typeface="Open Sans Light" panose="020B0306030504020204" pitchFamily="34" charset="0"/>
                <a:cs typeface="Arial" panose="020B0604020202020204" pitchFamily="34" charset="0"/>
              </a:rPr>
              <a:t> </a:t>
            </a:r>
            <a:r>
              <a:rPr lang="es-CO" sz="2400" b="1" dirty="0">
                <a:solidFill>
                  <a:schemeClr val="bg1">
                    <a:lumMod val="50000"/>
                  </a:schemeClr>
                </a:solidFill>
                <a:latin typeface="Arial" panose="020B0604020202020204" pitchFamily="34" charset="0"/>
                <a:ea typeface="Open Sans Light" panose="020B0306030504020204" pitchFamily="34" charset="0"/>
                <a:cs typeface="Arial" panose="020B0604020202020204" pitchFamily="34" charset="0"/>
              </a:rPr>
              <a:t>Ejecución de la Dimensión </a:t>
            </a:r>
          </a:p>
        </p:txBody>
      </p:sp>
      <p:grpSp>
        <p:nvGrpSpPr>
          <p:cNvPr id="26" name="25 Grupo"/>
          <p:cNvGrpSpPr/>
          <p:nvPr/>
        </p:nvGrpSpPr>
        <p:grpSpPr>
          <a:xfrm>
            <a:off x="4681536" y="1969439"/>
            <a:ext cx="4211663" cy="895673"/>
            <a:chOff x="2050711" y="2423442"/>
            <a:chExt cx="2133091" cy="459278"/>
          </a:xfrm>
        </p:grpSpPr>
        <p:sp>
          <p:nvSpPr>
            <p:cNvPr id="23" name="22 CuadroTexto"/>
            <p:cNvSpPr txBox="1"/>
            <p:nvPr/>
          </p:nvSpPr>
          <p:spPr>
            <a:xfrm>
              <a:off x="2050711" y="2423442"/>
              <a:ext cx="2133091" cy="213057"/>
            </a:xfrm>
            <a:prstGeom prst="rect">
              <a:avLst/>
            </a:prstGeom>
            <a:noFill/>
          </p:spPr>
          <p:txBody>
            <a:bodyPr wrap="square" rtlCol="0">
              <a:spAutoFit/>
            </a:bodyPr>
            <a:lstStyle/>
            <a:p>
              <a:pPr algn="ctr"/>
              <a:r>
                <a:rPr lang="es-CO" dirty="0" smtClean="0">
                  <a:latin typeface="Arial" panose="020B0604020202020204" pitchFamily="34" charset="0"/>
                  <a:cs typeface="Arial" panose="020B0604020202020204" pitchFamily="34" charset="0"/>
                </a:rPr>
                <a:t>Gestión del Talento Humano</a:t>
              </a:r>
              <a:endParaRPr lang="es-CO" dirty="0">
                <a:latin typeface="Arial" panose="020B0604020202020204" pitchFamily="34" charset="0"/>
                <a:cs typeface="Arial" panose="020B0604020202020204" pitchFamily="34" charset="0"/>
              </a:endParaRPr>
            </a:p>
          </p:txBody>
        </p:sp>
        <p:sp>
          <p:nvSpPr>
            <p:cNvPr id="24" name="23 CuadroTexto"/>
            <p:cNvSpPr txBox="1"/>
            <p:nvPr/>
          </p:nvSpPr>
          <p:spPr>
            <a:xfrm>
              <a:off x="2050711" y="2669663"/>
              <a:ext cx="2133091" cy="213057"/>
            </a:xfrm>
            <a:prstGeom prst="rect">
              <a:avLst/>
            </a:prstGeom>
            <a:noFill/>
          </p:spPr>
          <p:txBody>
            <a:bodyPr wrap="square" rtlCol="0">
              <a:spAutoFit/>
            </a:bodyPr>
            <a:lstStyle/>
            <a:p>
              <a:pPr algn="ctr"/>
              <a:r>
                <a:rPr lang="es-CO" dirty="0" smtClean="0">
                  <a:latin typeface="Arial" panose="020B0604020202020204" pitchFamily="34" charset="0"/>
                  <a:cs typeface="Arial" panose="020B0604020202020204" pitchFamily="34" charset="0"/>
                </a:rPr>
                <a:t>Integridad en el Servicio Publico</a:t>
              </a:r>
              <a:endParaRPr lang="es-CO" dirty="0">
                <a:latin typeface="Arial" panose="020B0604020202020204" pitchFamily="34" charset="0"/>
                <a:cs typeface="Arial" panose="020B0604020202020204" pitchFamily="34" charset="0"/>
              </a:endParaRPr>
            </a:p>
          </p:txBody>
        </p:sp>
      </p:grpSp>
      <p:graphicFrame>
        <p:nvGraphicFramePr>
          <p:cNvPr id="25" name="24 Tabla"/>
          <p:cNvGraphicFramePr>
            <a:graphicFrameLocks noGrp="1"/>
          </p:cNvGraphicFramePr>
          <p:nvPr>
            <p:extLst>
              <p:ext uri="{D42A27DB-BD31-4B8C-83A1-F6EECF244321}">
                <p14:modId xmlns:p14="http://schemas.microsoft.com/office/powerpoint/2010/main" val="2069100002"/>
              </p:ext>
            </p:extLst>
          </p:nvPr>
        </p:nvGraphicFramePr>
        <p:xfrm>
          <a:off x="243473" y="4378142"/>
          <a:ext cx="8865750" cy="2273631"/>
        </p:xfrm>
        <a:graphic>
          <a:graphicData uri="http://schemas.openxmlformats.org/drawingml/2006/table">
            <a:tbl>
              <a:tblPr firstRow="1" bandRow="1">
                <a:effectLst>
                  <a:outerShdw blurRad="50800" dist="38100" dir="2700000" algn="tl" rotWithShape="0">
                    <a:prstClr val="black">
                      <a:alpha val="40000"/>
                    </a:prstClr>
                  </a:outerShdw>
                </a:effectLst>
                <a:tableStyleId>{BC89EF96-8CEA-46FF-86C4-4CE0E7609802}</a:tableStyleId>
              </a:tblPr>
              <a:tblGrid>
                <a:gridCol w="4432875"/>
                <a:gridCol w="4432875"/>
              </a:tblGrid>
              <a:tr h="445810">
                <a:tc>
                  <a:txBody>
                    <a:bodyPr/>
                    <a:lstStyle/>
                    <a:p>
                      <a:pPr algn="ctr"/>
                      <a:r>
                        <a:rPr lang="es-CO" sz="1600" dirty="0" smtClean="0">
                          <a:latin typeface="Arial" panose="020B0604020202020204" pitchFamily="34" charset="0"/>
                          <a:cs typeface="Arial" panose="020B0604020202020204" pitchFamily="34" charset="0"/>
                        </a:rPr>
                        <a:t>Planeado</a:t>
                      </a:r>
                      <a:r>
                        <a:rPr lang="es-CO" sz="1600" baseline="0" dirty="0" smtClean="0">
                          <a:latin typeface="Arial" panose="020B0604020202020204" pitchFamily="34" charset="0"/>
                          <a:cs typeface="Arial" panose="020B0604020202020204" pitchFamily="34" charset="0"/>
                        </a:rPr>
                        <a:t> </a:t>
                      </a:r>
                      <a:endParaRPr lang="es-CO" sz="16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a:r>
                        <a:rPr lang="es-CO" sz="1600" dirty="0" smtClean="0">
                          <a:latin typeface="Arial" panose="020B0604020202020204" pitchFamily="34" charset="0"/>
                          <a:cs typeface="Arial" panose="020B0604020202020204" pitchFamily="34" charset="0"/>
                        </a:rPr>
                        <a:t>Ejecutado </a:t>
                      </a:r>
                      <a:endParaRPr lang="es-CO" sz="16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25400" cmpd="sng">
                      <a:noFill/>
                    </a:lnT>
                    <a:lnB w="12700" cmpd="sng">
                      <a:noFill/>
                    </a:lnB>
                    <a:lnTlToBr w="12700" cmpd="sng">
                      <a:noFill/>
                      <a:prstDash val="solid"/>
                    </a:lnTlToBr>
                    <a:lnBlToTr w="12700" cmpd="sng">
                      <a:noFill/>
                      <a:prstDash val="solid"/>
                    </a:lnBlToTr>
                  </a:tcPr>
                </a:tc>
              </a:tr>
              <a:tr h="445810">
                <a:tc>
                  <a:txBody>
                    <a:bodyPr/>
                    <a:lstStyle/>
                    <a:p>
                      <a:pPr algn="ctr"/>
                      <a:r>
                        <a:rPr lang="es-CO" sz="1600" dirty="0" smtClean="0">
                          <a:latin typeface="Arial" panose="020B0604020202020204" pitchFamily="34" charset="0"/>
                          <a:cs typeface="Arial" panose="020B0604020202020204" pitchFamily="34" charset="0"/>
                        </a:rPr>
                        <a:t>26%</a:t>
                      </a:r>
                      <a:endParaRPr lang="es-CO" sz="16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600" dirty="0" smtClean="0">
                          <a:latin typeface="Arial" panose="020B0604020202020204" pitchFamily="34" charset="0"/>
                          <a:cs typeface="Arial" panose="020B0604020202020204" pitchFamily="34" charset="0"/>
                        </a:rPr>
                        <a:t>30%</a:t>
                      </a:r>
                      <a:endParaRPr lang="es-CO" sz="16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90391">
                <a:tc gridSpan="2">
                  <a:txBody>
                    <a:bodyPr/>
                    <a:lstStyle/>
                    <a:p>
                      <a:pPr marL="0" algn="ctr" defTabSz="514350" rtl="0" eaLnBrk="1" latinLnBrk="0" hangingPunct="1"/>
                      <a:r>
                        <a:rPr lang="es-CO" sz="1600" kern="1200" dirty="0" smtClean="0">
                          <a:latin typeface="Arial" panose="020B0604020202020204" pitchFamily="34" charset="0"/>
                          <a:cs typeface="Arial" panose="020B0604020202020204" pitchFamily="34" charset="0"/>
                        </a:rPr>
                        <a:t>Participación Políticas</a:t>
                      </a:r>
                      <a:endParaRPr lang="es-CO" sz="1600" b="1" kern="1200" dirty="0">
                        <a:solidFill>
                          <a:schemeClr val="tx1"/>
                        </a:solidFill>
                        <a:latin typeface="Arial" panose="020B0604020202020204" pitchFamily="34" charset="0"/>
                        <a:ea typeface="+mn-ea"/>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CO" dirty="0"/>
                    </a:p>
                  </a:txBody>
                  <a:tcPr anchor="ctr">
                    <a:lnL>
                      <a:noFill/>
                    </a:lnL>
                    <a:lnR>
                      <a:noFill/>
                    </a:lnR>
                    <a:lnT>
                      <a:noFill/>
                    </a:lnT>
                    <a:lnB>
                      <a:noFill/>
                    </a:lnB>
                    <a:lnTlToBr w="12700" cmpd="sng">
                      <a:noFill/>
                      <a:prstDash val="solid"/>
                    </a:lnTlToBr>
                    <a:lnBlToTr w="12700" cmpd="sng">
                      <a:noFill/>
                      <a:prstDash val="solid"/>
                    </a:lnBlToTr>
                  </a:tcPr>
                </a:tc>
              </a:tr>
              <a:tr h="445810">
                <a:tc>
                  <a:txBody>
                    <a:bodyPr/>
                    <a:lstStyle/>
                    <a:p>
                      <a:pPr algn="ctr"/>
                      <a:r>
                        <a:rPr lang="es-CO" sz="1600" dirty="0" smtClean="0">
                          <a:latin typeface="Arial" panose="020B0604020202020204" pitchFamily="34" charset="0"/>
                          <a:cs typeface="Arial" panose="020B0604020202020204" pitchFamily="34" charset="0"/>
                        </a:rPr>
                        <a:t>Gestión del Talento</a:t>
                      </a:r>
                      <a:r>
                        <a:rPr lang="es-CO" sz="1600" baseline="0" dirty="0" smtClean="0">
                          <a:latin typeface="Arial" panose="020B0604020202020204" pitchFamily="34" charset="0"/>
                          <a:cs typeface="Arial" panose="020B0604020202020204" pitchFamily="34" charset="0"/>
                        </a:rPr>
                        <a:t> Humano</a:t>
                      </a:r>
                      <a:endParaRPr lang="es-CO" sz="16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600" dirty="0" smtClean="0">
                          <a:latin typeface="Arial" panose="020B0604020202020204" pitchFamily="34" charset="0"/>
                          <a:cs typeface="Arial" panose="020B0604020202020204" pitchFamily="34" charset="0"/>
                        </a:rPr>
                        <a:t>Integridad en</a:t>
                      </a:r>
                      <a:r>
                        <a:rPr lang="es-CO" sz="1600" baseline="0" dirty="0" smtClean="0">
                          <a:latin typeface="Arial" panose="020B0604020202020204" pitchFamily="34" charset="0"/>
                          <a:cs typeface="Arial" panose="020B0604020202020204" pitchFamily="34" charset="0"/>
                        </a:rPr>
                        <a:t> el Servicio Publico</a:t>
                      </a:r>
                      <a:r>
                        <a:rPr lang="es-CO" sz="1600" dirty="0" smtClean="0">
                          <a:latin typeface="Arial" panose="020B0604020202020204" pitchFamily="34" charset="0"/>
                          <a:cs typeface="Arial" panose="020B0604020202020204" pitchFamily="34" charset="0"/>
                        </a:rPr>
                        <a:t> </a:t>
                      </a:r>
                      <a:endParaRPr lang="es-CO" sz="16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45810">
                <a:tc>
                  <a:txBody>
                    <a:bodyPr/>
                    <a:lstStyle/>
                    <a:p>
                      <a:pPr algn="ctr"/>
                      <a:r>
                        <a:rPr lang="es-CO" sz="1600" dirty="0" smtClean="0">
                          <a:latin typeface="Arial" panose="020B0604020202020204" pitchFamily="34" charset="0"/>
                          <a:cs typeface="Arial" panose="020B0604020202020204" pitchFamily="34" charset="0"/>
                        </a:rPr>
                        <a:t>97%</a:t>
                      </a:r>
                      <a:endParaRPr lang="es-CO" sz="16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600" dirty="0" smtClean="0">
                          <a:latin typeface="Arial" panose="020B0604020202020204" pitchFamily="34" charset="0"/>
                          <a:cs typeface="Arial" panose="020B0604020202020204" pitchFamily="34" charset="0"/>
                        </a:rPr>
                        <a:t>3%</a:t>
                      </a:r>
                      <a:endParaRPr lang="es-CO" sz="1600" dirty="0">
                        <a:latin typeface="Arial" panose="020B0604020202020204" pitchFamily="34" charset="0"/>
                        <a:cs typeface="Arial" panose="020B0604020202020204" pitchFamily="34" charset="0"/>
                      </a:endParaRPr>
                    </a:p>
                  </a:txBody>
                  <a:tcPr marL="206049" marR="206049" marT="89162" marB="8916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92295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30 Gráfico"/>
          <p:cNvGraphicFramePr/>
          <p:nvPr>
            <p:extLst>
              <p:ext uri="{D42A27DB-BD31-4B8C-83A1-F6EECF244321}">
                <p14:modId xmlns:p14="http://schemas.microsoft.com/office/powerpoint/2010/main" val="4205621856"/>
              </p:ext>
            </p:extLst>
          </p:nvPr>
        </p:nvGraphicFramePr>
        <p:xfrm>
          <a:off x="972319" y="1976724"/>
          <a:ext cx="3988339" cy="31813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29 Tabla"/>
          <p:cNvGraphicFramePr>
            <a:graphicFrameLocks noGrp="1"/>
          </p:cNvGraphicFramePr>
          <p:nvPr>
            <p:extLst>
              <p:ext uri="{D42A27DB-BD31-4B8C-83A1-F6EECF244321}">
                <p14:modId xmlns:p14="http://schemas.microsoft.com/office/powerpoint/2010/main" val="3133580276"/>
              </p:ext>
            </p:extLst>
          </p:nvPr>
        </p:nvGraphicFramePr>
        <p:xfrm>
          <a:off x="494573" y="5476753"/>
          <a:ext cx="5103530" cy="699037"/>
        </p:xfrm>
        <a:graphic>
          <a:graphicData uri="http://schemas.openxmlformats.org/drawingml/2006/table">
            <a:tbl>
              <a:tblPr firstRow="1" bandRow="1">
                <a:tableStyleId>{5C22544A-7EE6-4342-B048-85BDC9FD1C3A}</a:tableStyleId>
              </a:tblPr>
              <a:tblGrid>
                <a:gridCol w="1171535"/>
                <a:gridCol w="889664"/>
                <a:gridCol w="1097229"/>
                <a:gridCol w="576937"/>
                <a:gridCol w="840680"/>
                <a:gridCol w="527485"/>
              </a:tblGrid>
              <a:tr h="352344">
                <a:tc>
                  <a:txBody>
                    <a:bodyPr/>
                    <a:lstStyle/>
                    <a:p>
                      <a:pPr algn="ctr" rtl="0" fontAlgn="ctr"/>
                      <a:r>
                        <a:rPr lang="es-CO"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Planeado</a:t>
                      </a:r>
                      <a:endParaRPr lang="es-CO"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15A"/>
                    </a:solidFill>
                  </a:tcPr>
                </a:tc>
                <a:tc>
                  <a:txBody>
                    <a:bodyPr/>
                    <a:lstStyle/>
                    <a:p>
                      <a:pPr algn="ctr" fontAlgn="ctr"/>
                      <a:r>
                        <a:rPr lang="es-CO" sz="1200" u="none" strike="noStrike" dirty="0" smtClean="0">
                          <a:solidFill>
                            <a:schemeClr val="tx1"/>
                          </a:solidFill>
                          <a:effectLst/>
                          <a:latin typeface="Arial" panose="020B0604020202020204" pitchFamily="34" charset="0"/>
                          <a:cs typeface="Arial" panose="020B0604020202020204" pitchFamily="34" charset="0"/>
                        </a:rPr>
                        <a:t>27%</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u="none" strike="noStrike" dirty="0" smtClean="0">
                          <a:effectLst/>
                          <a:latin typeface="Arial" panose="020B0604020202020204" pitchFamily="34" charset="0"/>
                          <a:cs typeface="Arial" panose="020B0604020202020204" pitchFamily="34" charset="0"/>
                        </a:rPr>
                        <a:t>Superávit</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15A"/>
                    </a:solidFill>
                  </a:tcPr>
                </a:tc>
                <a:tc rowSpan="2">
                  <a:txBody>
                    <a:bodyPr/>
                    <a:lstStyle/>
                    <a:p>
                      <a:pPr algn="ctr" fontAlgn="ctr"/>
                      <a:r>
                        <a:rPr lang="es-CO" sz="1200" u="none" strike="noStrike" dirty="0">
                          <a:solidFill>
                            <a:schemeClr val="tx1"/>
                          </a:solidFill>
                          <a:effectLst/>
                          <a:latin typeface="Arial" panose="020B0604020202020204" pitchFamily="34" charset="0"/>
                          <a:cs typeface="Arial" panose="020B0604020202020204" pitchFamily="34" charset="0"/>
                        </a:rPr>
                        <a:t> </a:t>
                      </a:r>
                      <a:r>
                        <a:rPr lang="es-CO" sz="1200" u="none" strike="noStrike" dirty="0" smtClean="0">
                          <a:solidFill>
                            <a:schemeClr val="tx1"/>
                          </a:solidFill>
                          <a:effectLst/>
                          <a:latin typeface="Arial" panose="020B0604020202020204" pitchFamily="34" charset="0"/>
                          <a:cs typeface="Arial" panose="020B0604020202020204" pitchFamily="34" charset="0"/>
                        </a:rPr>
                        <a:t>3%</a:t>
                      </a:r>
                      <a:endParaRPr lang="es-CO" sz="1200" b="0" i="0"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u="none" strike="noStrike" dirty="0" smtClean="0">
                          <a:effectLst/>
                          <a:latin typeface="Arial" panose="020B0604020202020204" pitchFamily="34" charset="0"/>
                          <a:cs typeface="Arial" panose="020B0604020202020204" pitchFamily="34" charset="0"/>
                        </a:rPr>
                        <a:t>Déficit</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15A"/>
                    </a:solidFill>
                  </a:tcPr>
                </a:tc>
                <a:tc rowSpan="2">
                  <a:txBody>
                    <a:bodyPr/>
                    <a:lstStyle/>
                    <a:p>
                      <a:pPr algn="ctr" fontAlgn="ctr"/>
                      <a:r>
                        <a:rPr lang="es-CO" sz="1200" u="none" strike="noStrike" dirty="0">
                          <a:solidFill>
                            <a:schemeClr val="tx1"/>
                          </a:solidFill>
                          <a:effectLst/>
                          <a:latin typeface="Arial" panose="020B0604020202020204" pitchFamily="34" charset="0"/>
                          <a:cs typeface="Arial" panose="020B0604020202020204" pitchFamily="34" charset="0"/>
                        </a:rPr>
                        <a:t> </a:t>
                      </a:r>
                      <a:r>
                        <a:rPr lang="es-CO" sz="1200" u="none" strike="noStrike" dirty="0" smtClean="0">
                          <a:solidFill>
                            <a:schemeClr val="tx1"/>
                          </a:solidFill>
                          <a:effectLst/>
                          <a:latin typeface="Arial" panose="020B0604020202020204" pitchFamily="34" charset="0"/>
                          <a:cs typeface="Arial" panose="020B0604020202020204" pitchFamily="34" charset="0"/>
                        </a:rPr>
                        <a:t>0%</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693">
                <a:tc>
                  <a:txBody>
                    <a:bodyPr/>
                    <a:lstStyle/>
                    <a:p>
                      <a:pPr algn="ctr" rtl="0" fontAlgn="ctr"/>
                      <a:r>
                        <a:rPr lang="es-CO"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Ejecutado</a:t>
                      </a:r>
                      <a:endParaRPr lang="es-CO"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15A"/>
                    </a:solidFill>
                  </a:tcPr>
                </a:tc>
                <a:tc>
                  <a:txBody>
                    <a:bodyPr/>
                    <a:lstStyle/>
                    <a:p>
                      <a:pPr marL="0" algn="ctr" defTabSz="480060" rtl="0" eaLnBrk="1" fontAlgn="ctr" latinLnBrk="0" hangingPunct="1"/>
                      <a:r>
                        <a:rPr lang="es-CO" sz="1200" b="1" u="none" strike="noStrike" dirty="0" smtClean="0">
                          <a:solidFill>
                            <a:schemeClr val="tx1"/>
                          </a:solidFill>
                          <a:effectLst/>
                          <a:latin typeface="Arial" panose="020B0604020202020204" pitchFamily="34" charset="0"/>
                          <a:cs typeface="Arial" panose="020B0604020202020204" pitchFamily="34" charset="0"/>
                        </a:rPr>
                        <a:t>30%</a:t>
                      </a:r>
                      <a:endParaRPr lang="es-CO" sz="12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193171"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r>
            </a:tbl>
          </a:graphicData>
        </a:graphic>
      </p:graphicFrame>
      <p:graphicFrame>
        <p:nvGraphicFramePr>
          <p:cNvPr id="31" name="30 Gráfico"/>
          <p:cNvGraphicFramePr/>
          <p:nvPr>
            <p:extLst>
              <p:ext uri="{D42A27DB-BD31-4B8C-83A1-F6EECF244321}">
                <p14:modId xmlns:p14="http://schemas.microsoft.com/office/powerpoint/2010/main" val="938852408"/>
              </p:ext>
            </p:extLst>
          </p:nvPr>
        </p:nvGraphicFramePr>
        <p:xfrm>
          <a:off x="7042397" y="1966048"/>
          <a:ext cx="3988339" cy="31813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31 Tabla"/>
          <p:cNvGraphicFramePr>
            <a:graphicFrameLocks noGrp="1"/>
          </p:cNvGraphicFramePr>
          <p:nvPr>
            <p:extLst>
              <p:ext uri="{D42A27DB-BD31-4B8C-83A1-F6EECF244321}">
                <p14:modId xmlns:p14="http://schemas.microsoft.com/office/powerpoint/2010/main" val="3533445369"/>
              </p:ext>
            </p:extLst>
          </p:nvPr>
        </p:nvGraphicFramePr>
        <p:xfrm>
          <a:off x="6409410" y="5476753"/>
          <a:ext cx="5103530" cy="699037"/>
        </p:xfrm>
        <a:graphic>
          <a:graphicData uri="http://schemas.openxmlformats.org/drawingml/2006/table">
            <a:tbl>
              <a:tblPr firstRow="1" bandRow="1">
                <a:tableStyleId>{5C22544A-7EE6-4342-B048-85BDC9FD1C3A}</a:tableStyleId>
              </a:tblPr>
              <a:tblGrid>
                <a:gridCol w="1171535"/>
                <a:gridCol w="889664"/>
                <a:gridCol w="1097229"/>
                <a:gridCol w="576937"/>
                <a:gridCol w="840680"/>
                <a:gridCol w="527485"/>
              </a:tblGrid>
              <a:tr h="352344">
                <a:tc>
                  <a:txBody>
                    <a:bodyPr/>
                    <a:lstStyle/>
                    <a:p>
                      <a:pPr algn="ctr" rtl="0" fontAlgn="ctr"/>
                      <a:r>
                        <a:rPr lang="es-CO"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Planeado</a:t>
                      </a:r>
                      <a:endParaRPr lang="es-CO"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15A"/>
                    </a:solidFill>
                  </a:tcPr>
                </a:tc>
                <a:tc>
                  <a:txBody>
                    <a:bodyPr/>
                    <a:lstStyle/>
                    <a:p>
                      <a:pPr algn="ctr" fontAlgn="ctr"/>
                      <a:r>
                        <a:rPr lang="es-CO" sz="1200" u="none" strike="noStrike" dirty="0" smtClean="0">
                          <a:solidFill>
                            <a:schemeClr val="tx1"/>
                          </a:solidFill>
                          <a:effectLst/>
                          <a:latin typeface="Arial" panose="020B0604020202020204" pitchFamily="34" charset="0"/>
                          <a:cs typeface="Arial" panose="020B0604020202020204" pitchFamily="34" charset="0"/>
                        </a:rPr>
                        <a:t>28%</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u="none" strike="noStrike" dirty="0" smtClean="0">
                          <a:effectLst/>
                          <a:latin typeface="Arial" panose="020B0604020202020204" pitchFamily="34" charset="0"/>
                          <a:cs typeface="Arial" panose="020B0604020202020204" pitchFamily="34" charset="0"/>
                        </a:rPr>
                        <a:t>Superávit</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15A"/>
                    </a:solidFill>
                  </a:tcPr>
                </a:tc>
                <a:tc rowSpan="2">
                  <a:txBody>
                    <a:bodyPr/>
                    <a:lstStyle/>
                    <a:p>
                      <a:pPr algn="ctr" fontAlgn="ctr"/>
                      <a:r>
                        <a:rPr lang="es-CO" sz="1200" u="none" strike="noStrike" dirty="0">
                          <a:solidFill>
                            <a:schemeClr val="tx1"/>
                          </a:solidFill>
                          <a:effectLst/>
                          <a:latin typeface="Arial" panose="020B0604020202020204" pitchFamily="34" charset="0"/>
                          <a:cs typeface="Arial" panose="020B0604020202020204" pitchFamily="34" charset="0"/>
                        </a:rPr>
                        <a:t> </a:t>
                      </a:r>
                      <a:r>
                        <a:rPr lang="es-CO" sz="1200" u="none" strike="noStrike" dirty="0" smtClean="0">
                          <a:solidFill>
                            <a:schemeClr val="tx1"/>
                          </a:solidFill>
                          <a:effectLst/>
                          <a:latin typeface="Arial" panose="020B0604020202020204" pitchFamily="34" charset="0"/>
                          <a:cs typeface="Arial" panose="020B0604020202020204" pitchFamily="34" charset="0"/>
                        </a:rPr>
                        <a:t>0%</a:t>
                      </a:r>
                      <a:endParaRPr lang="es-CO" sz="1200" b="0" i="0" u="none" strike="noStrike" dirty="0">
                        <a:solidFill>
                          <a:schemeClr val="accent3">
                            <a:lumMod val="75000"/>
                          </a:schemeClr>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u="none" strike="noStrike" dirty="0" smtClean="0">
                          <a:effectLst/>
                          <a:latin typeface="Arial" panose="020B0604020202020204" pitchFamily="34" charset="0"/>
                          <a:cs typeface="Arial" panose="020B0604020202020204" pitchFamily="34" charset="0"/>
                        </a:rPr>
                        <a:t>Déficit</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15A"/>
                    </a:solidFill>
                  </a:tcPr>
                </a:tc>
                <a:tc rowSpan="2">
                  <a:txBody>
                    <a:bodyPr/>
                    <a:lstStyle/>
                    <a:p>
                      <a:pPr algn="ctr" fontAlgn="ctr"/>
                      <a:r>
                        <a:rPr lang="es-CO" sz="1200" u="none" strike="noStrike" dirty="0" smtClean="0">
                          <a:solidFill>
                            <a:schemeClr val="tx1"/>
                          </a:solidFill>
                          <a:effectLst/>
                          <a:latin typeface="Arial" panose="020B0604020202020204" pitchFamily="34" charset="0"/>
                          <a:cs typeface="Arial" panose="020B0604020202020204" pitchFamily="34" charset="0"/>
                        </a:rPr>
                        <a:t>0%</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693">
                <a:tc>
                  <a:txBody>
                    <a:bodyPr/>
                    <a:lstStyle/>
                    <a:p>
                      <a:pPr algn="ctr" rtl="0" fontAlgn="ctr"/>
                      <a:r>
                        <a:rPr lang="es-CO"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Ejecutado</a:t>
                      </a:r>
                      <a:endParaRPr lang="es-CO"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15A"/>
                    </a:solidFill>
                  </a:tcPr>
                </a:tc>
                <a:tc>
                  <a:txBody>
                    <a:bodyPr/>
                    <a:lstStyle/>
                    <a:p>
                      <a:pPr marL="0" algn="ctr" defTabSz="480060" rtl="0" eaLnBrk="1" fontAlgn="ctr" latinLnBrk="0" hangingPunct="1"/>
                      <a:r>
                        <a:rPr lang="es-CO" sz="1200" b="1" u="none" strike="noStrike" dirty="0" smtClean="0">
                          <a:solidFill>
                            <a:schemeClr val="tx1"/>
                          </a:solidFill>
                          <a:effectLst/>
                          <a:latin typeface="Arial" panose="020B0604020202020204" pitchFamily="34" charset="0"/>
                          <a:cs typeface="Arial" panose="020B0604020202020204" pitchFamily="34" charset="0"/>
                        </a:rPr>
                        <a:t>28%</a:t>
                      </a:r>
                      <a:endParaRPr lang="es-CO" sz="12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193171"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r>
            </a:tbl>
          </a:graphicData>
        </a:graphic>
      </p:graphicFrame>
      <p:sp>
        <p:nvSpPr>
          <p:cNvPr id="33" name="32 CuadroTexto"/>
          <p:cNvSpPr txBox="1"/>
          <p:nvPr/>
        </p:nvSpPr>
        <p:spPr>
          <a:xfrm>
            <a:off x="1764407" y="3541810"/>
            <a:ext cx="936105" cy="750835"/>
          </a:xfrm>
          <a:prstGeom prst="rect">
            <a:avLst/>
          </a:prstGeom>
          <a:noFill/>
        </p:spPr>
        <p:txBody>
          <a:bodyPr wrap="square" lIns="194933" tIns="97467" rIns="194933" bIns="97467" rtlCol="0" anchor="ctr">
            <a:spAutoFit/>
          </a:bodyPr>
          <a:lstStyle>
            <a:defPPr>
              <a:defRPr lang="es-CO"/>
            </a:defPPr>
            <a:lvl1pPr algn="ctr">
              <a:defRPr sz="18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CO" dirty="0"/>
              <a:t>P</a:t>
            </a:r>
          </a:p>
          <a:p>
            <a:r>
              <a:rPr lang="es-CO" dirty="0"/>
              <a:t>27%</a:t>
            </a:r>
          </a:p>
        </p:txBody>
      </p:sp>
      <p:sp>
        <p:nvSpPr>
          <p:cNvPr id="34" name="33 CuadroTexto"/>
          <p:cNvSpPr txBox="1"/>
          <p:nvPr/>
        </p:nvSpPr>
        <p:spPr>
          <a:xfrm>
            <a:off x="3276575" y="3567375"/>
            <a:ext cx="936104" cy="750835"/>
          </a:xfrm>
          <a:prstGeom prst="rect">
            <a:avLst/>
          </a:prstGeom>
          <a:noFill/>
        </p:spPr>
        <p:txBody>
          <a:bodyPr wrap="square" lIns="194933" tIns="97467" rIns="194933" bIns="97467" rtlCol="0" anchor="ctr">
            <a:spAutoFit/>
          </a:bodyPr>
          <a:lstStyle/>
          <a:p>
            <a:pPr algn="ctr"/>
            <a:r>
              <a:rPr lang="es-CO" sz="1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27%</a:t>
            </a:r>
            <a:endParaRPr lang="es-CO"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5" name="34 CuadroTexto"/>
          <p:cNvSpPr txBox="1"/>
          <p:nvPr/>
        </p:nvSpPr>
        <p:spPr>
          <a:xfrm>
            <a:off x="7813079" y="3917227"/>
            <a:ext cx="864096" cy="720058"/>
          </a:xfrm>
          <a:prstGeom prst="rect">
            <a:avLst/>
          </a:prstGeom>
          <a:noFill/>
        </p:spPr>
        <p:txBody>
          <a:bodyPr wrap="square" lIns="194933" tIns="97467" rIns="194933" bIns="97467" rtlCol="0">
            <a:spAutoFit/>
          </a:bodyPr>
          <a:lstStyle/>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6" name="35 CuadroTexto"/>
          <p:cNvSpPr txBox="1"/>
          <p:nvPr/>
        </p:nvSpPr>
        <p:spPr>
          <a:xfrm>
            <a:off x="9393017" y="3917227"/>
            <a:ext cx="864096" cy="720058"/>
          </a:xfrm>
          <a:prstGeom prst="rect">
            <a:avLst/>
          </a:prstGeom>
          <a:noFill/>
        </p:spPr>
        <p:txBody>
          <a:bodyPr wrap="square" lIns="194933" tIns="97467" rIns="194933" bIns="97467" rtlCol="0">
            <a:spAutoFit/>
          </a:bodyPr>
          <a:lstStyle/>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7" name="36 CuadroTexto"/>
          <p:cNvSpPr txBox="1"/>
          <p:nvPr/>
        </p:nvSpPr>
        <p:spPr>
          <a:xfrm>
            <a:off x="6876975" y="1535133"/>
            <a:ext cx="4464496" cy="520003"/>
          </a:xfrm>
          <a:prstGeom prst="rect">
            <a:avLst/>
          </a:prstGeom>
          <a:noFill/>
        </p:spPr>
        <p:txBody>
          <a:bodyPr wrap="square" lIns="194933" tIns="97467" rIns="194933" bIns="97467" rtlCol="0">
            <a:spAutoFit/>
          </a:bodyPr>
          <a:lstStyle/>
          <a:p>
            <a:pPr algn="ctr"/>
            <a:r>
              <a:rPr lang="es-CO" dirty="0" smtClean="0">
                <a:latin typeface="Arial" panose="020B0604020202020204" pitchFamily="34" charset="0"/>
                <a:cs typeface="Arial" panose="020B0604020202020204" pitchFamily="34" charset="0"/>
              </a:rPr>
              <a:t>Integridad en el Servicio Publico </a:t>
            </a:r>
            <a:endParaRPr lang="es-CO" dirty="0">
              <a:latin typeface="Arial" panose="020B0604020202020204" pitchFamily="34" charset="0"/>
              <a:cs typeface="Arial" panose="020B0604020202020204" pitchFamily="34" charset="0"/>
            </a:endParaRPr>
          </a:p>
        </p:txBody>
      </p:sp>
      <p:sp>
        <p:nvSpPr>
          <p:cNvPr id="38" name="37 CuadroTexto"/>
          <p:cNvSpPr txBox="1"/>
          <p:nvPr/>
        </p:nvSpPr>
        <p:spPr>
          <a:xfrm>
            <a:off x="1404368" y="1535133"/>
            <a:ext cx="3875542" cy="520003"/>
          </a:xfrm>
          <a:prstGeom prst="rect">
            <a:avLst/>
          </a:prstGeom>
          <a:noFill/>
        </p:spPr>
        <p:txBody>
          <a:bodyPr wrap="square" lIns="194933" tIns="97467" rIns="194933" bIns="97467" rtlCol="0">
            <a:spAutoFit/>
          </a:bodyPr>
          <a:lstStyle/>
          <a:p>
            <a:pPr algn="ctr"/>
            <a:r>
              <a:rPr lang="es-CO" dirty="0" smtClean="0">
                <a:latin typeface="Arial" panose="020B0604020202020204" pitchFamily="34" charset="0"/>
                <a:cs typeface="Arial" panose="020B0604020202020204" pitchFamily="34" charset="0"/>
              </a:rPr>
              <a:t>Gestión del Talento Humano</a:t>
            </a:r>
            <a:endParaRPr lang="es-CO" dirty="0">
              <a:latin typeface="Arial" panose="020B0604020202020204" pitchFamily="34" charset="0"/>
              <a:cs typeface="Arial" panose="020B0604020202020204" pitchFamily="34" charset="0"/>
            </a:endParaRPr>
          </a:p>
        </p:txBody>
      </p:sp>
      <p:sp>
        <p:nvSpPr>
          <p:cNvPr id="4" name="CuadroTexto 3"/>
          <p:cNvSpPr txBox="1"/>
          <p:nvPr/>
        </p:nvSpPr>
        <p:spPr>
          <a:xfrm>
            <a:off x="6409409" y="116508"/>
            <a:ext cx="5436118" cy="830997"/>
          </a:xfrm>
          <a:prstGeom prst="rect">
            <a:avLst/>
          </a:prstGeom>
          <a:noFill/>
        </p:spPr>
        <p:txBody>
          <a:bodyPr wrap="square" rtlCol="0" anchor="ctr">
            <a:spAutoFit/>
          </a:bodyPr>
          <a:lstStyle/>
          <a:p>
            <a:pPr algn="ctr"/>
            <a:r>
              <a:rPr lang="es-CO" sz="2400" dirty="0" smtClean="0">
                <a:latin typeface="Arial" panose="020B0604020202020204" pitchFamily="34" charset="0"/>
                <a:cs typeface="Arial" panose="020B0604020202020204" pitchFamily="34" charset="0"/>
              </a:rPr>
              <a:t>RESULTADOS POR POLITICAS DIMENSIÓN TALENTO HUMANO  </a:t>
            </a:r>
            <a:endParaRPr lang="es-CO" sz="2400" dirty="0">
              <a:latin typeface="Arial" panose="020B0604020202020204" pitchFamily="34" charset="0"/>
              <a:cs typeface="Arial" panose="020B0604020202020204" pitchFamily="34" charset="0"/>
            </a:endParaRPr>
          </a:p>
        </p:txBody>
      </p:sp>
      <p:sp>
        <p:nvSpPr>
          <p:cNvPr id="13" name="33 CuadroTexto"/>
          <p:cNvSpPr txBox="1"/>
          <p:nvPr/>
        </p:nvSpPr>
        <p:spPr>
          <a:xfrm>
            <a:off x="3348583" y="2718668"/>
            <a:ext cx="792088" cy="750835"/>
          </a:xfrm>
          <a:prstGeom prst="rect">
            <a:avLst/>
          </a:prstGeom>
          <a:noFill/>
        </p:spPr>
        <p:txBody>
          <a:bodyPr wrap="square" lIns="194933" tIns="97467" rIns="194933" bIns="97467" rtlCol="0" anchor="ctr">
            <a:spAutoFit/>
          </a:bodyPr>
          <a:lstStyle/>
          <a:p>
            <a:pPr algn="ctr"/>
            <a:r>
              <a:rPr lang="es-CO" sz="1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  3%</a:t>
            </a:r>
            <a:endParaRPr lang="es-CO"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131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4294967295"/>
          </p:nvPr>
        </p:nvSpPr>
        <p:spPr>
          <a:xfrm>
            <a:off x="9397256" y="2738439"/>
            <a:ext cx="2772519" cy="1515022"/>
          </a:xfrm>
        </p:spPr>
        <p:txBody>
          <a:bodyPr vert="horz" lIns="91440" tIns="45720" rIns="91440" bIns="45720" rtlCol="0">
            <a:normAutofit/>
          </a:bodyPr>
          <a:lstStyle/>
          <a:p>
            <a:pPr marL="0" indent="0" algn="ctr">
              <a:buNone/>
            </a:pPr>
            <a:r>
              <a:rPr lang="es-CO" sz="2400" dirty="0">
                <a:solidFill>
                  <a:schemeClr val="bg1"/>
                </a:solidFill>
              </a:rPr>
              <a:t>DIMENSIÓN DIRECCIONAMIENTO ESTRATÉGICO</a:t>
            </a:r>
          </a:p>
        </p:txBody>
      </p:sp>
      <p:pic>
        <p:nvPicPr>
          <p:cNvPr id="5" name="Imagen 171"/>
          <p:cNvPicPr>
            <a:picLocks noChangeAspect="1"/>
          </p:cNvPicPr>
          <p:nvPr/>
        </p:nvPicPr>
        <p:blipFill>
          <a:blip r:embed="rId2">
            <a:clrChange>
              <a:clrFrom>
                <a:srgbClr val="FFFFFF"/>
              </a:clrFrom>
              <a:clrTo>
                <a:srgbClr val="FFFFFF">
                  <a:alpha val="0"/>
                </a:srgbClr>
              </a:clrTo>
            </a:clrChange>
            <a:lum bright="70000" contrast="-70000"/>
          </a:blip>
          <a:stretch>
            <a:fillRect/>
          </a:stretch>
        </p:blipFill>
        <p:spPr>
          <a:xfrm>
            <a:off x="10241248" y="4086820"/>
            <a:ext cx="1084536" cy="1220104"/>
          </a:xfrm>
          <a:prstGeom prst="rect">
            <a:avLst/>
          </a:prstGeom>
        </p:spPr>
      </p:pic>
      <p:graphicFrame>
        <p:nvGraphicFramePr>
          <p:cNvPr id="7" name="Chart 43"/>
          <p:cNvGraphicFramePr/>
          <p:nvPr>
            <p:extLst>
              <p:ext uri="{D42A27DB-BD31-4B8C-83A1-F6EECF244321}">
                <p14:modId xmlns:p14="http://schemas.microsoft.com/office/powerpoint/2010/main" val="3575203729"/>
              </p:ext>
            </p:extLst>
          </p:nvPr>
        </p:nvGraphicFramePr>
        <p:xfrm>
          <a:off x="241443" y="964320"/>
          <a:ext cx="3766008" cy="336468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61"/>
          <p:cNvSpPr txBox="1"/>
          <p:nvPr/>
        </p:nvSpPr>
        <p:spPr>
          <a:xfrm>
            <a:off x="1260349" y="1886184"/>
            <a:ext cx="1728192" cy="1520951"/>
          </a:xfrm>
          <a:prstGeom prst="rect">
            <a:avLst/>
          </a:prstGeom>
          <a:noFill/>
        </p:spPr>
        <p:txBody>
          <a:bodyPr wrap="square" lIns="43201" tIns="21601" rIns="43201" bIns="21601" rtlCol="0">
            <a:spAutoFit/>
          </a:bodyPr>
          <a:lstStyle/>
          <a:p>
            <a:pPr algn="ctr"/>
            <a:r>
              <a:rPr lang="es-CO" sz="2400" b="1" dirty="0" smtClean="0">
                <a:solidFill>
                  <a:schemeClr val="bg1">
                    <a:lumMod val="50000"/>
                  </a:schemeClr>
                </a:solidFill>
                <a:latin typeface="Arial" panose="020B0604020202020204" pitchFamily="34" charset="0"/>
                <a:ea typeface="Open Sans Light" panose="020B0306030504020204" pitchFamily="34" charset="0"/>
                <a:cs typeface="Arial" panose="020B0604020202020204" pitchFamily="34" charset="0"/>
              </a:rPr>
              <a:t>94% </a:t>
            </a:r>
            <a:r>
              <a:rPr lang="es-CO" sz="2400" b="1" dirty="0">
                <a:solidFill>
                  <a:schemeClr val="bg1">
                    <a:lumMod val="50000"/>
                  </a:schemeClr>
                </a:solidFill>
                <a:latin typeface="Arial" panose="020B0604020202020204" pitchFamily="34" charset="0"/>
                <a:ea typeface="Open Sans Light" panose="020B0306030504020204" pitchFamily="34" charset="0"/>
                <a:cs typeface="Arial" panose="020B0604020202020204" pitchFamily="34" charset="0"/>
              </a:rPr>
              <a:t>Ejecución de la Dimensión </a:t>
            </a:r>
          </a:p>
        </p:txBody>
      </p:sp>
      <p:sp>
        <p:nvSpPr>
          <p:cNvPr id="11" name="10 CuadroTexto"/>
          <p:cNvSpPr txBox="1"/>
          <p:nvPr/>
        </p:nvSpPr>
        <p:spPr>
          <a:xfrm>
            <a:off x="4860751" y="2522316"/>
            <a:ext cx="3744417" cy="415498"/>
          </a:xfrm>
          <a:prstGeom prst="rect">
            <a:avLst/>
          </a:prstGeom>
          <a:noFill/>
        </p:spPr>
        <p:txBody>
          <a:bodyPr wrap="square" rtlCol="0">
            <a:spAutoFit/>
          </a:bodyPr>
          <a:lstStyle>
            <a:defPPr>
              <a:defRPr lang="es-CO"/>
            </a:defPPr>
            <a:lvl1pPr algn="ctr">
              <a:defRPr>
                <a:latin typeface="Arial" panose="020B0604020202020204" pitchFamily="34" charset="0"/>
                <a:cs typeface="Arial" panose="020B0604020202020204" pitchFamily="34" charset="0"/>
              </a:defRPr>
            </a:lvl1pPr>
          </a:lstStyle>
          <a:p>
            <a:r>
              <a:rPr lang="es-CO" dirty="0"/>
              <a:t>Gestión Presupuestal </a:t>
            </a:r>
          </a:p>
        </p:txBody>
      </p:sp>
      <p:graphicFrame>
        <p:nvGraphicFramePr>
          <p:cNvPr id="13" name="12 Tabla"/>
          <p:cNvGraphicFramePr>
            <a:graphicFrameLocks noGrp="1"/>
          </p:cNvGraphicFramePr>
          <p:nvPr>
            <p:extLst>
              <p:ext uri="{D42A27DB-BD31-4B8C-83A1-F6EECF244321}">
                <p14:modId xmlns:p14="http://schemas.microsoft.com/office/powerpoint/2010/main" val="3328023181"/>
              </p:ext>
            </p:extLst>
          </p:nvPr>
        </p:nvGraphicFramePr>
        <p:xfrm>
          <a:off x="756293" y="4518868"/>
          <a:ext cx="8064898" cy="1854200"/>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4032449"/>
                <a:gridCol w="4032449"/>
              </a:tblGrid>
              <a:tr h="370840">
                <a:tc>
                  <a:txBody>
                    <a:bodyPr/>
                    <a:lstStyle/>
                    <a:p>
                      <a:pPr algn="ctr"/>
                      <a:r>
                        <a:rPr lang="es-CO" sz="1800" dirty="0" smtClean="0">
                          <a:latin typeface="Arial" panose="020B0604020202020204" pitchFamily="34" charset="0"/>
                          <a:cs typeface="Arial" panose="020B0604020202020204" pitchFamily="34" charset="0"/>
                        </a:rPr>
                        <a:t>Planeado</a:t>
                      </a:r>
                      <a:r>
                        <a:rPr lang="es-CO" sz="1800" baseline="0" dirty="0" smtClean="0">
                          <a:latin typeface="Arial" panose="020B0604020202020204" pitchFamily="34" charset="0"/>
                          <a:cs typeface="Arial" panose="020B0604020202020204" pitchFamily="34" charset="0"/>
                        </a:rPr>
                        <a:t> </a:t>
                      </a:r>
                      <a:endParaRPr lang="es-CO" sz="1800" dirty="0">
                        <a:latin typeface="Arial" panose="020B0604020202020204" pitchFamily="34" charset="0"/>
                        <a:cs typeface="Arial" panose="020B0604020202020204" pitchFamily="34" charset="0"/>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a:r>
                        <a:rPr lang="es-CO" sz="1800" dirty="0" smtClean="0">
                          <a:latin typeface="Arial" panose="020B0604020202020204" pitchFamily="34" charset="0"/>
                          <a:cs typeface="Arial" panose="020B0604020202020204" pitchFamily="34" charset="0"/>
                        </a:rPr>
                        <a:t>Ejecutado </a:t>
                      </a:r>
                      <a:endParaRPr lang="es-CO" sz="1800" dirty="0">
                        <a:latin typeface="Arial" panose="020B0604020202020204" pitchFamily="34" charset="0"/>
                        <a:cs typeface="Arial" panose="020B0604020202020204" pitchFamily="34" charset="0"/>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tcPr>
                </a:tc>
              </a:tr>
              <a:tr h="370840">
                <a:tc>
                  <a:txBody>
                    <a:bodyPr/>
                    <a:lstStyle/>
                    <a:p>
                      <a:pPr algn="ctr"/>
                      <a:r>
                        <a:rPr lang="es-CO" sz="1800" dirty="0" smtClean="0">
                          <a:latin typeface="Arial" panose="020B0604020202020204" pitchFamily="34" charset="0"/>
                          <a:cs typeface="Arial" panose="020B0604020202020204" pitchFamily="34" charset="0"/>
                        </a:rPr>
                        <a:t>68%</a:t>
                      </a:r>
                      <a:endParaRPr lang="es-CO" sz="18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800" dirty="0" smtClean="0">
                          <a:latin typeface="Arial" panose="020B0604020202020204" pitchFamily="34" charset="0"/>
                          <a:cs typeface="Arial" panose="020B0604020202020204" pitchFamily="34" charset="0"/>
                        </a:rPr>
                        <a:t>64%</a:t>
                      </a:r>
                      <a:endParaRPr lang="es-CO" sz="18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gridSpan="2">
                  <a:txBody>
                    <a:bodyPr/>
                    <a:lstStyle/>
                    <a:p>
                      <a:pPr marL="0" algn="ctr" defTabSz="514350" rtl="0" eaLnBrk="1" latinLnBrk="0" hangingPunct="1"/>
                      <a:r>
                        <a:rPr lang="es-CO" sz="1800" kern="1200" dirty="0" smtClean="0">
                          <a:latin typeface="Arial" panose="020B0604020202020204" pitchFamily="34" charset="0"/>
                          <a:cs typeface="Arial" panose="020B0604020202020204" pitchFamily="34" charset="0"/>
                        </a:rPr>
                        <a:t>Participación Políticas</a:t>
                      </a:r>
                      <a:endParaRPr lang="es-CO" sz="1800" b="1" kern="1200" dirty="0">
                        <a:solidFill>
                          <a:schemeClr val="tx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s-CO" dirty="0"/>
                    </a:p>
                  </a:txBody>
                  <a:tcPr anchor="ctr">
                    <a:lnL>
                      <a:noFill/>
                    </a:lnL>
                    <a:lnR>
                      <a:noFill/>
                    </a:lnR>
                    <a:lnT>
                      <a:noFill/>
                    </a:lnT>
                    <a:lnB>
                      <a:noFill/>
                    </a:lnB>
                    <a:lnTlToBr w="12700" cmpd="sng">
                      <a:noFill/>
                      <a:prstDash val="solid"/>
                    </a:lnTlToBr>
                    <a:lnBlToTr w="12700" cmpd="sng">
                      <a:noFill/>
                      <a:prstDash val="solid"/>
                    </a:lnBlToTr>
                  </a:tcPr>
                </a:tc>
              </a:tr>
              <a:tr h="370840">
                <a:tc>
                  <a:txBody>
                    <a:bodyPr/>
                    <a:lstStyle/>
                    <a:p>
                      <a:pPr algn="ctr"/>
                      <a:r>
                        <a:rPr lang="es-CO" sz="1800" dirty="0" smtClean="0">
                          <a:latin typeface="Arial" panose="020B0604020202020204" pitchFamily="34" charset="0"/>
                          <a:cs typeface="Arial" panose="020B0604020202020204" pitchFamily="34" charset="0"/>
                        </a:rPr>
                        <a:t>Planeación Institucional</a:t>
                      </a:r>
                      <a:endParaRPr lang="es-CO" sz="18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800" dirty="0" smtClean="0">
                          <a:latin typeface="Arial" panose="020B0604020202020204" pitchFamily="34" charset="0"/>
                          <a:cs typeface="Arial" panose="020B0604020202020204" pitchFamily="34" charset="0"/>
                        </a:rPr>
                        <a:t>Gestión Presupuestal</a:t>
                      </a:r>
                      <a:endParaRPr lang="es-CO" sz="18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s-CO" sz="1800" dirty="0" smtClean="0">
                          <a:latin typeface="Arial" panose="020B0604020202020204" pitchFamily="34" charset="0"/>
                          <a:cs typeface="Arial" panose="020B0604020202020204" pitchFamily="34" charset="0"/>
                        </a:rPr>
                        <a:t>81%</a:t>
                      </a:r>
                      <a:endParaRPr lang="es-CO" sz="18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800" dirty="0" smtClean="0">
                          <a:latin typeface="Arial" panose="020B0604020202020204" pitchFamily="34" charset="0"/>
                          <a:cs typeface="Arial" panose="020B0604020202020204" pitchFamily="34" charset="0"/>
                        </a:rPr>
                        <a:t>19%</a:t>
                      </a:r>
                      <a:endParaRPr lang="es-CO" sz="18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4" name="22 Marcador de texto"/>
          <p:cNvSpPr txBox="1">
            <a:spLocks/>
          </p:cNvSpPr>
          <p:nvPr/>
        </p:nvSpPr>
        <p:spPr>
          <a:xfrm>
            <a:off x="3060551" y="416347"/>
            <a:ext cx="6048672" cy="377800"/>
          </a:xfrm>
          <a:prstGeom prst="rect">
            <a:avLst/>
          </a:prstGeom>
        </p:spPr>
        <p:txBody>
          <a:bodyPr lIns="194933" tIns="97467" rIns="194933" bIns="97467" anchor="ctr"/>
          <a:lstStyle>
            <a:defPPr>
              <a:defRPr lang="es-CO"/>
            </a:defPPr>
            <a:lvl1pPr indent="0" algn="ctr" defTabSz="432054">
              <a:lnSpc>
                <a:spcPct val="90000"/>
              </a:lnSpc>
              <a:spcBef>
                <a:spcPts val="472"/>
              </a:spcBef>
              <a:buFont typeface="Arial" panose="020B0604020202020204" pitchFamily="34" charset="0"/>
              <a:buNone/>
              <a:defRPr sz="2600" b="1">
                <a:solidFill>
                  <a:schemeClr val="tx1">
                    <a:lumMod val="65000"/>
                    <a:lumOff val="35000"/>
                  </a:schemeClr>
                </a:solidFill>
                <a:effectLst>
                  <a:outerShdw blurRad="38100" dist="38100" dir="2700000" algn="tl">
                    <a:srgbClr val="000000">
                      <a:alpha val="43137"/>
                    </a:srgbClr>
                  </a:outerShdw>
                </a:effectLst>
                <a:latin typeface="Constantia" pitchFamily="18" charset="0"/>
              </a:defRPr>
            </a:lvl1pPr>
            <a:lvl2pPr marL="324041" indent="-108014" defTabSz="432054">
              <a:lnSpc>
                <a:spcPct val="90000"/>
              </a:lnSpc>
              <a:spcBef>
                <a:spcPts val="236"/>
              </a:spcBef>
              <a:buFont typeface="Arial" panose="020B0604020202020204" pitchFamily="34" charset="0"/>
              <a:buChar char="•"/>
              <a:defRPr sz="1100"/>
            </a:lvl2pPr>
            <a:lvl3pPr marL="540068" indent="-108014" defTabSz="432054">
              <a:lnSpc>
                <a:spcPct val="90000"/>
              </a:lnSpc>
              <a:spcBef>
                <a:spcPts val="236"/>
              </a:spcBef>
              <a:buFont typeface="Arial" panose="020B0604020202020204" pitchFamily="34" charset="0"/>
              <a:buChar char="•"/>
              <a:defRPr sz="900"/>
            </a:lvl3pPr>
            <a:lvl4pPr marL="756095" indent="-108014" defTabSz="432054">
              <a:lnSpc>
                <a:spcPct val="90000"/>
              </a:lnSpc>
              <a:spcBef>
                <a:spcPts val="236"/>
              </a:spcBef>
              <a:buFont typeface="Arial" panose="020B0604020202020204" pitchFamily="34" charset="0"/>
              <a:buChar char="•"/>
              <a:defRPr sz="900"/>
            </a:lvl4pPr>
            <a:lvl5pPr marL="972122" indent="-108014" defTabSz="432054">
              <a:lnSpc>
                <a:spcPct val="90000"/>
              </a:lnSpc>
              <a:spcBef>
                <a:spcPts val="236"/>
              </a:spcBef>
              <a:buFont typeface="Arial" panose="020B0604020202020204" pitchFamily="34" charset="0"/>
              <a:buChar char="•"/>
              <a:defRPr sz="900"/>
            </a:lvl5pPr>
            <a:lvl6pPr marL="1188149" indent="-108014" defTabSz="432054">
              <a:lnSpc>
                <a:spcPct val="90000"/>
              </a:lnSpc>
              <a:spcBef>
                <a:spcPts val="236"/>
              </a:spcBef>
              <a:buFont typeface="Arial" panose="020B0604020202020204" pitchFamily="34" charset="0"/>
              <a:buChar char="•"/>
              <a:defRPr sz="900"/>
            </a:lvl6pPr>
            <a:lvl7pPr marL="1404176" indent="-108014" defTabSz="432054">
              <a:lnSpc>
                <a:spcPct val="90000"/>
              </a:lnSpc>
              <a:spcBef>
                <a:spcPts val="236"/>
              </a:spcBef>
              <a:buFont typeface="Arial" panose="020B0604020202020204" pitchFamily="34" charset="0"/>
              <a:buChar char="•"/>
              <a:defRPr sz="900"/>
            </a:lvl7pPr>
            <a:lvl8pPr marL="1620203" indent="-108014" defTabSz="432054">
              <a:lnSpc>
                <a:spcPct val="90000"/>
              </a:lnSpc>
              <a:spcBef>
                <a:spcPts val="236"/>
              </a:spcBef>
              <a:buFont typeface="Arial" panose="020B0604020202020204" pitchFamily="34" charset="0"/>
              <a:buChar char="•"/>
              <a:defRPr sz="900"/>
            </a:lvl8pPr>
            <a:lvl9pPr marL="1836230" indent="-108014" defTabSz="432054">
              <a:lnSpc>
                <a:spcPct val="90000"/>
              </a:lnSpc>
              <a:spcBef>
                <a:spcPts val="236"/>
              </a:spcBef>
              <a:buFont typeface="Arial" panose="020B0604020202020204" pitchFamily="34" charset="0"/>
              <a:buChar char="•"/>
              <a:defRPr sz="900"/>
            </a:lvl9pPr>
          </a:lstStyle>
          <a:p>
            <a:r>
              <a:rPr lang="es-CO" b="0" dirty="0">
                <a:solidFill>
                  <a:schemeClr val="tx1"/>
                </a:solidFill>
                <a:latin typeface="Arial" panose="020B0604020202020204" pitchFamily="34" charset="0"/>
                <a:cs typeface="Arial" panose="020B0604020202020204" pitchFamily="34" charset="0"/>
              </a:rPr>
              <a:t>DIMENSIÓN 2 RESULTADOS  </a:t>
            </a:r>
            <a:r>
              <a:rPr lang="es-CO" b="0" dirty="0" smtClean="0">
                <a:solidFill>
                  <a:schemeClr val="tx1"/>
                </a:solidFill>
                <a:latin typeface="Arial" panose="020B0604020202020204" pitchFamily="34" charset="0"/>
                <a:cs typeface="Arial" panose="020B0604020202020204" pitchFamily="34" charset="0"/>
              </a:rPr>
              <a:t>I </a:t>
            </a:r>
            <a:r>
              <a:rPr lang="es-CO" b="0" dirty="0">
                <a:solidFill>
                  <a:schemeClr val="tx1"/>
                </a:solidFill>
                <a:latin typeface="Arial" panose="020B0604020202020204" pitchFamily="34" charset="0"/>
                <a:cs typeface="Arial" panose="020B0604020202020204" pitchFamily="34" charset="0"/>
              </a:rPr>
              <a:t>TRIMESTRE</a:t>
            </a:r>
          </a:p>
        </p:txBody>
      </p:sp>
      <p:sp>
        <p:nvSpPr>
          <p:cNvPr id="18" name="11 CuadroTexto"/>
          <p:cNvSpPr txBox="1"/>
          <p:nvPr/>
        </p:nvSpPr>
        <p:spPr>
          <a:xfrm>
            <a:off x="4860751" y="2070596"/>
            <a:ext cx="3744417" cy="415498"/>
          </a:xfrm>
          <a:prstGeom prst="rect">
            <a:avLst/>
          </a:prstGeom>
          <a:noFill/>
        </p:spPr>
        <p:txBody>
          <a:bodyPr wrap="square" rtlCol="0">
            <a:spAutoFit/>
          </a:bodyPr>
          <a:lstStyle>
            <a:defPPr>
              <a:defRPr lang="es-CO"/>
            </a:defPPr>
            <a:lvl1pPr algn="ctr">
              <a:defRPr>
                <a:latin typeface="Arial" panose="020B0604020202020204" pitchFamily="34" charset="0"/>
                <a:cs typeface="Arial" panose="020B0604020202020204" pitchFamily="34" charset="0"/>
              </a:defRPr>
            </a:lvl1pPr>
          </a:lstStyle>
          <a:p>
            <a:r>
              <a:rPr lang="es-CO" dirty="0"/>
              <a:t>Planeación Institucional</a:t>
            </a:r>
          </a:p>
        </p:txBody>
      </p:sp>
    </p:spTree>
    <p:extLst>
      <p:ext uri="{BB962C8B-B14F-4D97-AF65-F5344CB8AC3E}">
        <p14:creationId xmlns:p14="http://schemas.microsoft.com/office/powerpoint/2010/main" val="3841946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30 Gráfico"/>
          <p:cNvGraphicFramePr/>
          <p:nvPr>
            <p:extLst>
              <p:ext uri="{D42A27DB-BD31-4B8C-83A1-F6EECF244321}">
                <p14:modId xmlns:p14="http://schemas.microsoft.com/office/powerpoint/2010/main" val="2297494629"/>
              </p:ext>
            </p:extLst>
          </p:nvPr>
        </p:nvGraphicFramePr>
        <p:xfrm>
          <a:off x="972319" y="1976724"/>
          <a:ext cx="3988339" cy="31813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30 Gráfico"/>
          <p:cNvGraphicFramePr/>
          <p:nvPr>
            <p:extLst>
              <p:ext uri="{D42A27DB-BD31-4B8C-83A1-F6EECF244321}">
                <p14:modId xmlns:p14="http://schemas.microsoft.com/office/powerpoint/2010/main" val="394213915"/>
              </p:ext>
            </p:extLst>
          </p:nvPr>
        </p:nvGraphicFramePr>
        <p:xfrm>
          <a:off x="7042397" y="1966048"/>
          <a:ext cx="3988339" cy="3181301"/>
        </p:xfrm>
        <a:graphic>
          <a:graphicData uri="http://schemas.openxmlformats.org/drawingml/2006/chart">
            <c:chart xmlns:c="http://schemas.openxmlformats.org/drawingml/2006/chart" xmlns:r="http://schemas.openxmlformats.org/officeDocument/2006/relationships" r:id="rId3"/>
          </a:graphicData>
        </a:graphic>
      </p:graphicFrame>
      <p:sp>
        <p:nvSpPr>
          <p:cNvPr id="11" name="6 Marcador de texto"/>
          <p:cNvSpPr txBox="1">
            <a:spLocks/>
          </p:cNvSpPr>
          <p:nvPr/>
        </p:nvSpPr>
        <p:spPr>
          <a:xfrm>
            <a:off x="6372919" y="198388"/>
            <a:ext cx="5472608" cy="720080"/>
          </a:xfrm>
          <a:prstGeom prst="rect">
            <a:avLst/>
          </a:prstGeom>
        </p:spPr>
        <p:txBody>
          <a:bodyPr lIns="91431" tIns="45716" rIns="91431" bIns="45716"/>
          <a:lstStyle>
            <a:lvl1pPr marL="342885" indent="-342885" algn="l" defTabSz="91436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7" indent="-285738" algn="l" defTabSz="91436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50" indent="-228590" algn="l" defTabSz="91436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3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1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9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2000" dirty="0">
                <a:latin typeface="Arial" panose="020B0604020202020204" pitchFamily="34" charset="0"/>
                <a:cs typeface="Arial" panose="020B0604020202020204" pitchFamily="34" charset="0"/>
              </a:rPr>
              <a:t>RESULTADOS POR POLITICAS </a:t>
            </a:r>
            <a:r>
              <a:rPr lang="es-CO" sz="2000" dirty="0" smtClean="0">
                <a:latin typeface="Arial" panose="020B0604020202020204" pitchFamily="34" charset="0"/>
                <a:cs typeface="Arial" panose="020B0604020202020204" pitchFamily="34" charset="0"/>
              </a:rPr>
              <a:t>DIMENSIÓN DIRECCIONAMIENTO ESTRATÉGICO </a:t>
            </a:r>
            <a:endParaRPr lang="es-CO" sz="2000" dirty="0">
              <a:latin typeface="Arial" panose="020B0604020202020204" pitchFamily="34" charset="0"/>
              <a:cs typeface="Arial" panose="020B0604020202020204" pitchFamily="34" charset="0"/>
            </a:endParaRPr>
          </a:p>
        </p:txBody>
      </p:sp>
      <p:graphicFrame>
        <p:nvGraphicFramePr>
          <p:cNvPr id="25" name="24 Tabla"/>
          <p:cNvGraphicFramePr>
            <a:graphicFrameLocks noGrp="1"/>
          </p:cNvGraphicFramePr>
          <p:nvPr>
            <p:extLst>
              <p:ext uri="{D42A27DB-BD31-4B8C-83A1-F6EECF244321}">
                <p14:modId xmlns:p14="http://schemas.microsoft.com/office/powerpoint/2010/main" val="3931447735"/>
              </p:ext>
            </p:extLst>
          </p:nvPr>
        </p:nvGraphicFramePr>
        <p:xfrm>
          <a:off x="494573" y="5476753"/>
          <a:ext cx="5103530" cy="699037"/>
        </p:xfrm>
        <a:graphic>
          <a:graphicData uri="http://schemas.openxmlformats.org/drawingml/2006/table">
            <a:tbl>
              <a:tblPr firstRow="1" bandRow="1">
                <a:tableStyleId>{5C22544A-7EE6-4342-B048-85BDC9FD1C3A}</a:tableStyleId>
              </a:tblPr>
              <a:tblGrid>
                <a:gridCol w="1171535"/>
                <a:gridCol w="889664"/>
                <a:gridCol w="1097229"/>
                <a:gridCol w="576937"/>
                <a:gridCol w="840680"/>
                <a:gridCol w="527485"/>
              </a:tblGrid>
              <a:tr h="352344">
                <a:tc>
                  <a:txBody>
                    <a:bodyPr/>
                    <a:lstStyle/>
                    <a:p>
                      <a:pPr algn="ctr" rtl="0" fontAlgn="ctr"/>
                      <a:r>
                        <a:rPr lang="es-CO"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Planeado</a:t>
                      </a:r>
                      <a:endParaRPr lang="es-CO"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s-CO" sz="1200" u="none" strike="noStrike" dirty="0" smtClean="0">
                          <a:solidFill>
                            <a:schemeClr val="tx1"/>
                          </a:solidFill>
                          <a:effectLst/>
                          <a:latin typeface="Arial" panose="020B0604020202020204" pitchFamily="34" charset="0"/>
                          <a:cs typeface="Arial" panose="020B0604020202020204" pitchFamily="34" charset="0"/>
                        </a:rPr>
                        <a:t>72%</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u="none" strike="noStrike" dirty="0" smtClean="0">
                          <a:effectLst/>
                          <a:latin typeface="Arial" panose="020B0604020202020204" pitchFamily="34" charset="0"/>
                          <a:cs typeface="Arial" panose="020B0604020202020204" pitchFamily="34" charset="0"/>
                        </a:rPr>
                        <a:t>Superávit</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rowSpan="2">
                  <a:txBody>
                    <a:bodyPr/>
                    <a:lstStyle/>
                    <a:p>
                      <a:pPr algn="ctr" fontAlgn="ctr"/>
                      <a:r>
                        <a:rPr lang="es-CO" sz="1200" u="none" strike="noStrike" dirty="0" smtClean="0">
                          <a:solidFill>
                            <a:schemeClr val="tx1"/>
                          </a:solidFill>
                          <a:effectLst/>
                          <a:latin typeface="Arial" panose="020B0604020202020204" pitchFamily="34" charset="0"/>
                          <a:cs typeface="Arial" panose="020B0604020202020204" pitchFamily="34" charset="0"/>
                        </a:rPr>
                        <a:t>0%</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u="none" strike="noStrike" dirty="0" smtClean="0">
                          <a:effectLst/>
                          <a:latin typeface="Arial" panose="020B0604020202020204" pitchFamily="34" charset="0"/>
                          <a:cs typeface="Arial" panose="020B0604020202020204" pitchFamily="34" charset="0"/>
                        </a:rPr>
                        <a:t>Déficit</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rowSpan="2">
                  <a:txBody>
                    <a:bodyPr/>
                    <a:lstStyle/>
                    <a:p>
                      <a:pPr algn="ctr" fontAlgn="ctr"/>
                      <a:r>
                        <a:rPr lang="es-CO" sz="1200" u="none" strike="noStrike" dirty="0">
                          <a:solidFill>
                            <a:schemeClr val="tx1"/>
                          </a:solidFill>
                          <a:effectLst/>
                          <a:latin typeface="Arial" panose="020B0604020202020204" pitchFamily="34" charset="0"/>
                          <a:cs typeface="Arial" panose="020B0604020202020204" pitchFamily="34" charset="0"/>
                        </a:rPr>
                        <a:t> </a:t>
                      </a:r>
                      <a:r>
                        <a:rPr lang="es-CO" sz="1200" u="none" strike="noStrike" dirty="0" smtClean="0">
                          <a:solidFill>
                            <a:schemeClr val="tx1"/>
                          </a:solidFill>
                          <a:effectLst/>
                          <a:latin typeface="Arial" panose="020B0604020202020204" pitchFamily="34" charset="0"/>
                          <a:cs typeface="Arial" panose="020B0604020202020204" pitchFamily="34" charset="0"/>
                        </a:rPr>
                        <a:t>7%</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693">
                <a:tc>
                  <a:txBody>
                    <a:bodyPr/>
                    <a:lstStyle/>
                    <a:p>
                      <a:pPr algn="ctr" rtl="0" fontAlgn="ctr"/>
                      <a:r>
                        <a:rPr lang="es-CO"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Ejecutado</a:t>
                      </a:r>
                      <a:endParaRPr lang="es-CO"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algn="ctr" defTabSz="480060" rtl="0" eaLnBrk="1" fontAlgn="ctr" latinLnBrk="0" hangingPunct="1"/>
                      <a:r>
                        <a:rPr lang="es-CO" sz="1200" b="1" u="none" strike="noStrike" dirty="0" smtClean="0">
                          <a:solidFill>
                            <a:schemeClr val="tx1"/>
                          </a:solidFill>
                          <a:effectLst/>
                          <a:latin typeface="Arial" panose="020B0604020202020204" pitchFamily="34" charset="0"/>
                          <a:cs typeface="Arial" panose="020B0604020202020204" pitchFamily="34" charset="0"/>
                        </a:rPr>
                        <a:t>65%</a:t>
                      </a:r>
                      <a:endParaRPr lang="es-CO" sz="12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193171"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r>
            </a:tbl>
          </a:graphicData>
        </a:graphic>
      </p:graphicFrame>
      <p:graphicFrame>
        <p:nvGraphicFramePr>
          <p:cNvPr id="27" name="26 Tabla"/>
          <p:cNvGraphicFramePr>
            <a:graphicFrameLocks noGrp="1"/>
          </p:cNvGraphicFramePr>
          <p:nvPr>
            <p:extLst>
              <p:ext uri="{D42A27DB-BD31-4B8C-83A1-F6EECF244321}">
                <p14:modId xmlns:p14="http://schemas.microsoft.com/office/powerpoint/2010/main" val="2692434602"/>
              </p:ext>
            </p:extLst>
          </p:nvPr>
        </p:nvGraphicFramePr>
        <p:xfrm>
          <a:off x="6409410" y="5476753"/>
          <a:ext cx="5103530" cy="699037"/>
        </p:xfrm>
        <a:graphic>
          <a:graphicData uri="http://schemas.openxmlformats.org/drawingml/2006/table">
            <a:tbl>
              <a:tblPr firstRow="1" bandRow="1">
                <a:tableStyleId>{5C22544A-7EE6-4342-B048-85BDC9FD1C3A}</a:tableStyleId>
              </a:tblPr>
              <a:tblGrid>
                <a:gridCol w="1171535"/>
                <a:gridCol w="889664"/>
                <a:gridCol w="1097229"/>
                <a:gridCol w="576937"/>
                <a:gridCol w="840680"/>
                <a:gridCol w="527485"/>
              </a:tblGrid>
              <a:tr h="352344">
                <a:tc>
                  <a:txBody>
                    <a:bodyPr/>
                    <a:lstStyle/>
                    <a:p>
                      <a:pPr algn="ctr" rtl="0" fontAlgn="ctr"/>
                      <a:r>
                        <a:rPr lang="es-CO"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Planeado</a:t>
                      </a:r>
                      <a:endParaRPr lang="es-CO"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s-CO" sz="1200" u="none" strike="noStrike" dirty="0">
                          <a:solidFill>
                            <a:schemeClr val="tx1"/>
                          </a:solidFill>
                          <a:effectLst/>
                          <a:latin typeface="Arial" panose="020B0604020202020204" pitchFamily="34" charset="0"/>
                          <a:cs typeface="Arial" panose="020B0604020202020204" pitchFamily="34" charset="0"/>
                        </a:rPr>
                        <a:t> </a:t>
                      </a:r>
                      <a:r>
                        <a:rPr lang="es-CO" sz="1200" u="none" strike="noStrike" dirty="0" smtClean="0">
                          <a:solidFill>
                            <a:schemeClr val="tx1"/>
                          </a:solidFill>
                          <a:effectLst/>
                          <a:latin typeface="Arial" panose="020B0604020202020204" pitchFamily="34" charset="0"/>
                          <a:cs typeface="Arial" panose="020B0604020202020204" pitchFamily="34" charset="0"/>
                        </a:rPr>
                        <a:t>61%</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u="none" strike="noStrike" dirty="0" smtClean="0">
                          <a:effectLst/>
                          <a:latin typeface="Arial" panose="020B0604020202020204" pitchFamily="34" charset="0"/>
                          <a:cs typeface="Arial" panose="020B0604020202020204" pitchFamily="34" charset="0"/>
                        </a:rPr>
                        <a:t>Superávit</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rowSpan="2">
                  <a:txBody>
                    <a:bodyPr/>
                    <a:lstStyle/>
                    <a:p>
                      <a:pPr algn="ctr" fontAlgn="ctr"/>
                      <a:r>
                        <a:rPr lang="es-CO" sz="1200" u="none" strike="noStrike" dirty="0" smtClean="0">
                          <a:solidFill>
                            <a:schemeClr val="tx1"/>
                          </a:solidFill>
                          <a:effectLst/>
                          <a:latin typeface="Arial" panose="020B0604020202020204" pitchFamily="34" charset="0"/>
                          <a:cs typeface="Arial" panose="020B0604020202020204" pitchFamily="34" charset="0"/>
                        </a:rPr>
                        <a:t>0%</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rtl="0" fontAlgn="ctr"/>
                      <a:r>
                        <a:rPr lang="es-CO" sz="1200" u="none" strike="noStrike" dirty="0" smtClean="0">
                          <a:effectLst/>
                          <a:latin typeface="Arial" panose="020B0604020202020204" pitchFamily="34" charset="0"/>
                          <a:cs typeface="Arial" panose="020B0604020202020204" pitchFamily="34" charset="0"/>
                        </a:rPr>
                        <a:t>Déficit</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rowSpan="2">
                  <a:txBody>
                    <a:bodyPr/>
                    <a:lstStyle/>
                    <a:p>
                      <a:pPr algn="ctr" fontAlgn="ctr"/>
                      <a:r>
                        <a:rPr lang="es-CO" sz="1200" u="none" strike="noStrike" dirty="0">
                          <a:solidFill>
                            <a:schemeClr val="tx1"/>
                          </a:solidFill>
                          <a:effectLst/>
                          <a:latin typeface="Arial" panose="020B0604020202020204" pitchFamily="34" charset="0"/>
                          <a:cs typeface="Arial" panose="020B0604020202020204" pitchFamily="34" charset="0"/>
                        </a:rPr>
                        <a:t> </a:t>
                      </a:r>
                      <a:r>
                        <a:rPr lang="es-CO" sz="1200" u="none" strike="noStrike" dirty="0" smtClean="0">
                          <a:solidFill>
                            <a:schemeClr val="tx1"/>
                          </a:solidFill>
                          <a:effectLst/>
                          <a:latin typeface="Arial" panose="020B0604020202020204" pitchFamily="34" charset="0"/>
                          <a:cs typeface="Arial" panose="020B0604020202020204" pitchFamily="34" charset="0"/>
                        </a:rPr>
                        <a:t>0%</a:t>
                      </a:r>
                      <a:endParaRPr lang="es-CO" sz="1200" b="0" i="0" u="none" strike="noStrike" dirty="0">
                        <a:solidFill>
                          <a:schemeClr val="tx1"/>
                        </a:solidFill>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6693">
                <a:tc>
                  <a:txBody>
                    <a:bodyPr/>
                    <a:lstStyle/>
                    <a:p>
                      <a:pPr algn="ctr" rtl="0" fontAlgn="ctr"/>
                      <a:r>
                        <a:rPr lang="es-CO" sz="1200" b="1"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Ejecutado</a:t>
                      </a:r>
                      <a:endParaRPr lang="es-CO" sz="1200" b="1" i="0" u="none" strike="noStrik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21463"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algn="ctr" defTabSz="480060" rtl="0" eaLnBrk="1" fontAlgn="ctr" latinLnBrk="0" hangingPunct="1"/>
                      <a:r>
                        <a:rPr lang="es-CO" sz="1200" b="1" u="none" strike="noStrike" dirty="0" smtClean="0">
                          <a:solidFill>
                            <a:schemeClr val="tx1"/>
                          </a:solidFill>
                          <a:effectLst/>
                          <a:latin typeface="Arial" panose="020B0604020202020204" pitchFamily="34" charset="0"/>
                          <a:cs typeface="Arial" panose="020B0604020202020204" pitchFamily="34" charset="0"/>
                        </a:rPr>
                        <a:t>61%</a:t>
                      </a:r>
                      <a:endParaRPr lang="es-CO" sz="12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193171" marR="21463" marT="185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r>
            </a:tbl>
          </a:graphicData>
        </a:graphic>
      </p:graphicFrame>
      <p:sp>
        <p:nvSpPr>
          <p:cNvPr id="28" name="27 CuadroTexto"/>
          <p:cNvSpPr txBox="1"/>
          <p:nvPr/>
        </p:nvSpPr>
        <p:spPr>
          <a:xfrm>
            <a:off x="1771338" y="3793595"/>
            <a:ext cx="864097" cy="720074"/>
          </a:xfrm>
          <a:prstGeom prst="rect">
            <a:avLst/>
          </a:prstGeom>
          <a:noFill/>
        </p:spPr>
        <p:txBody>
          <a:bodyPr wrap="square" lIns="194950" tIns="97475" rIns="194950" bIns="97475" rtlCol="0">
            <a:spAutoFit/>
          </a:bodyPr>
          <a:lstStyle/>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72%</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9" name="28 CuadroTexto"/>
          <p:cNvSpPr txBox="1"/>
          <p:nvPr/>
        </p:nvSpPr>
        <p:spPr>
          <a:xfrm>
            <a:off x="3348582" y="3793595"/>
            <a:ext cx="864097" cy="720074"/>
          </a:xfrm>
          <a:prstGeom prst="rect">
            <a:avLst/>
          </a:prstGeom>
          <a:noFill/>
        </p:spPr>
        <p:txBody>
          <a:bodyPr wrap="square" lIns="194950" tIns="97475" rIns="194950" bIns="97475" rtlCol="0">
            <a:spAutoFit/>
          </a:bodyPr>
          <a:lstStyle/>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65%</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2" name="31 CuadroTexto"/>
          <p:cNvSpPr txBox="1"/>
          <p:nvPr/>
        </p:nvSpPr>
        <p:spPr>
          <a:xfrm>
            <a:off x="1541567" y="1386361"/>
            <a:ext cx="3245228" cy="520019"/>
          </a:xfrm>
          <a:prstGeom prst="rect">
            <a:avLst/>
          </a:prstGeom>
          <a:noFill/>
        </p:spPr>
        <p:txBody>
          <a:bodyPr wrap="square" lIns="194950" tIns="97475" rIns="194950" bIns="97475" rtlCol="0">
            <a:spAutoFit/>
          </a:bodyPr>
          <a:lstStyle/>
          <a:p>
            <a:pPr algn="ctr"/>
            <a:r>
              <a:rPr lang="es-CO" dirty="0" smtClean="0">
                <a:latin typeface="Arial" panose="020B0604020202020204" pitchFamily="34" charset="0"/>
                <a:cs typeface="Arial" panose="020B0604020202020204" pitchFamily="34" charset="0"/>
              </a:rPr>
              <a:t>Planeación Institucional </a:t>
            </a:r>
            <a:endParaRPr lang="es-CO" dirty="0">
              <a:latin typeface="Arial" panose="020B0604020202020204" pitchFamily="34" charset="0"/>
              <a:cs typeface="Arial" panose="020B0604020202020204" pitchFamily="34" charset="0"/>
            </a:endParaRPr>
          </a:p>
        </p:txBody>
      </p:sp>
      <p:sp>
        <p:nvSpPr>
          <p:cNvPr id="33" name="32 CuadroTexto"/>
          <p:cNvSpPr txBox="1"/>
          <p:nvPr/>
        </p:nvSpPr>
        <p:spPr>
          <a:xfrm>
            <a:off x="7525932" y="1385078"/>
            <a:ext cx="3245228" cy="520019"/>
          </a:xfrm>
          <a:prstGeom prst="rect">
            <a:avLst/>
          </a:prstGeom>
          <a:noFill/>
        </p:spPr>
        <p:txBody>
          <a:bodyPr wrap="square" lIns="194950" tIns="97475" rIns="194950" bIns="97475" rtlCol="0">
            <a:spAutoFit/>
          </a:bodyPr>
          <a:lstStyle/>
          <a:p>
            <a:pPr algn="ctr"/>
            <a:r>
              <a:rPr lang="es-CO" dirty="0" smtClean="0">
                <a:latin typeface="Arial" panose="020B0604020202020204" pitchFamily="34" charset="0"/>
                <a:cs typeface="Arial" panose="020B0604020202020204" pitchFamily="34" charset="0"/>
              </a:rPr>
              <a:t>Gestión Presupuestal </a:t>
            </a:r>
            <a:endParaRPr lang="es-CO" dirty="0">
              <a:latin typeface="Arial" panose="020B0604020202020204" pitchFamily="34" charset="0"/>
              <a:cs typeface="Arial" panose="020B0604020202020204" pitchFamily="34" charset="0"/>
            </a:endParaRPr>
          </a:p>
        </p:txBody>
      </p:sp>
      <p:sp>
        <p:nvSpPr>
          <p:cNvPr id="19" name="27 CuadroTexto"/>
          <p:cNvSpPr txBox="1"/>
          <p:nvPr/>
        </p:nvSpPr>
        <p:spPr>
          <a:xfrm>
            <a:off x="7820010" y="3798788"/>
            <a:ext cx="864097" cy="720074"/>
          </a:xfrm>
          <a:prstGeom prst="rect">
            <a:avLst/>
          </a:prstGeom>
          <a:noFill/>
        </p:spPr>
        <p:txBody>
          <a:bodyPr wrap="square" lIns="194950" tIns="97475" rIns="194950" bIns="97475" rtlCol="0">
            <a:spAutoFit/>
          </a:bodyPr>
          <a:lstStyle/>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61%</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28 CuadroTexto"/>
          <p:cNvSpPr txBox="1"/>
          <p:nvPr/>
        </p:nvSpPr>
        <p:spPr>
          <a:xfrm>
            <a:off x="9397254" y="3798788"/>
            <a:ext cx="864097" cy="720074"/>
          </a:xfrm>
          <a:prstGeom prst="rect">
            <a:avLst/>
          </a:prstGeom>
          <a:noFill/>
        </p:spPr>
        <p:txBody>
          <a:bodyPr wrap="square" lIns="194950" tIns="97475" rIns="194950" bIns="97475" rtlCol="0">
            <a:spAutoFit/>
          </a:bodyPr>
          <a:lstStyle/>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61%</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28 CuadroTexto"/>
          <p:cNvSpPr txBox="1"/>
          <p:nvPr/>
        </p:nvSpPr>
        <p:spPr>
          <a:xfrm>
            <a:off x="3307916" y="2388979"/>
            <a:ext cx="864097" cy="720074"/>
          </a:xfrm>
          <a:prstGeom prst="rect">
            <a:avLst/>
          </a:prstGeom>
          <a:noFill/>
        </p:spPr>
        <p:txBody>
          <a:bodyPr wrap="square" lIns="194950" tIns="97475" rIns="194950" bIns="97475" rtlCol="0">
            <a:spAutoFit/>
          </a:bodyPr>
          <a:lstStyle/>
          <a:p>
            <a:pPr algn="ctr"/>
            <a:r>
              <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p>
          <a:p>
            <a:pPr algn="ctr"/>
            <a:r>
              <a:rPr lang="es-CO" sz="17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endParaRPr lang="es-CO" sz="1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F1CC50BD-F7B3-4439-ACCE-3AAC47E4DCC5}" vid="{AB5D7CD6-E440-441C-A0AC-96242AEAC0CC}"/>
    </a:ext>
  </a:ext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INPEC</Template>
  <TotalTime>3282</TotalTime>
  <Words>1881</Words>
  <Application>Microsoft Office PowerPoint</Application>
  <PresentationFormat>Personalizado</PresentationFormat>
  <Paragraphs>761</Paragraphs>
  <Slides>38</Slides>
  <Notes>0</Notes>
  <HiddenSlides>0</HiddenSlides>
  <MMClips>0</MMClips>
  <ScaleCrop>false</ScaleCrop>
  <HeadingPairs>
    <vt:vector size="6" baseType="variant">
      <vt:variant>
        <vt:lpstr>Fuentes usadas</vt:lpstr>
      </vt:variant>
      <vt:variant>
        <vt:i4>13</vt:i4>
      </vt:variant>
      <vt:variant>
        <vt:lpstr>Tema</vt:lpstr>
      </vt:variant>
      <vt:variant>
        <vt:i4>10</vt:i4>
      </vt:variant>
      <vt:variant>
        <vt:lpstr>Títulos de diapositiva</vt:lpstr>
      </vt:variant>
      <vt:variant>
        <vt:i4>38</vt:i4>
      </vt:variant>
    </vt:vector>
  </HeadingPairs>
  <TitlesOfParts>
    <vt:vector size="61" baseType="lpstr">
      <vt:lpstr>Agency FB</vt:lpstr>
      <vt:lpstr>Aparajita</vt:lpstr>
      <vt:lpstr>Arial</vt:lpstr>
      <vt:lpstr>Bebas Neue</vt:lpstr>
      <vt:lpstr>Berlin Sans FB</vt:lpstr>
      <vt:lpstr>Calibri</vt:lpstr>
      <vt:lpstr>Calibri Light</vt:lpstr>
      <vt:lpstr>Californian FB</vt:lpstr>
      <vt:lpstr>Constantia</vt:lpstr>
      <vt:lpstr>Open Sans Light</vt:lpstr>
      <vt:lpstr>Roboto</vt:lpstr>
      <vt:lpstr>Roboto Black</vt:lpstr>
      <vt:lpstr>Roboto Light</vt:lpstr>
      <vt:lpstr>Diseño personalizado</vt:lpstr>
      <vt:lpstr>Tema1</vt:lpstr>
      <vt:lpstr>2_Diseño personalizado</vt:lpstr>
      <vt:lpstr>3_Diseño personalizado</vt:lpstr>
      <vt:lpstr>5_Diseño personalizado</vt:lpstr>
      <vt:lpstr>7_Diseño personalizado</vt:lpstr>
      <vt:lpstr>1_Diseño personalizado</vt:lpstr>
      <vt:lpstr>4_Diseño personalizado</vt:lpstr>
      <vt:lpstr>6_Diseño personalizado</vt:lpstr>
      <vt:lpstr>8_Diseño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Johanna Velasco Atuesta</dc:creator>
  <cp:lastModifiedBy>OSCAR LEONARDO LEAL PEDROZA</cp:lastModifiedBy>
  <cp:revision>213</cp:revision>
  <dcterms:created xsi:type="dcterms:W3CDTF">2016-06-15T14:18:30Z</dcterms:created>
  <dcterms:modified xsi:type="dcterms:W3CDTF">2019-06-10T16:50:09Z</dcterms:modified>
</cp:coreProperties>
</file>